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9" r:id="rId5"/>
    <p:sldMasterId id="2147483765" r:id="rId6"/>
  </p:sldMasterIdLst>
  <p:notesMasterIdLst>
    <p:notesMasterId r:id="rId45"/>
  </p:notesMasterIdLst>
  <p:handoutMasterIdLst>
    <p:handoutMasterId r:id="rId46"/>
  </p:handoutMasterIdLst>
  <p:sldIdLst>
    <p:sldId id="259" r:id="rId7"/>
    <p:sldId id="287" r:id="rId8"/>
    <p:sldId id="289" r:id="rId9"/>
    <p:sldId id="277" r:id="rId10"/>
    <p:sldId id="256" r:id="rId11"/>
    <p:sldId id="280" r:id="rId12"/>
    <p:sldId id="292" r:id="rId13"/>
    <p:sldId id="293" r:id="rId14"/>
    <p:sldId id="294" r:id="rId15"/>
    <p:sldId id="295" r:id="rId16"/>
    <p:sldId id="279" r:id="rId17"/>
    <p:sldId id="268" r:id="rId18"/>
    <p:sldId id="298" r:id="rId19"/>
    <p:sldId id="270" r:id="rId20"/>
    <p:sldId id="297" r:id="rId21"/>
    <p:sldId id="305" r:id="rId22"/>
    <p:sldId id="300" r:id="rId23"/>
    <p:sldId id="301" r:id="rId24"/>
    <p:sldId id="302" r:id="rId25"/>
    <p:sldId id="303" r:id="rId26"/>
    <p:sldId id="285" r:id="rId27"/>
    <p:sldId id="283" r:id="rId28"/>
    <p:sldId id="311" r:id="rId29"/>
    <p:sldId id="313" r:id="rId30"/>
    <p:sldId id="299" r:id="rId31"/>
    <p:sldId id="317" r:id="rId32"/>
    <p:sldId id="318" r:id="rId33"/>
    <p:sldId id="316" r:id="rId34"/>
    <p:sldId id="296" r:id="rId35"/>
    <p:sldId id="304" r:id="rId36"/>
    <p:sldId id="286" r:id="rId37"/>
    <p:sldId id="288" r:id="rId38"/>
    <p:sldId id="319" r:id="rId39"/>
    <p:sldId id="320" r:id="rId40"/>
    <p:sldId id="307" r:id="rId41"/>
    <p:sldId id="321" r:id="rId42"/>
    <p:sldId id="281" r:id="rId43"/>
    <p:sldId id="260" r:id="rId4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FF0000"/>
    <a:srgbClr val="00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1" autoAdjust="0"/>
    <p:restoredTop sz="82413" autoAdjust="0"/>
  </p:normalViewPr>
  <p:slideViewPr>
    <p:cSldViewPr>
      <p:cViewPr varScale="1">
        <p:scale>
          <a:sx n="86" d="100"/>
          <a:sy n="86" d="100"/>
        </p:scale>
        <p:origin x="2310" y="84"/>
      </p:cViewPr>
      <p:guideLst>
        <p:guide orient="horz" pos="2160"/>
        <p:guide pos="2880"/>
      </p:guideLst>
    </p:cSldViewPr>
  </p:slideViewPr>
  <p:outlineViewPr>
    <p:cViewPr>
      <p:scale>
        <a:sx n="33" d="100"/>
        <a:sy n="33" d="100"/>
      </p:scale>
      <p:origin x="0" y="373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30" d="100"/>
          <a:sy n="130" d="100"/>
        </p:scale>
        <p:origin x="20" y="-5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z CIV Yvonne K" userId="S::yvonne.diaz@usmc.mil::928e2e02-665b-43b0-bb1c-d8711ca1c824" providerId="AD" clId="Web-{744E87FE-BBDD-2861-51B3-ED6DB04B4A02}"/>
    <pc:docChg chg="mod modMainMaster">
      <pc:chgData name="Diaz CIV Yvonne K" userId="S::yvonne.diaz@usmc.mil::928e2e02-665b-43b0-bb1c-d8711ca1c824" providerId="AD" clId="Web-{744E87FE-BBDD-2861-51B3-ED6DB04B4A02}" dt="2026-03-09T12:44:03.400" v="1" actId="33475"/>
      <pc:docMkLst>
        <pc:docMk/>
      </pc:docMkLst>
      <pc:sldMasterChg chg="addSp">
        <pc:chgData name="Diaz CIV Yvonne K" userId="S::yvonne.diaz@usmc.mil::928e2e02-665b-43b0-bb1c-d8711ca1c824" providerId="AD" clId="Web-{744E87FE-BBDD-2861-51B3-ED6DB04B4A02}" dt="2026-03-09T12:44:03.400" v="0" actId="33475"/>
        <pc:sldMasterMkLst>
          <pc:docMk/>
          <pc:sldMasterMk cId="0" sldId="2147483648"/>
        </pc:sldMasterMkLst>
        <pc:spChg chg="add">
          <ac:chgData name="Diaz CIV Yvonne K" userId="S::yvonne.diaz@usmc.mil::928e2e02-665b-43b0-bb1c-d8711ca1c824" providerId="AD" clId="Web-{744E87FE-BBDD-2861-51B3-ED6DB04B4A02}" dt="2026-03-09T12:44:03.400" v="0" actId="33475"/>
          <ac:spMkLst>
            <pc:docMk/>
            <pc:sldMasterMk cId="0" sldId="2147483648"/>
            <ac:spMk id="8" creationId="{376B22F4-6201-4D7A-0CF6-970BFCBC387D}"/>
          </ac:spMkLst>
        </pc:spChg>
      </pc:sldMasterChg>
      <pc:sldMasterChg chg="addSp">
        <pc:chgData name="Diaz CIV Yvonne K" userId="S::yvonne.diaz@usmc.mil::928e2e02-665b-43b0-bb1c-d8711ca1c824" providerId="AD" clId="Web-{744E87FE-BBDD-2861-51B3-ED6DB04B4A02}" dt="2026-03-09T12:44:03.400" v="0" actId="33475"/>
        <pc:sldMasterMkLst>
          <pc:docMk/>
          <pc:sldMasterMk cId="0" sldId="2147483749"/>
        </pc:sldMasterMkLst>
        <pc:spChg chg="add">
          <ac:chgData name="Diaz CIV Yvonne K" userId="S::yvonne.diaz@usmc.mil::928e2e02-665b-43b0-bb1c-d8711ca1c824" providerId="AD" clId="Web-{744E87FE-BBDD-2861-51B3-ED6DB04B4A02}" dt="2026-03-09T12:44:03.400" v="0" actId="33475"/>
          <ac:spMkLst>
            <pc:docMk/>
            <pc:sldMasterMk cId="0" sldId="2147483749"/>
            <ac:spMk id="3" creationId="{144B8511-3105-549D-4F6E-4DD85D9C5C8F}"/>
          </ac:spMkLst>
        </pc:spChg>
      </pc:sldMasterChg>
      <pc:sldMasterChg chg="addSp">
        <pc:chgData name="Diaz CIV Yvonne K" userId="S::yvonne.diaz@usmc.mil::928e2e02-665b-43b0-bb1c-d8711ca1c824" providerId="AD" clId="Web-{744E87FE-BBDD-2861-51B3-ED6DB04B4A02}" dt="2026-03-09T12:44:03.400" v="0" actId="33475"/>
        <pc:sldMasterMkLst>
          <pc:docMk/>
          <pc:sldMasterMk cId="1360656519" sldId="2147483765"/>
        </pc:sldMasterMkLst>
        <pc:spChg chg="add">
          <ac:chgData name="Diaz CIV Yvonne K" userId="S::yvonne.diaz@usmc.mil::928e2e02-665b-43b0-bb1c-d8711ca1c824" providerId="AD" clId="Web-{744E87FE-BBDD-2861-51B3-ED6DB04B4A02}" dt="2026-03-09T12:44:03.400" v="0" actId="33475"/>
          <ac:spMkLst>
            <pc:docMk/>
            <pc:sldMasterMk cId="1360656519" sldId="2147483765"/>
            <ac:spMk id="3" creationId="{2DFB482A-1D24-EE65-9FDB-C08038A7419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3" tIns="46657" rIns="93313" bIns="4665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313" tIns="46657" rIns="93313" bIns="46657" rtlCol="0"/>
          <a:lstStyle>
            <a:lvl1pPr algn="r" fontAlgn="auto">
              <a:spcBef>
                <a:spcPts val="0"/>
              </a:spcBef>
              <a:spcAft>
                <a:spcPts val="0"/>
              </a:spcAft>
              <a:defRPr sz="1200">
                <a:latin typeface="+mn-lt"/>
              </a:defRPr>
            </a:lvl1pPr>
          </a:lstStyle>
          <a:p>
            <a:pPr>
              <a:defRPr/>
            </a:pPr>
            <a:fld id="{00015D37-8B94-4E97-8710-ECB3481C6789}" type="datetimeFigureOut">
              <a:rPr lang="en-US"/>
              <a:pPr>
                <a:defRPr/>
              </a:pPr>
              <a:t>3/9/2026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13" tIns="46657" rIns="93313" bIns="46657"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8133" y="8842029"/>
            <a:ext cx="3043343" cy="465455"/>
          </a:xfrm>
          <a:prstGeom prst="rect">
            <a:avLst/>
          </a:prstGeom>
        </p:spPr>
        <p:txBody>
          <a:bodyPr vert="horz" lIns="93313" tIns="46657" rIns="93313" bIns="46657" rtlCol="0" anchor="b"/>
          <a:lstStyle>
            <a:lvl1pPr algn="r" fontAlgn="auto">
              <a:spcBef>
                <a:spcPts val="0"/>
              </a:spcBef>
              <a:spcAft>
                <a:spcPts val="0"/>
              </a:spcAft>
              <a:defRPr sz="1200">
                <a:latin typeface="+mn-lt"/>
              </a:defRPr>
            </a:lvl1pPr>
          </a:lstStyle>
          <a:p>
            <a:pPr>
              <a:defRPr/>
            </a:pPr>
            <a:fld id="{E369BECD-2733-4457-881F-AB03CE4FC7A8}" type="slidenum">
              <a:rPr lang="en-US"/>
              <a:pPr>
                <a:defRPr/>
              </a:pPr>
              <a:t>‹#›</a:t>
            </a:fld>
            <a:endParaRPr lang="en-US"/>
          </a:p>
        </p:txBody>
      </p:sp>
    </p:spTree>
    <p:extLst>
      <p:ext uri="{BB962C8B-B14F-4D97-AF65-F5344CB8AC3E}">
        <p14:creationId xmlns:p14="http://schemas.microsoft.com/office/powerpoint/2010/main" val="1743040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3" tIns="46657" rIns="93313" bIns="4665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3" tIns="46657" rIns="93313" bIns="46657" rtlCol="0"/>
          <a:lstStyle>
            <a:lvl1pPr algn="r" fontAlgn="auto">
              <a:spcBef>
                <a:spcPts val="0"/>
              </a:spcBef>
              <a:spcAft>
                <a:spcPts val="0"/>
              </a:spcAft>
              <a:defRPr sz="1200">
                <a:latin typeface="+mn-lt"/>
              </a:defRPr>
            </a:lvl1pPr>
          </a:lstStyle>
          <a:p>
            <a:pPr>
              <a:defRPr/>
            </a:pPr>
            <a:fld id="{518AE81C-CE9D-4784-8B15-F1864FE2F1C7}" type="datetimeFigureOut">
              <a:rPr lang="en-US"/>
              <a:pPr>
                <a:defRPr/>
              </a:pPr>
              <a:t>3/9/2026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3" tIns="46657" rIns="93313" bIns="46657" rtlCol="0" anchor="ctr"/>
          <a:lstStyle/>
          <a:p>
            <a:pPr lvl="0"/>
            <a:endParaRPr lang="en-US" noProof="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3" tIns="46657" rIns="93313" bIns="4665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13" tIns="46657" rIns="93313" bIns="4665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13" tIns="46657" rIns="93313" bIns="46657" rtlCol="0" anchor="b"/>
          <a:lstStyle>
            <a:lvl1pPr algn="r" fontAlgn="auto">
              <a:spcBef>
                <a:spcPts val="0"/>
              </a:spcBef>
              <a:spcAft>
                <a:spcPts val="0"/>
              </a:spcAft>
              <a:defRPr sz="1200">
                <a:latin typeface="+mn-lt"/>
              </a:defRPr>
            </a:lvl1pPr>
          </a:lstStyle>
          <a:p>
            <a:pPr>
              <a:defRPr/>
            </a:pPr>
            <a:fld id="{AD6C3437-B2B8-47E9-BFAA-A290585D61E4}" type="slidenum">
              <a:rPr lang="en-US"/>
              <a:pPr>
                <a:defRPr/>
              </a:pPr>
              <a:t>‹#›</a:t>
            </a:fld>
            <a:endParaRPr lang="en-US"/>
          </a:p>
        </p:txBody>
      </p:sp>
    </p:spTree>
    <p:extLst>
      <p:ext uri="{BB962C8B-B14F-4D97-AF65-F5344CB8AC3E}">
        <p14:creationId xmlns:p14="http://schemas.microsoft.com/office/powerpoint/2010/main" val="114803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Notes for your</a:t>
            </a:r>
            <a:r>
              <a:rPr lang="en-US" u="none" baseline="0" dirty="0"/>
              <a:t> discretion:</a:t>
            </a:r>
          </a:p>
          <a:p>
            <a:endParaRPr lang="en-US" u="none" dirty="0"/>
          </a:p>
          <a:p>
            <a:r>
              <a:rPr lang="en-US" u="none" dirty="0"/>
              <a:t>Good</a:t>
            </a:r>
            <a:r>
              <a:rPr lang="en-US" u="none" baseline="0" dirty="0"/>
              <a:t> morning.  My name is [Name].  I am a Human Resources Specialist on the Recruitment &amp; Staffing Team located at [location].  Our organization has HR Specialists that service Marine Corps Commands world-wide.  So ‘Welcome!’ – no matter where you are joining in from.</a:t>
            </a:r>
            <a:endParaRPr lang="en-US" u="none" dirty="0"/>
          </a:p>
        </p:txBody>
      </p:sp>
      <p:sp>
        <p:nvSpPr>
          <p:cNvPr id="4" name="Slide Number Placeholder 3"/>
          <p:cNvSpPr>
            <a:spLocks noGrp="1"/>
          </p:cNvSpPr>
          <p:nvPr>
            <p:ph type="sldNum" sz="quarter" idx="10"/>
          </p:nvPr>
        </p:nvSpPr>
        <p:spPr/>
        <p:txBody>
          <a:bodyPr/>
          <a:lstStyle/>
          <a:p>
            <a:pPr>
              <a:defRPr/>
            </a:pPr>
            <a:fld id="{AD6C3437-B2B8-47E9-BFAA-A290585D61E4}" type="slidenum">
              <a:rPr lang="en-US" smtClean="0"/>
              <a:pPr>
                <a:defRPr/>
              </a:pPr>
              <a:t>1</a:t>
            </a:fld>
            <a:endParaRPr lang="en-US"/>
          </a:p>
        </p:txBody>
      </p:sp>
    </p:spTree>
    <p:extLst>
      <p:ext uri="{BB962C8B-B14F-4D97-AF65-F5344CB8AC3E}">
        <p14:creationId xmlns:p14="http://schemas.microsoft.com/office/powerpoint/2010/main" val="2150245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Tree>
    <p:extLst>
      <p:ext uri="{BB962C8B-B14F-4D97-AF65-F5344CB8AC3E}">
        <p14:creationId xmlns:p14="http://schemas.microsoft.com/office/powerpoint/2010/main" val="23854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a:t>Notes for</a:t>
            </a:r>
            <a:r>
              <a:rPr lang="en-US" baseline="0" dirty="0"/>
              <a:t> your discretion: </a:t>
            </a:r>
          </a:p>
          <a:p>
            <a:endParaRPr lang="en-US" dirty="0"/>
          </a:p>
          <a:p>
            <a:endParaRPr lang="en-US" dirty="0"/>
          </a:p>
          <a:p>
            <a:pPr marL="228573" indent="-228573">
              <a:buFont typeface="Arial" panose="020B0604020202020204" pitchFamily="34" charset="0"/>
              <a:buChar char="•"/>
            </a:pPr>
            <a:r>
              <a:rPr lang="en-US" dirty="0"/>
              <a:t>On our HROM website, there is a link to electronic Official Personnel Folder (eOPF).  All of your SF-50s and other documents related to employment will be in this electronic folder.  </a:t>
            </a:r>
          </a:p>
          <a:p>
            <a:pPr marL="228573" indent="-228573">
              <a:buFont typeface="Arial" panose="020B0604020202020204" pitchFamily="34" charset="0"/>
              <a:buChar char="•"/>
            </a:pPr>
            <a:r>
              <a:rPr lang="en-US" dirty="0"/>
              <a:t>Also on the</a:t>
            </a:r>
            <a:r>
              <a:rPr lang="en-US" baseline="0" dirty="0"/>
              <a:t> HROM</a:t>
            </a:r>
            <a:r>
              <a:rPr lang="en-US" dirty="0"/>
              <a:t> website there is the link for </a:t>
            </a:r>
            <a:r>
              <a:rPr lang="en-US" dirty="0" err="1"/>
              <a:t>MyBiz</a:t>
            </a:r>
            <a:r>
              <a:rPr lang="en-US" dirty="0"/>
              <a:t>.  </a:t>
            </a:r>
          </a:p>
          <a:p>
            <a:pPr marL="228573" indent="-228573">
              <a:buFont typeface="Arial" panose="020B0604020202020204" pitchFamily="34" charset="0"/>
              <a:buChar char="•"/>
            </a:pPr>
            <a:r>
              <a:rPr lang="en-US" dirty="0"/>
              <a:t>You can request Employment Verification.  Your Human Resources Office and your Command are not authorized to verify employment.  This is an automated system where you designate the individual/company that needs an employment verification.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D6C3437-B2B8-47E9-BFAA-A290585D61E4}" type="slidenum">
              <a:rPr lang="en-US" smtClean="0"/>
              <a:pPr>
                <a:defRPr/>
              </a:pPr>
              <a:t>11</a:t>
            </a:fld>
            <a:endParaRPr lang="en-US"/>
          </a:p>
        </p:txBody>
      </p:sp>
    </p:spTree>
    <p:extLst>
      <p:ext uri="{BB962C8B-B14F-4D97-AF65-F5344CB8AC3E}">
        <p14:creationId xmlns:p14="http://schemas.microsoft.com/office/powerpoint/2010/main" val="2260261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buClr>
                <a:srgbClr val="FF0000"/>
              </a:buClr>
              <a:defRPr/>
            </a:pPr>
            <a:r>
              <a:rPr lang="en-US" dirty="0"/>
              <a:t>Notes for</a:t>
            </a:r>
            <a:r>
              <a:rPr lang="en-US" baseline="0" dirty="0"/>
              <a:t> your discretion: </a:t>
            </a:r>
          </a:p>
          <a:p>
            <a:pPr>
              <a:buClr>
                <a:srgbClr val="FF0000"/>
              </a:buClr>
            </a:pPr>
            <a:endParaRPr lang="en-US" dirty="0">
              <a:latin typeface="Arial Narrow" pitchFamily="34" charset="0"/>
              <a:cs typeface="Arial" charset="0"/>
            </a:endParaRPr>
          </a:p>
          <a:p>
            <a:pPr>
              <a:buClr>
                <a:srgbClr val="FF0000"/>
              </a:buClr>
            </a:pPr>
            <a:endParaRPr lang="en-US" dirty="0">
              <a:latin typeface="Arial Narrow" pitchFamily="34" charset="0"/>
              <a:cs typeface="Arial" charset="0"/>
            </a:endParaRPr>
          </a:p>
          <a:p>
            <a:pPr marL="174982" indent="-174982">
              <a:buClr>
                <a:srgbClr val="FF0000"/>
              </a:buClr>
              <a:buFont typeface="Arial" panose="020B0604020202020204" pitchFamily="34" charset="0"/>
              <a:buChar char="•"/>
            </a:pPr>
            <a:r>
              <a:rPr lang="en-US" dirty="0">
                <a:latin typeface="Arial Narrow" pitchFamily="34" charset="0"/>
                <a:cs typeface="Arial" charset="0"/>
              </a:rPr>
              <a:t>To obtain your CAC, your SF-50 – Notification of personnel Action must be processed first!  This typically takes 1-3 business days after entrance on duty. </a:t>
            </a:r>
          </a:p>
          <a:p>
            <a:pPr marL="174982" indent="-174982">
              <a:buClr>
                <a:srgbClr val="FF0000"/>
              </a:buClr>
              <a:buFont typeface="Arial" panose="020B0604020202020204" pitchFamily="34" charset="0"/>
              <a:buChar char="•"/>
            </a:pPr>
            <a:endParaRPr lang="en-US" dirty="0">
              <a:latin typeface="Arial Narrow" pitchFamily="34" charset="0"/>
              <a:cs typeface="Arial" charset="0"/>
            </a:endParaRPr>
          </a:p>
          <a:p>
            <a:pPr marL="174982" indent="-174982">
              <a:buClr>
                <a:srgbClr val="FF0000"/>
              </a:buClr>
              <a:buFont typeface="Arial" panose="020B0604020202020204" pitchFamily="34" charset="0"/>
              <a:buChar char="•"/>
            </a:pPr>
            <a:r>
              <a:rPr lang="en-US" dirty="0">
                <a:latin typeface="Arial Narrow" pitchFamily="34" charset="0"/>
                <a:cs typeface="Arial" charset="0"/>
              </a:rPr>
              <a:t>NOTE: It may be beneficial to wait until your government email address has been established to minimize the number of trips to the CAC Office.  You MAY receive the CAC BEFORE the email address is established.  However, you would be required to make a second trip once the email address is established.  </a:t>
            </a:r>
          </a:p>
          <a:p>
            <a:pPr marL="174982" indent="-174982">
              <a:buClr>
                <a:srgbClr val="FF0000"/>
              </a:buClr>
              <a:buFont typeface="Arial" panose="020B0604020202020204" pitchFamily="34" charset="0"/>
              <a:buChar char="•"/>
            </a:pPr>
            <a:endParaRPr lang="en-US" dirty="0">
              <a:latin typeface="Arial Narrow" pitchFamily="34" charset="0"/>
              <a:cs typeface="Arial" charset="0"/>
            </a:endParaRPr>
          </a:p>
          <a:p>
            <a:pPr marL="174982" indent="-174982">
              <a:buClr>
                <a:srgbClr val="FF0000"/>
              </a:buClr>
              <a:buFont typeface="Arial" panose="020B0604020202020204" pitchFamily="34" charset="0"/>
              <a:buChar char="•"/>
            </a:pPr>
            <a:r>
              <a:rPr lang="en-US" dirty="0">
                <a:latin typeface="Arial Narrow" pitchFamily="34" charset="0"/>
                <a:cs typeface="Arial" charset="0"/>
              </a:rPr>
              <a:t>Building badges are issued by your respective commands.. </a:t>
            </a:r>
          </a:p>
          <a:p>
            <a:pPr marL="171430" indent="-171430">
              <a:buClr>
                <a:srgbClr val="FF0000"/>
              </a:buClr>
              <a:buFont typeface="Arial" panose="020B0604020202020204" pitchFamily="34" charset="0"/>
              <a:buChar char="•"/>
            </a:pPr>
            <a:endParaRPr lang="en-US" dirty="0">
              <a:latin typeface="Arial Narrow" pitchFamily="34" charset="0"/>
              <a:cs typeface="Arial"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D6C3437-B2B8-47E9-BFAA-A290585D61E4}" type="slidenum">
              <a:rPr lang="en-US" smtClean="0"/>
              <a:pPr>
                <a:defRPr/>
              </a:pPr>
              <a:t>12</a:t>
            </a:fld>
            <a:endParaRPr lang="en-US"/>
          </a:p>
        </p:txBody>
      </p:sp>
    </p:spTree>
    <p:extLst>
      <p:ext uri="{BB962C8B-B14F-4D97-AF65-F5344CB8AC3E}">
        <p14:creationId xmlns:p14="http://schemas.microsoft.com/office/powerpoint/2010/main" val="1413641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brief overview of some of the benefits available to current Federal Employees.</a:t>
            </a:r>
          </a:p>
        </p:txBody>
      </p:sp>
      <p:sp>
        <p:nvSpPr>
          <p:cNvPr id="4" name="Slide Number Placeholder 3"/>
          <p:cNvSpPr>
            <a:spLocks noGrp="1"/>
          </p:cNvSpPr>
          <p:nvPr>
            <p:ph type="sldNum" sz="quarter" idx="10"/>
          </p:nvPr>
        </p:nvSpPr>
        <p:spPr/>
        <p:txBody>
          <a:bodyPr/>
          <a:lstStyle/>
          <a:p>
            <a:pPr>
              <a:defRPr/>
            </a:pPr>
            <a:fld id="{AD6C3437-B2B8-47E9-BFAA-A290585D61E4}" type="slidenum">
              <a:rPr lang="en-US" smtClean="0"/>
              <a:pPr>
                <a:defRPr/>
              </a:pPr>
              <a:t>13</a:t>
            </a:fld>
            <a:endParaRPr lang="en-US" dirty="0"/>
          </a:p>
        </p:txBody>
      </p:sp>
    </p:spTree>
    <p:extLst>
      <p:ext uri="{BB962C8B-B14F-4D97-AF65-F5344CB8AC3E}">
        <p14:creationId xmlns:p14="http://schemas.microsoft.com/office/powerpoint/2010/main" val="3175043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a:t>
            </a:r>
            <a:r>
              <a:rPr lang="en-US" baseline="0"/>
              <a:t> for your discretion: </a:t>
            </a:r>
            <a:endParaRPr lang="en-US"/>
          </a:p>
          <a:p>
            <a:endParaRPr lang="en-US"/>
          </a:p>
          <a:p>
            <a:pPr marL="174982" indent="-174982">
              <a:buFont typeface="Arial" panose="020B0604020202020204" pitchFamily="34" charset="0"/>
              <a:buChar char="•"/>
            </a:pPr>
            <a:r>
              <a:rPr lang="en-US"/>
              <a:t>Local commuting resources/options (getting to/from work) </a:t>
            </a:r>
          </a:p>
          <a:p>
            <a:pPr marL="174982" indent="-174982">
              <a:buFont typeface="Arial" panose="020B0604020202020204" pitchFamily="34" charset="0"/>
              <a:buChar char="•"/>
            </a:pPr>
            <a:r>
              <a:rPr lang="en-US"/>
              <a:t>shuttle services are available between DoD locations in the National Capital Region; shuttle services are also available aboard Marine Corps Base Quantico.</a:t>
            </a:r>
            <a:endParaRPr lang="en-US">
              <a:cs typeface="Calibri"/>
            </a:endParaRPr>
          </a:p>
          <a:p>
            <a:pPr marL="174982" indent="-174982">
              <a:buFont typeface="Arial" panose="020B0604020202020204" pitchFamily="34" charset="0"/>
              <a:buChar char="•"/>
            </a:pPr>
            <a:r>
              <a:rPr lang="en-US"/>
              <a:t>If you use mass transit on a regular/recurring basis to get to/from work, you could be eligible for the Mass Transit Benefit Program.  </a:t>
            </a:r>
          </a:p>
          <a:p>
            <a:pPr marL="174982" indent="-174982">
              <a:buFont typeface="Arial" panose="020B0604020202020204" pitchFamily="34" charset="0"/>
              <a:buChar char="•"/>
            </a:pPr>
            <a:endParaRPr lang="en-US"/>
          </a:p>
          <a:p>
            <a:pPr marL="174982" indent="-174982">
              <a:buFont typeface="Arial" panose="020B0604020202020204" pitchFamily="34" charset="0"/>
              <a:buChar char="•"/>
            </a:pPr>
            <a:r>
              <a:rPr lang="en-US"/>
              <a:t>More information regarding the program and registration for this benefit can be found at the MTBP link which is on our website.</a:t>
            </a:r>
          </a:p>
          <a:p>
            <a:endParaRPr lang="en-US"/>
          </a:p>
          <a:p>
            <a:pPr defTabSz="933237">
              <a:defRPr/>
            </a:pPr>
            <a:r>
              <a:rPr lang="en-US"/>
              <a:t>Finally, DUE TO THE COVID PANDEMIC, PLEASE FOLLOW CDC GUIDELINES FOR SAFE TRAVEL.</a:t>
            </a:r>
          </a:p>
          <a:p>
            <a:endParaRPr lang="en-US"/>
          </a:p>
        </p:txBody>
      </p:sp>
      <p:sp>
        <p:nvSpPr>
          <p:cNvPr id="4" name="Slide Number Placeholder 3"/>
          <p:cNvSpPr>
            <a:spLocks noGrp="1"/>
          </p:cNvSpPr>
          <p:nvPr>
            <p:ph type="sldNum" sz="quarter" idx="10"/>
          </p:nvPr>
        </p:nvSpPr>
        <p:spPr/>
        <p:txBody>
          <a:bodyPr/>
          <a:lstStyle/>
          <a:p>
            <a:pPr>
              <a:defRPr/>
            </a:pPr>
            <a:fld id="{AD6C3437-B2B8-47E9-BFAA-A290585D61E4}" type="slidenum">
              <a:rPr lang="en-US" smtClean="0"/>
              <a:pPr>
                <a:defRPr/>
              </a:pPr>
              <a:t>14</a:t>
            </a:fld>
            <a:endParaRPr lang="en-US"/>
          </a:p>
        </p:txBody>
      </p:sp>
    </p:spTree>
    <p:extLst>
      <p:ext uri="{BB962C8B-B14F-4D97-AF65-F5344CB8AC3E}">
        <p14:creationId xmlns:p14="http://schemas.microsoft.com/office/powerpoint/2010/main" val="3647877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D6C3437-B2B8-47E9-BFAA-A290585D61E4}" type="slidenum">
              <a:rPr lang="en-US" smtClean="0"/>
              <a:pPr>
                <a:defRPr/>
              </a:pPr>
              <a:t>15</a:t>
            </a:fld>
            <a:endParaRPr lang="en-US"/>
          </a:p>
        </p:txBody>
      </p:sp>
    </p:spTree>
    <p:extLst>
      <p:ext uri="{BB962C8B-B14F-4D97-AF65-F5344CB8AC3E}">
        <p14:creationId xmlns:p14="http://schemas.microsoft.com/office/powerpoint/2010/main" val="2244023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transferring in, if you don’t know who your beneficiaries are, right now is the right time to update your beneficiaries.</a:t>
            </a:r>
          </a:p>
        </p:txBody>
      </p:sp>
      <p:sp>
        <p:nvSpPr>
          <p:cNvPr id="4" name="Slide Number Placeholder 3"/>
          <p:cNvSpPr>
            <a:spLocks noGrp="1"/>
          </p:cNvSpPr>
          <p:nvPr>
            <p:ph type="sldNum" sz="quarter" idx="5"/>
          </p:nvPr>
        </p:nvSpPr>
        <p:spPr/>
        <p:txBody>
          <a:bodyPr/>
          <a:lstStyle/>
          <a:p>
            <a:pPr>
              <a:defRPr/>
            </a:pPr>
            <a:fld id="{AD6C3437-B2B8-47E9-BFAA-A290585D61E4}" type="slidenum">
              <a:rPr lang="en-US" smtClean="0"/>
              <a:pPr>
                <a:defRPr/>
              </a:pPr>
              <a:t>17</a:t>
            </a:fld>
            <a:endParaRPr lang="en-US" dirty="0"/>
          </a:p>
        </p:txBody>
      </p:sp>
    </p:spTree>
    <p:extLst>
      <p:ext uri="{BB962C8B-B14F-4D97-AF65-F5344CB8AC3E}">
        <p14:creationId xmlns:p14="http://schemas.microsoft.com/office/powerpoint/2010/main" val="4147181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33237">
              <a:defRPr/>
            </a:pPr>
            <a:r>
              <a:rPr lang="en-US" dirty="0"/>
              <a:t>Notes</a:t>
            </a:r>
            <a:r>
              <a:rPr lang="en-US" baseline="0" dirty="0"/>
              <a:t> for your discretion: </a:t>
            </a:r>
            <a:endParaRPr lang="en-US" dirty="0"/>
          </a:p>
          <a:p>
            <a:endParaRPr lang="en-US" dirty="0"/>
          </a:p>
          <a:p>
            <a:r>
              <a:rPr lang="en-US" dirty="0"/>
              <a:t>What can complicate matters is when a former spouse is named as a beneficiary. If your former spouse is still listed as the beneficiary (no matter how long you’ve been divorced or even if you’ve remarried), your former spouse is going to be paid your money when you die. Court cases have gone all the way to the U.S. Supreme Court and have been upheld, so it’s very important to have that beneficiary designation updated.</a:t>
            </a:r>
          </a:p>
          <a:p>
            <a:endParaRPr lang="en-US" dirty="0"/>
          </a:p>
          <a:p>
            <a:r>
              <a:rPr lang="en-US" dirty="0"/>
              <a:t>Another example is that a former spouse could presumably have rights to your money by court order and so they’re first in line. So, let’s say in a divorce decree, your former spouse was supposed to get 1,000 shares of your TSP account upon your death. If, by the time you retire, you have 2,500 shares, then your current spouse (or whoever you name as the beneficiary) would receive the additional 1,500 on top of what the court order has granted to a former spouse. It’s usually not broken out quite that simply in divorce decrees, but that is the idea.</a:t>
            </a:r>
          </a:p>
          <a:p>
            <a:endParaRPr lang="en-US" dirty="0"/>
          </a:p>
          <a:p>
            <a:r>
              <a:rPr lang="en-US" dirty="0"/>
              <a:t>If you’re divorced, the good news is you can name minor children to receive money from all of these different types of beneficiaries (instead of naming your former spouse). The bad news is how minors are treated upon the payout of that money is different between different beneficiary designations.</a:t>
            </a:r>
          </a:p>
          <a:p>
            <a:endParaRPr lang="en-US" b="0" i="0" dirty="0">
              <a:solidFill>
                <a:srgbClr val="666666"/>
              </a:solidFill>
              <a:effectLst/>
              <a:latin typeface="Work Sans" pitchFamily="2" charset="0"/>
            </a:endParaRPr>
          </a:p>
          <a:p>
            <a:r>
              <a:rPr lang="en-US" b="0" i="0" dirty="0">
                <a:solidFill>
                  <a:srgbClr val="666666"/>
                </a:solidFill>
                <a:effectLst/>
                <a:latin typeface="Work Sans" pitchFamily="2" charset="0"/>
              </a:rPr>
              <a:t>For example, you could name your spouse as the primary beneficiary, but then have your children as contingent beneficiaries.</a:t>
            </a:r>
          </a:p>
          <a:p>
            <a:endParaRPr lang="en-US" b="0" i="0" dirty="0">
              <a:solidFill>
                <a:srgbClr val="666666"/>
              </a:solidFill>
              <a:effectLst/>
              <a:latin typeface="Work Sans" pitchFamily="2" charset="0"/>
            </a:endParaRPr>
          </a:p>
          <a:p>
            <a:r>
              <a:rPr lang="en-US" b="0" i="0" dirty="0">
                <a:solidFill>
                  <a:srgbClr val="666666"/>
                </a:solidFill>
                <a:effectLst/>
                <a:latin typeface="Work Sans" pitchFamily="2" charset="0"/>
              </a:rPr>
              <a:t>I would encourage anybody who has minor children who they wish to be able to leave this type of money to, to consult an estate-planning attorney to ensure that you get things set up correctly. That may mean setting up a trust that allows for minor children to be cared for without the money being turned over, perhaps, to a former spouse or someone else who may step in as the guardian against your wishes.  In a trust, you get to dictate who controls that money for the benefit of your children upon your death.</a:t>
            </a:r>
            <a:endParaRPr lang="en-US" dirty="0"/>
          </a:p>
        </p:txBody>
      </p:sp>
      <p:sp>
        <p:nvSpPr>
          <p:cNvPr id="4" name="Slide Number Placeholder 3"/>
          <p:cNvSpPr>
            <a:spLocks noGrp="1"/>
          </p:cNvSpPr>
          <p:nvPr>
            <p:ph type="sldNum" sz="quarter" idx="5"/>
          </p:nvPr>
        </p:nvSpPr>
        <p:spPr/>
        <p:txBody>
          <a:bodyPr/>
          <a:lstStyle/>
          <a:p>
            <a:pPr>
              <a:defRPr/>
            </a:pPr>
            <a:fld id="{AD6C3437-B2B8-47E9-BFAA-A290585D61E4}" type="slidenum">
              <a:rPr lang="en-US" smtClean="0"/>
              <a:pPr>
                <a:defRPr/>
              </a:pPr>
              <a:t>18</a:t>
            </a:fld>
            <a:endParaRPr lang="en-US" dirty="0"/>
          </a:p>
        </p:txBody>
      </p:sp>
    </p:spTree>
    <p:extLst>
      <p:ext uri="{BB962C8B-B14F-4D97-AF65-F5344CB8AC3E}">
        <p14:creationId xmlns:p14="http://schemas.microsoft.com/office/powerpoint/2010/main" val="2294578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66666"/>
                </a:solidFill>
                <a:effectLst/>
                <a:latin typeface="Work Sans" pitchFamily="2" charset="0"/>
              </a:rPr>
              <a:t>Believe it or not, this happens way too often.</a:t>
            </a:r>
            <a:endParaRPr lang="en-US" dirty="0"/>
          </a:p>
        </p:txBody>
      </p:sp>
      <p:sp>
        <p:nvSpPr>
          <p:cNvPr id="4" name="Slide Number Placeholder 3"/>
          <p:cNvSpPr>
            <a:spLocks noGrp="1"/>
          </p:cNvSpPr>
          <p:nvPr>
            <p:ph type="sldNum" sz="quarter" idx="5"/>
          </p:nvPr>
        </p:nvSpPr>
        <p:spPr/>
        <p:txBody>
          <a:bodyPr/>
          <a:lstStyle/>
          <a:p>
            <a:pPr>
              <a:defRPr/>
            </a:pPr>
            <a:fld id="{AD6C3437-B2B8-47E9-BFAA-A290585D61E4}" type="slidenum">
              <a:rPr lang="en-US" smtClean="0"/>
              <a:pPr>
                <a:defRPr/>
              </a:pPr>
              <a:t>20</a:t>
            </a:fld>
            <a:endParaRPr lang="en-US" dirty="0"/>
          </a:p>
        </p:txBody>
      </p:sp>
    </p:spTree>
    <p:extLst>
      <p:ext uri="{BB962C8B-B14F-4D97-AF65-F5344CB8AC3E}">
        <p14:creationId xmlns:p14="http://schemas.microsoft.com/office/powerpoint/2010/main" val="507984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Notes</a:t>
            </a:r>
            <a:r>
              <a:rPr lang="en-US" baseline="0" dirty="0"/>
              <a:t> for your discretion: </a:t>
            </a:r>
            <a:endParaRPr lang="en-US" dirty="0"/>
          </a:p>
          <a:p>
            <a:endParaRPr lang="en-US" dirty="0"/>
          </a:p>
          <a:p>
            <a:pPr marL="174982" indent="-174982">
              <a:buFont typeface="Arial" panose="020B0604020202020204" pitchFamily="34" charset="0"/>
              <a:buChar char="•"/>
            </a:pPr>
            <a:r>
              <a:rPr lang="en-US" dirty="0"/>
              <a:t>As with the other</a:t>
            </a:r>
            <a:r>
              <a:rPr lang="en-US" baseline="0" dirty="0"/>
              <a:t> designation of beneficiaries, there is also a default order for TSP.  </a:t>
            </a:r>
          </a:p>
          <a:p>
            <a:pPr marL="174982" indent="-174982">
              <a:buFont typeface="Arial" panose="020B0604020202020204" pitchFamily="34" charset="0"/>
              <a:buChar char="•"/>
            </a:pPr>
            <a:r>
              <a:rPr lang="en-US" baseline="0" dirty="0"/>
              <a:t>If you wish to elect a different order from the TSP default, a form TSP-3 is required.  </a:t>
            </a:r>
          </a:p>
          <a:p>
            <a:pPr marL="174982" indent="-174982">
              <a:buFont typeface="Arial" panose="020B0604020202020204" pitchFamily="34" charset="0"/>
              <a:buChar char="•"/>
            </a:pPr>
            <a:r>
              <a:rPr lang="en-US" baseline="0" dirty="0"/>
              <a:t>You can upload online, mail, or fax the forms directly to TSP.</a:t>
            </a:r>
            <a:endParaRPr lang="en-US" dirty="0"/>
          </a:p>
        </p:txBody>
      </p:sp>
      <p:sp>
        <p:nvSpPr>
          <p:cNvPr id="4" name="Slide Number Placeholder 3"/>
          <p:cNvSpPr>
            <a:spLocks noGrp="1"/>
          </p:cNvSpPr>
          <p:nvPr>
            <p:ph type="sldNum" sz="quarter" idx="10"/>
          </p:nvPr>
        </p:nvSpPr>
        <p:spPr/>
        <p:txBody>
          <a:bodyPr/>
          <a:lstStyle/>
          <a:p>
            <a:pPr>
              <a:defRPr/>
            </a:pPr>
            <a:fld id="{AD6C3437-B2B8-47E9-BFAA-A290585D61E4}" type="slidenum">
              <a:rPr lang="en-US" smtClean="0"/>
              <a:pPr>
                <a:defRPr/>
              </a:pPr>
              <a:t>21</a:t>
            </a:fld>
            <a:endParaRPr lang="en-US" dirty="0"/>
          </a:p>
        </p:txBody>
      </p:sp>
    </p:spTree>
    <p:extLst>
      <p:ext uri="{BB962C8B-B14F-4D97-AF65-F5344CB8AC3E}">
        <p14:creationId xmlns:p14="http://schemas.microsoft.com/office/powerpoint/2010/main" val="4802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3237">
              <a:defRPr/>
            </a:pPr>
            <a:r>
              <a:rPr lang="en-US" dirty="0">
                <a:latin typeface="Arial" charset="0"/>
                <a:cs typeface="Arial" charset="0"/>
              </a:rPr>
              <a:t>Notes for your discretion: </a:t>
            </a:r>
          </a:p>
          <a:p>
            <a:pPr defTabSz="933237">
              <a:defRPr/>
            </a:pPr>
            <a:endParaRPr lang="en-US" dirty="0">
              <a:latin typeface="Arial" charset="0"/>
              <a:cs typeface="Arial" charset="0"/>
            </a:endParaRPr>
          </a:p>
          <a:p>
            <a:pPr marL="174982" indent="-174982" defTabSz="933237">
              <a:buFont typeface="Arial" panose="020B0604020202020204" pitchFamily="34" charset="0"/>
              <a:buChar char="•"/>
              <a:defRPr/>
            </a:pPr>
            <a:r>
              <a:rPr lang="en-US" dirty="0">
                <a:latin typeface="Arial" charset="0"/>
                <a:cs typeface="Arial" charset="0"/>
              </a:rPr>
              <a:t>Recruitment and Staffing Team coordinates vacancy announcements and job offers. </a:t>
            </a:r>
          </a:p>
          <a:p>
            <a:pPr marL="174982" indent="-174982" defTabSz="933237">
              <a:buFont typeface="Arial" panose="020B0604020202020204" pitchFamily="34" charset="0"/>
              <a:buChar char="•"/>
              <a:defRPr/>
            </a:pPr>
            <a:r>
              <a:rPr lang="en-US" dirty="0">
                <a:latin typeface="Arial" charset="0"/>
                <a:cs typeface="Arial" charset="0"/>
              </a:rPr>
              <a:t>Pay is set in accordance with regulations.  </a:t>
            </a:r>
          </a:p>
          <a:p>
            <a:pPr marL="174982" indent="-174982" defTabSz="933237">
              <a:buFont typeface="Arial" panose="020B0604020202020204" pitchFamily="34" charset="0"/>
              <a:buChar char="•"/>
              <a:defRPr/>
            </a:pPr>
            <a:r>
              <a:rPr lang="en-US" dirty="0">
                <a:latin typeface="Arial" charset="0"/>
                <a:cs typeface="Arial" charset="0"/>
              </a:rPr>
              <a:t>Conduct entrance on duty </a:t>
            </a:r>
          </a:p>
          <a:p>
            <a:pPr marL="174982" indent="-174982" defTabSz="933237">
              <a:buFont typeface="Arial" panose="020B0604020202020204" pitchFamily="34" charset="0"/>
              <a:buChar char="•"/>
              <a:defRPr/>
            </a:pPr>
            <a:r>
              <a:rPr lang="en-US" dirty="0">
                <a:latin typeface="Arial" charset="0"/>
                <a:cs typeface="Arial" charset="0"/>
              </a:rPr>
              <a:t>Provide advice and training to supervisors and managers on writing positions descriptions and recommendations on organizational structuring </a:t>
            </a:r>
          </a:p>
          <a:p>
            <a:pPr marL="174982" indent="-174982" defTabSz="933237">
              <a:buFont typeface="Arial" panose="020B0604020202020204" pitchFamily="34" charset="0"/>
              <a:buChar char="•"/>
              <a:defRPr/>
            </a:pPr>
            <a:r>
              <a:rPr lang="en-US" dirty="0">
                <a:latin typeface="Arial" charset="0"/>
                <a:cs typeface="Arial" charset="0"/>
              </a:rPr>
              <a:t>Advise on supervisor to employee ratios; making sure the structure has career paths from entry to senior level positions</a:t>
            </a:r>
          </a:p>
          <a:p>
            <a:pPr marL="174982" indent="-174982" defTabSz="933237">
              <a:buFont typeface="Arial" panose="020B0604020202020204" pitchFamily="34" charset="0"/>
              <a:buChar char="•"/>
              <a:defRPr/>
            </a:pPr>
            <a:r>
              <a:rPr lang="en-US" dirty="0">
                <a:latin typeface="Arial" charset="0"/>
                <a:cs typeface="Arial" charset="0"/>
              </a:rPr>
              <a:t>Coordinate the processing of personnel actions; also known as an SF-50.</a:t>
            </a:r>
          </a:p>
          <a:p>
            <a:pPr marL="171430" indent="-171430">
              <a:buFont typeface="Arial" panose="020B0604020202020204" pitchFamily="34" charset="0"/>
              <a:buChar char="•"/>
            </a:pPr>
            <a:r>
              <a:rPr lang="en-US" dirty="0">
                <a:latin typeface="Arial" charset="0"/>
                <a:cs typeface="Arial" charset="0"/>
              </a:rPr>
              <a:t>The HROM team includes 5 sections.  This is your servicing HR Office.  Most Commands and Staff Agencies will have civilian management analysts or a G/S-1 shop.  These Command employees assist with providing the proper documents to the HR team so we can coordinate personnel actions, vacancy announcements, and other actions for required for civilian employees</a:t>
            </a:r>
          </a:p>
          <a:p>
            <a:pPr marL="171430" indent="-171430">
              <a:buFont typeface="Arial" panose="020B0604020202020204" pitchFamily="34" charset="0"/>
              <a:buChar char="•"/>
            </a:pPr>
            <a:r>
              <a:rPr lang="en-US" dirty="0">
                <a:latin typeface="Arial" charset="0"/>
                <a:cs typeface="Arial" charset="0"/>
              </a:rPr>
              <a:t>Your primary POC before you came onboard and for most HR issues w/in your first 90 days.</a:t>
            </a:r>
          </a:p>
          <a:p>
            <a:pPr marL="171430" indent="-171430">
              <a:buFont typeface="Arial" panose="020B0604020202020204" pitchFamily="34" charset="0"/>
              <a:buChar char="•"/>
            </a:pPr>
            <a:r>
              <a:rPr lang="en-US" dirty="0">
                <a:latin typeface="Arial" charset="0"/>
                <a:cs typeface="Arial" charset="0"/>
              </a:rPr>
              <a:t>Classification – typically serves as an advisor to management.  </a:t>
            </a:r>
          </a:p>
          <a:p>
            <a:pPr marL="171430" indent="-171430">
              <a:buFont typeface="Arial" panose="020B0604020202020204" pitchFamily="34" charset="0"/>
              <a:buChar char="•"/>
            </a:pPr>
            <a:r>
              <a:rPr lang="en-US" dirty="0">
                <a:latin typeface="Arial" charset="0"/>
                <a:cs typeface="Arial" charset="0"/>
              </a:rPr>
              <a:t>You should review your PD with your supervisor before your performance standards are implemented and on an annual basis thereafter.  </a:t>
            </a:r>
          </a:p>
          <a:p>
            <a:pPr marL="171430" indent="-171430">
              <a:buFont typeface="Arial" panose="020B0604020202020204" pitchFamily="34" charset="0"/>
              <a:buChar char="•"/>
            </a:pPr>
            <a:r>
              <a:rPr lang="en-US" dirty="0">
                <a:latin typeface="Arial" charset="0"/>
                <a:cs typeface="Arial" charset="0"/>
              </a:rPr>
              <a:t>LER – Advises management and assists employees with Labor and Employee Relations issues.</a:t>
            </a:r>
          </a:p>
          <a:p>
            <a:pPr marL="171430" indent="-171430">
              <a:buFont typeface="Arial" panose="020B0604020202020204" pitchFamily="34" charset="0"/>
              <a:buChar char="•"/>
            </a:pPr>
            <a:r>
              <a:rPr lang="en-US" dirty="0">
                <a:latin typeface="Arial" charset="0"/>
                <a:cs typeface="Arial" charset="0"/>
              </a:rPr>
              <a:t>Workforce Development – Provides t</a:t>
            </a:r>
            <a:r>
              <a:rPr lang="en-US" dirty="0"/>
              <a:t>raining advice/guidance to organizations and individuals.</a:t>
            </a:r>
          </a:p>
          <a:p>
            <a:endParaRPr lang="en-US" sz="1800" dirty="0">
              <a:latin typeface="Arial" charset="0"/>
              <a:cs typeface="Arial" charset="0"/>
            </a:endParaRPr>
          </a:p>
          <a:p>
            <a:r>
              <a:rPr lang="en-US" sz="1800" dirty="0">
                <a:latin typeface="Arial" charset="0"/>
                <a:cs typeface="Arial" charset="0"/>
              </a:rPr>
              <a:t>*Note: You should have received the guide with your reporting instructions. If you cannot locate it, you can go to our homepage and from the “New Employees” link, locate the “blue” icon to open and save this Guide for your information and/or future use.</a:t>
            </a:r>
          </a:p>
          <a:p>
            <a:endParaRPr lang="en-US" dirty="0">
              <a:latin typeface="Arial" charset="0"/>
              <a:cs typeface="Arial" charset="0"/>
            </a:endParaRPr>
          </a:p>
          <a:p>
            <a:pPr defTabSz="933237">
              <a:defRPr/>
            </a:pPr>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AD6C3437-B2B8-47E9-BFAA-A290585D61E4}" type="slidenum">
              <a:rPr lang="en-US" smtClean="0"/>
              <a:pPr>
                <a:defRPr/>
              </a:pPr>
              <a:t>2</a:t>
            </a:fld>
            <a:endParaRPr lang="en-US"/>
          </a:p>
        </p:txBody>
      </p:sp>
    </p:spTree>
    <p:extLst>
      <p:ext uri="{BB962C8B-B14F-4D97-AF65-F5344CB8AC3E}">
        <p14:creationId xmlns:p14="http://schemas.microsoft.com/office/powerpoint/2010/main" val="4034294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Notes</a:t>
            </a:r>
            <a:r>
              <a:rPr lang="en-US" baseline="0" dirty="0"/>
              <a:t> for your discretion: </a:t>
            </a:r>
            <a:endParaRPr lang="en-US" dirty="0"/>
          </a:p>
          <a:p>
            <a:pPr marL="174982" indent="-174982">
              <a:buFont typeface="Arial" panose="020B0604020202020204" pitchFamily="34" charset="0"/>
              <a:buChar char="•"/>
            </a:pPr>
            <a:endParaRPr lang="en-US" dirty="0"/>
          </a:p>
          <a:p>
            <a:pPr marL="174982" indent="-174982">
              <a:buFont typeface="Arial" panose="020B0604020202020204" pitchFamily="34" charset="0"/>
              <a:buChar char="•"/>
            </a:pPr>
            <a:r>
              <a:rPr lang="en-US" dirty="0"/>
              <a:t>There will be a</a:t>
            </a:r>
            <a:r>
              <a:rPr lang="en-US" baseline="0" dirty="0"/>
              <a:t> default order of designation (order may vary between each benefit). </a:t>
            </a:r>
          </a:p>
          <a:p>
            <a:pPr marL="174982" indent="-174982">
              <a:buFont typeface="Arial" panose="020B0604020202020204" pitchFamily="34" charset="0"/>
              <a:buChar char="•"/>
            </a:pPr>
            <a:r>
              <a:rPr lang="en-US" baseline="0" dirty="0"/>
              <a:t>If you wish to elect a different order from the set default, a form is required.  </a:t>
            </a:r>
          </a:p>
          <a:p>
            <a:pPr marL="174982" indent="-174982">
              <a:buFont typeface="Arial" panose="020B0604020202020204" pitchFamily="34" charset="0"/>
              <a:buChar char="•"/>
            </a:pPr>
            <a:r>
              <a:rPr lang="en-US" baseline="0" dirty="0"/>
              <a:t>Forms can be found at the OPM website listed on this slide.  </a:t>
            </a:r>
          </a:p>
          <a:p>
            <a:pPr marL="174982" indent="-174982">
              <a:buFont typeface="Arial" panose="020B0604020202020204" pitchFamily="34" charset="0"/>
              <a:buChar char="•"/>
            </a:pPr>
            <a:r>
              <a:rPr lang="en-US" baseline="0" dirty="0"/>
              <a:t>This slide also explains the forms and proper mailing address for submitting.</a:t>
            </a:r>
            <a:endParaRPr lang="en-US" dirty="0"/>
          </a:p>
        </p:txBody>
      </p:sp>
      <p:sp>
        <p:nvSpPr>
          <p:cNvPr id="4" name="Slide Number Placeholder 3"/>
          <p:cNvSpPr>
            <a:spLocks noGrp="1"/>
          </p:cNvSpPr>
          <p:nvPr>
            <p:ph type="sldNum" sz="quarter" idx="10"/>
          </p:nvPr>
        </p:nvSpPr>
        <p:spPr/>
        <p:txBody>
          <a:bodyPr/>
          <a:lstStyle/>
          <a:p>
            <a:pPr>
              <a:defRPr/>
            </a:pPr>
            <a:fld id="{AD6C3437-B2B8-47E9-BFAA-A290585D61E4}" type="slidenum">
              <a:rPr lang="en-US" smtClean="0"/>
              <a:pPr>
                <a:defRPr/>
              </a:pPr>
              <a:t>22</a:t>
            </a:fld>
            <a:endParaRPr lang="en-US" dirty="0"/>
          </a:p>
        </p:txBody>
      </p:sp>
    </p:spTree>
    <p:extLst>
      <p:ext uri="{BB962C8B-B14F-4D97-AF65-F5344CB8AC3E}">
        <p14:creationId xmlns:p14="http://schemas.microsoft.com/office/powerpoint/2010/main" val="3833080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6C3437-B2B8-47E9-BFAA-A290585D61E4}" type="slidenum">
              <a:rPr lang="en-US" smtClean="0"/>
              <a:pPr>
                <a:defRPr/>
              </a:pPr>
              <a:t>27</a:t>
            </a:fld>
            <a:endParaRPr lang="en-US" dirty="0"/>
          </a:p>
        </p:txBody>
      </p:sp>
    </p:spTree>
    <p:extLst>
      <p:ext uri="{BB962C8B-B14F-4D97-AF65-F5344CB8AC3E}">
        <p14:creationId xmlns:p14="http://schemas.microsoft.com/office/powerpoint/2010/main" val="2136263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These forms are used by Federal employees and other individuals eligible to enroll in Federal Employees Health Benefits (FEHB) Program.</a:t>
            </a:r>
          </a:p>
          <a:p>
            <a:pPr marL="174982" indent="-174982">
              <a:buFont typeface="Arial" panose="020B0604020202020204" pitchFamily="34" charset="0"/>
              <a:buChar char="•"/>
            </a:pPr>
            <a:r>
              <a:rPr lang="en-US" dirty="0"/>
              <a:t>It is used as the official agency or retirement system record of the individual’s coverage and enrollment status under the FEHB Program, re-enroll, elect not to enroll, cancel the enrollment or make changes to the existed enrollment.</a:t>
            </a:r>
          </a:p>
          <a:p>
            <a:pPr marL="174982" indent="-174982">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AD6C3437-B2B8-47E9-BFAA-A290585D61E4}" type="slidenum">
              <a:rPr lang="en-US" smtClean="0"/>
              <a:pPr>
                <a:defRPr/>
              </a:pPr>
              <a:t>28</a:t>
            </a:fld>
            <a:endParaRPr lang="en-US" dirty="0"/>
          </a:p>
        </p:txBody>
      </p:sp>
    </p:spTree>
    <p:extLst>
      <p:ext uri="{BB962C8B-B14F-4D97-AF65-F5344CB8AC3E}">
        <p14:creationId xmlns:p14="http://schemas.microsoft.com/office/powerpoint/2010/main" val="437210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pPr>
              <a:defRPr/>
            </a:pPr>
            <a:fld id="{AD6C3437-B2B8-47E9-BFAA-A290585D61E4}" type="slidenum">
              <a:rPr lang="en-US" smtClean="0"/>
              <a:pPr>
                <a:defRPr/>
              </a:pPr>
              <a:t>31</a:t>
            </a:fld>
            <a:endParaRPr lang="en-US" dirty="0"/>
          </a:p>
        </p:txBody>
      </p:sp>
    </p:spTree>
    <p:extLst>
      <p:ext uri="{BB962C8B-B14F-4D97-AF65-F5344CB8AC3E}">
        <p14:creationId xmlns:p14="http://schemas.microsoft.com/office/powerpoint/2010/main" val="4082035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is the Navy Benefits Contact information</a:t>
            </a:r>
            <a:endParaRPr lang="en-US" dirty="0"/>
          </a:p>
        </p:txBody>
      </p:sp>
      <p:sp>
        <p:nvSpPr>
          <p:cNvPr id="4" name="Slide Number Placeholder 3"/>
          <p:cNvSpPr>
            <a:spLocks noGrp="1"/>
          </p:cNvSpPr>
          <p:nvPr>
            <p:ph type="sldNum" sz="quarter" idx="10"/>
          </p:nvPr>
        </p:nvSpPr>
        <p:spPr/>
        <p:txBody>
          <a:bodyPr/>
          <a:lstStyle/>
          <a:p>
            <a:pPr>
              <a:defRPr/>
            </a:pPr>
            <a:fld id="{AD6C3437-B2B8-47E9-BFAA-A290585D61E4}" type="slidenum">
              <a:rPr lang="en-US" smtClean="0"/>
              <a:pPr>
                <a:defRPr/>
              </a:pPr>
              <a:t>32</a:t>
            </a:fld>
            <a:endParaRPr lang="en-US" dirty="0"/>
          </a:p>
        </p:txBody>
      </p:sp>
    </p:spTree>
    <p:extLst>
      <p:ext uri="{BB962C8B-B14F-4D97-AF65-F5344CB8AC3E}">
        <p14:creationId xmlns:p14="http://schemas.microsoft.com/office/powerpoint/2010/main" val="3364668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6C3437-B2B8-47E9-BFAA-A290585D61E4}" type="slidenum">
              <a:rPr lang="en-US" smtClean="0"/>
              <a:pPr>
                <a:defRPr/>
              </a:pPr>
              <a:t>33</a:t>
            </a:fld>
            <a:endParaRPr lang="en-US" dirty="0"/>
          </a:p>
        </p:txBody>
      </p:sp>
    </p:spTree>
    <p:extLst>
      <p:ext uri="{BB962C8B-B14F-4D97-AF65-F5344CB8AC3E}">
        <p14:creationId xmlns:p14="http://schemas.microsoft.com/office/powerpoint/2010/main" val="1400812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6C3437-B2B8-47E9-BFAA-A290585D61E4}" type="slidenum">
              <a:rPr lang="en-US" smtClean="0"/>
              <a:pPr>
                <a:defRPr/>
              </a:pPr>
              <a:t>36</a:t>
            </a:fld>
            <a:endParaRPr lang="en-US" dirty="0"/>
          </a:p>
        </p:txBody>
      </p:sp>
    </p:spTree>
    <p:extLst>
      <p:ext uri="{BB962C8B-B14F-4D97-AF65-F5344CB8AC3E}">
        <p14:creationId xmlns:p14="http://schemas.microsoft.com/office/powerpoint/2010/main" val="990607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defTabSz="933237">
              <a:defRPr/>
            </a:pPr>
            <a:r>
              <a:rPr lang="en-US" dirty="0"/>
              <a:t>Notes for</a:t>
            </a:r>
            <a:r>
              <a:rPr lang="en-US" baseline="0" dirty="0"/>
              <a:t> your discretion: </a:t>
            </a:r>
          </a:p>
          <a:p>
            <a:endParaRPr lang="en-US" dirty="0"/>
          </a:p>
          <a:p>
            <a:pPr marL="174982" indent="-174982">
              <a:buFont typeface="Arial" panose="020B0604020202020204" pitchFamily="34" charset="0"/>
              <a:buChar char="•"/>
            </a:pPr>
            <a:r>
              <a:rPr lang="en-US" baseline="0" dirty="0"/>
              <a:t>All teams can be reached at the email provided at the bottom of this slide.</a:t>
            </a:r>
            <a:endParaRPr lang="en-US" dirty="0"/>
          </a:p>
          <a:p>
            <a:pPr eaLnBrk="1" hangingPunct="1"/>
            <a:endParaRPr lang="en-US" dirty="0"/>
          </a:p>
        </p:txBody>
      </p:sp>
    </p:spTree>
    <p:extLst>
      <p:ext uri="{BB962C8B-B14F-4D97-AF65-F5344CB8AC3E}">
        <p14:creationId xmlns:p14="http://schemas.microsoft.com/office/powerpoint/2010/main" val="2038322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6C3437-B2B8-47E9-BFAA-A290585D61E4}" type="slidenum">
              <a:rPr lang="en-US" smtClean="0"/>
              <a:pPr>
                <a:defRPr/>
              </a:pPr>
              <a:t>38</a:t>
            </a:fld>
            <a:endParaRPr lang="en-US" dirty="0"/>
          </a:p>
        </p:txBody>
      </p:sp>
    </p:spTree>
    <p:extLst>
      <p:ext uri="{BB962C8B-B14F-4D97-AF65-F5344CB8AC3E}">
        <p14:creationId xmlns:p14="http://schemas.microsoft.com/office/powerpoint/2010/main" val="241108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for your discretion:</a:t>
            </a:r>
          </a:p>
          <a:p>
            <a:endParaRPr lang="en-US" dirty="0"/>
          </a:p>
          <a:p>
            <a:r>
              <a:rPr lang="en-US" dirty="0"/>
              <a:t>This Guide was developed to</a:t>
            </a:r>
            <a:r>
              <a:rPr lang="en-US" baseline="0" dirty="0"/>
              <a:t> provide you with information you need as a new employee or transfer from another Agency/geographic location.   The Guide contains:</a:t>
            </a:r>
            <a:endParaRPr lang="en-US" dirty="0"/>
          </a:p>
          <a:p>
            <a:endParaRPr lang="en-US" dirty="0"/>
          </a:p>
          <a:p>
            <a:pPr marL="228573" indent="-228573">
              <a:buFont typeface="Arial" panose="020B0604020202020204" pitchFamily="34" charset="0"/>
              <a:buChar char="•"/>
            </a:pPr>
            <a:r>
              <a:rPr lang="en-US" baseline="0" dirty="0"/>
              <a:t>“My Internal Contacts” is for your use.  These are the points of contacts within your organization that you should know. </a:t>
            </a:r>
          </a:p>
          <a:p>
            <a:pPr marL="228573" indent="-228573">
              <a:buFont typeface="Arial" panose="020B0604020202020204" pitchFamily="34" charset="0"/>
              <a:buChar char="•"/>
            </a:pPr>
            <a:r>
              <a:rPr lang="en-US" dirty="0"/>
              <a:t>HROM Contact List includes points of contacts for the HROM team, telephone numbers, group email boxes; and websites. </a:t>
            </a:r>
          </a:p>
          <a:p>
            <a:pPr marL="228573" indent="-228573">
              <a:buFont typeface="Arial" panose="020B0604020202020204" pitchFamily="34" charset="0"/>
              <a:buChar char="•"/>
            </a:pPr>
            <a:r>
              <a:rPr lang="en-US" baseline="0" dirty="0"/>
              <a:t>We have included contact information for the Equal Employment Opportunity Office – please see them listed directly under the HROM Front Office. </a:t>
            </a:r>
          </a:p>
          <a:p>
            <a:pPr marL="228573" indent="-228573">
              <a:buFont typeface="Arial" panose="020B0604020202020204" pitchFamily="34" charset="0"/>
              <a:buChar char="•"/>
            </a:pPr>
            <a:r>
              <a:rPr lang="en-US" baseline="0" dirty="0"/>
              <a:t>Systems Quick Reference– Listing of websites for information and updating your personal and work information (e.g., benefits, training).  Most of the links to these systems are provided on the HROM website.</a:t>
            </a:r>
            <a:endParaRPr lang="en-US" dirty="0"/>
          </a:p>
        </p:txBody>
      </p:sp>
      <p:sp>
        <p:nvSpPr>
          <p:cNvPr id="4" name="Slide Number Placeholder 3"/>
          <p:cNvSpPr>
            <a:spLocks noGrp="1"/>
          </p:cNvSpPr>
          <p:nvPr>
            <p:ph type="sldNum" sz="quarter" idx="10"/>
          </p:nvPr>
        </p:nvSpPr>
        <p:spPr/>
        <p:txBody>
          <a:bodyPr/>
          <a:lstStyle/>
          <a:p>
            <a:pPr>
              <a:defRPr/>
            </a:pPr>
            <a:fld id="{AD6C3437-B2B8-47E9-BFAA-A290585D61E4}" type="slidenum">
              <a:rPr lang="en-US" smtClean="0"/>
              <a:pPr>
                <a:defRPr/>
              </a:pPr>
              <a:t>3</a:t>
            </a:fld>
            <a:endParaRPr lang="en-US"/>
          </a:p>
        </p:txBody>
      </p:sp>
    </p:spTree>
    <p:extLst>
      <p:ext uri="{BB962C8B-B14F-4D97-AF65-F5344CB8AC3E}">
        <p14:creationId xmlns:p14="http://schemas.microsoft.com/office/powerpoint/2010/main" val="4201260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a:t>Notes for your discretion:</a:t>
            </a:r>
          </a:p>
          <a:p>
            <a:pPr defTabSz="933237">
              <a:defRPr/>
            </a:pPr>
            <a:endParaRPr lang="en-US" dirty="0"/>
          </a:p>
          <a:p>
            <a:pPr marL="174982" indent="-174982" defTabSz="933237">
              <a:buFont typeface="Arial" panose="020B0604020202020204" pitchFamily="34" charset="0"/>
              <a:buChar char="•"/>
              <a:defRPr/>
            </a:pPr>
            <a:r>
              <a:rPr lang="en-US" dirty="0"/>
              <a:t>The Notification of Personnel Action is also known as an SF50.  </a:t>
            </a:r>
          </a:p>
          <a:p>
            <a:pPr marL="174982" indent="-174982" defTabSz="933237">
              <a:buFont typeface="Arial" panose="020B0604020202020204" pitchFamily="34" charset="0"/>
              <a:buChar char="•"/>
              <a:defRPr/>
            </a:pPr>
            <a:r>
              <a:rPr lang="en-US" dirty="0"/>
              <a:t>It is a form that is processed any time anything would change in your HR record</a:t>
            </a:r>
          </a:p>
          <a:p>
            <a:pPr marL="174982" indent="-174982" defTabSz="933237">
              <a:buFont typeface="Arial" panose="020B0604020202020204" pitchFamily="34" charset="0"/>
              <a:buChar char="•"/>
              <a:defRPr/>
            </a:pPr>
            <a:r>
              <a:rPr lang="en-US" dirty="0"/>
              <a:t>You will receive an SF-50 for your appointment to this position</a:t>
            </a:r>
            <a:r>
              <a:rPr lang="en-US" baseline="0" dirty="0"/>
              <a:t> from</a:t>
            </a:r>
            <a:r>
              <a:rPr lang="en-US" dirty="0"/>
              <a:t> </a:t>
            </a:r>
            <a:r>
              <a:rPr lang="en-US" dirty="0">
                <a:latin typeface="Arial" panose="020B0604020202020204" pitchFamily="34" charset="0"/>
                <a:cs typeface="Arial" panose="020B0604020202020204" pitchFamily="34" charset="0"/>
              </a:rPr>
              <a:t>command civilian manpower analysts or your supervisor.  </a:t>
            </a:r>
          </a:p>
          <a:p>
            <a:pPr marL="17498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Allow 1-3 business days for your SF50 to be processed. </a:t>
            </a:r>
          </a:p>
          <a:p>
            <a:pPr marL="174982" indent="-174982" defTabSz="933237">
              <a:buFont typeface="Arial" panose="020B0604020202020204" pitchFamily="34" charset="0"/>
              <a:buChar char="•"/>
              <a:defRPr/>
            </a:pPr>
            <a:r>
              <a:rPr lang="en-US" dirty="0"/>
              <a:t>You should review your SF-50 and notify</a:t>
            </a:r>
            <a:r>
              <a:rPr lang="en-US" baseline="0" dirty="0"/>
              <a:t> HROM of any errors.  </a:t>
            </a:r>
          </a:p>
          <a:p>
            <a:pPr marL="174982" indent="-174982" defTabSz="933237">
              <a:buFont typeface="Arial" panose="020B0604020202020204" pitchFamily="34" charset="0"/>
              <a:buChar char="•"/>
              <a:defRPr/>
            </a:pPr>
            <a:r>
              <a:rPr lang="en-US" baseline="0" dirty="0"/>
              <a:t>Confirm the accuracy of your name, social security number, and date of birth.</a:t>
            </a:r>
            <a:r>
              <a:rPr lang="en-US" dirty="0"/>
              <a:t>  Errors in these fields can cause problems later for you in filing taxes or retirement.</a:t>
            </a:r>
            <a:endParaRPr lang="en-US" baseline="0" dirty="0"/>
          </a:p>
        </p:txBody>
      </p:sp>
      <p:sp>
        <p:nvSpPr>
          <p:cNvPr id="4" name="Slide Number Placeholder 3"/>
          <p:cNvSpPr>
            <a:spLocks noGrp="1"/>
          </p:cNvSpPr>
          <p:nvPr>
            <p:ph type="sldNum" sz="quarter" idx="10"/>
          </p:nvPr>
        </p:nvSpPr>
        <p:spPr/>
        <p:txBody>
          <a:bodyPr/>
          <a:lstStyle/>
          <a:p>
            <a:pPr>
              <a:defRPr/>
            </a:pPr>
            <a:fld id="{AD6C3437-B2B8-47E9-BFAA-A290585D61E4}" type="slidenum">
              <a:rPr lang="en-US" smtClean="0"/>
              <a:pPr>
                <a:defRPr/>
              </a:pPr>
              <a:t>4</a:t>
            </a:fld>
            <a:endParaRPr lang="en-US"/>
          </a:p>
        </p:txBody>
      </p:sp>
    </p:spTree>
    <p:extLst>
      <p:ext uri="{BB962C8B-B14F-4D97-AF65-F5344CB8AC3E}">
        <p14:creationId xmlns:p14="http://schemas.microsoft.com/office/powerpoint/2010/main" val="28711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for your discretion:</a:t>
            </a:r>
          </a:p>
          <a:p>
            <a:endParaRPr lang="en-US" dirty="0"/>
          </a:p>
          <a:p>
            <a:r>
              <a:rPr lang="en-US" dirty="0">
                <a:cs typeface="Calibri"/>
              </a:rPr>
              <a:t>For</a:t>
            </a:r>
            <a:r>
              <a:rPr lang="en-US" baseline="0" dirty="0">
                <a:cs typeface="Calibri"/>
              </a:rPr>
              <a:t> your reference y</a:t>
            </a:r>
            <a:r>
              <a:rPr lang="en-US" dirty="0">
                <a:cs typeface="Calibri"/>
              </a:rPr>
              <a:t>ou can find a copy of the SF-50 in your guide for Civilian Marines on page 22.</a:t>
            </a:r>
          </a:p>
          <a:p>
            <a:endParaRPr lang="en-US" dirty="0"/>
          </a:p>
          <a:p>
            <a:pPr marL="228573" indent="-228573">
              <a:buFont typeface="Arial" panose="020B0604020202020204" pitchFamily="34" charset="0"/>
              <a:buChar char="•"/>
            </a:pPr>
            <a:r>
              <a:rPr lang="en-US" dirty="0"/>
              <a:t>Block 15 – Position Title and position description number (first set of numbers will be PD number)</a:t>
            </a:r>
          </a:p>
          <a:p>
            <a:pPr marL="228573" indent="-228573">
              <a:buFont typeface="Arial" panose="020B0604020202020204" pitchFamily="34" charset="0"/>
              <a:buChar char="•"/>
            </a:pPr>
            <a:r>
              <a:rPr lang="en-US" dirty="0"/>
              <a:t>Block 16 – Your pay plan. </a:t>
            </a:r>
          </a:p>
          <a:p>
            <a:pPr marL="228573" indent="-228573">
              <a:buFont typeface="Arial" panose="020B0604020202020204" pitchFamily="34" charset="0"/>
              <a:buChar char="•"/>
            </a:pPr>
            <a:r>
              <a:rPr lang="en-US" dirty="0"/>
              <a:t>Block 17 – Your occupational series. </a:t>
            </a:r>
          </a:p>
          <a:p>
            <a:pPr marL="228573" indent="-228573">
              <a:buFont typeface="Arial" panose="020B0604020202020204" pitchFamily="34" charset="0"/>
              <a:buChar char="•"/>
            </a:pPr>
            <a:r>
              <a:rPr lang="en-US" dirty="0"/>
              <a:t>Block 18 – The grade level for which your pay is set. </a:t>
            </a:r>
          </a:p>
          <a:p>
            <a:pPr marL="228573" indent="-228573">
              <a:buFont typeface="Arial" panose="020B0604020202020204" pitchFamily="34" charset="0"/>
              <a:buChar char="•"/>
            </a:pPr>
            <a:r>
              <a:rPr lang="en-US" dirty="0"/>
              <a:t>Block 19 – The step within the pay plan and grade at which you are paid. </a:t>
            </a:r>
          </a:p>
          <a:p>
            <a:pPr marL="228573" indent="-228573">
              <a:buFont typeface="Arial" panose="020B0604020202020204" pitchFamily="34" charset="0"/>
              <a:buChar char="•"/>
            </a:pPr>
            <a:r>
              <a:rPr lang="en-US" dirty="0"/>
              <a:t>Block 23 – Veterans Preference </a:t>
            </a:r>
          </a:p>
          <a:p>
            <a:pPr marL="228573" indent="-228573">
              <a:buFont typeface="Arial" panose="020B0604020202020204" pitchFamily="34" charset="0"/>
              <a:buChar char="•"/>
            </a:pPr>
            <a:r>
              <a:rPr lang="en-US" dirty="0"/>
              <a:t>Block 26 – Veterans Preference for RIF</a:t>
            </a:r>
          </a:p>
          <a:p>
            <a:pPr marL="228573" indent="-228573" defTabSz="933237">
              <a:buFont typeface="Arial" panose="020B0604020202020204" pitchFamily="34" charset="0"/>
              <a:buChar char="•"/>
              <a:defRPr/>
            </a:pPr>
            <a:r>
              <a:rPr lang="en-US" dirty="0"/>
              <a:t>Block 31 – Service  computation date for leave. </a:t>
            </a:r>
          </a:p>
        </p:txBody>
      </p:sp>
      <p:sp>
        <p:nvSpPr>
          <p:cNvPr id="4" name="Slide Number Placeholder 3"/>
          <p:cNvSpPr>
            <a:spLocks noGrp="1"/>
          </p:cNvSpPr>
          <p:nvPr>
            <p:ph type="sldNum" sz="quarter" idx="5"/>
          </p:nvPr>
        </p:nvSpPr>
        <p:spPr/>
        <p:txBody>
          <a:bodyPr/>
          <a:lstStyle/>
          <a:p>
            <a:pPr>
              <a:defRPr/>
            </a:pPr>
            <a:fld id="{AD6C3437-B2B8-47E9-BFAA-A290585D61E4}" type="slidenum">
              <a:rPr lang="en-US" smtClean="0"/>
              <a:pPr>
                <a:defRPr/>
              </a:pPr>
              <a:t>5</a:t>
            </a:fld>
            <a:endParaRPr lang="en-US"/>
          </a:p>
        </p:txBody>
      </p:sp>
    </p:spTree>
    <p:extLst>
      <p:ext uri="{BB962C8B-B14F-4D97-AF65-F5344CB8AC3E}">
        <p14:creationId xmlns:p14="http://schemas.microsoft.com/office/powerpoint/2010/main" val="113315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Notes for your discretion: </a:t>
            </a:r>
          </a:p>
          <a:p>
            <a:endParaRPr lang="en-US" baseline="0" dirty="0"/>
          </a:p>
          <a:p>
            <a:pPr marL="174982" indent="-174982">
              <a:buFont typeface="Arial" panose="020B0604020202020204" pitchFamily="34" charset="0"/>
              <a:buChar char="•"/>
            </a:pPr>
            <a:r>
              <a:rPr lang="en-US" baseline="0" dirty="0"/>
              <a:t>This chart shows you the amount of annual and sick leave you will earn based on years of service.</a:t>
            </a:r>
          </a:p>
          <a:p>
            <a:pPr marL="174982" indent="-174982">
              <a:buFont typeface="Arial" panose="020B0604020202020204" pitchFamily="34" charset="0"/>
              <a:buChar char="•"/>
            </a:pPr>
            <a:r>
              <a:rPr lang="en-US" baseline="0" dirty="0"/>
              <a:t>Based on the number of years of service from your </a:t>
            </a:r>
            <a:r>
              <a:rPr lang="en-US" dirty="0"/>
              <a:t>Service</a:t>
            </a:r>
            <a:r>
              <a:rPr lang="en-US" baseline="0" dirty="0"/>
              <a:t> Computation Date (Block 31 on the SF-50).  </a:t>
            </a:r>
          </a:p>
          <a:p>
            <a:pPr marL="174982" indent="-174982">
              <a:buFont typeface="Arial" panose="020B0604020202020204" pitchFamily="34" charset="0"/>
              <a:buChar char="•"/>
            </a:pPr>
            <a:r>
              <a:rPr lang="en-US" baseline="0" dirty="0"/>
              <a:t>Sick leave is always 4 hours, regardless of number of years of service.</a:t>
            </a:r>
            <a:endParaRPr lang="en-US" dirty="0"/>
          </a:p>
        </p:txBody>
      </p:sp>
      <p:sp>
        <p:nvSpPr>
          <p:cNvPr id="4" name="Slide Number Placeholder 3"/>
          <p:cNvSpPr>
            <a:spLocks noGrp="1"/>
          </p:cNvSpPr>
          <p:nvPr>
            <p:ph type="sldNum" sz="quarter" idx="10"/>
          </p:nvPr>
        </p:nvSpPr>
        <p:spPr/>
        <p:txBody>
          <a:bodyPr/>
          <a:lstStyle/>
          <a:p>
            <a:pPr>
              <a:defRPr/>
            </a:pPr>
            <a:fld id="{AD6C3437-B2B8-47E9-BFAA-A290585D61E4}" type="slidenum">
              <a:rPr lang="en-US" smtClean="0"/>
              <a:pPr>
                <a:defRPr/>
              </a:pPr>
              <a:t>6</a:t>
            </a:fld>
            <a:endParaRPr lang="en-US"/>
          </a:p>
        </p:txBody>
      </p:sp>
    </p:spTree>
    <p:extLst>
      <p:ext uri="{BB962C8B-B14F-4D97-AF65-F5344CB8AC3E}">
        <p14:creationId xmlns:p14="http://schemas.microsoft.com/office/powerpoint/2010/main" val="1164203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Notes for your</a:t>
            </a:r>
            <a:r>
              <a:rPr lang="en-US" baseline="0" dirty="0"/>
              <a:t> </a:t>
            </a:r>
            <a:r>
              <a:rPr lang="en-US" dirty="0"/>
              <a:t>discretion:</a:t>
            </a:r>
          </a:p>
          <a:p>
            <a:endParaRPr lang="en-US" dirty="0"/>
          </a:p>
          <a:p>
            <a:pPr marL="174982" indent="-174982">
              <a:buFont typeface="Arial" panose="020B0604020202020204" pitchFamily="34" charset="0"/>
              <a:buChar char="•"/>
            </a:pPr>
            <a:r>
              <a:rPr lang="en-US" dirty="0"/>
              <a:t>Hired on or after November 5, 2016</a:t>
            </a:r>
          </a:p>
          <a:p>
            <a:pPr marL="174982" indent="-174982">
              <a:buFont typeface="Arial" panose="020B0604020202020204" pitchFamily="34" charset="0"/>
              <a:buChar char="•"/>
            </a:pPr>
            <a:r>
              <a:rPr lang="en-US" dirty="0"/>
              <a:t>Veteran with –disability rating of</a:t>
            </a:r>
            <a:r>
              <a:rPr lang="en-US" baseline="0" dirty="0"/>
              <a:t> 30 percent or more from he Veterans Benefits Administration (VBA)</a:t>
            </a:r>
          </a:p>
          <a:p>
            <a:pPr marL="174982" indent="-174982">
              <a:buFont typeface="Arial" panose="020B0604020202020204" pitchFamily="34" charset="0"/>
              <a:buChar char="•"/>
            </a:pPr>
            <a:r>
              <a:rPr lang="en-US" baseline="0" dirty="0"/>
              <a:t>Entitled to up to 104 hours for the purposes of undergoing medical treatment for such disability.</a:t>
            </a:r>
          </a:p>
          <a:p>
            <a:pPr marL="174982" indent="-174982">
              <a:buFont typeface="Arial" panose="020B0604020202020204" pitchFamily="34" charset="0"/>
              <a:buChar char="•"/>
            </a:pPr>
            <a:r>
              <a:rPr lang="en-US" baseline="0" dirty="0"/>
              <a:t>Receive the appropriate amount of leave as of the employee’s “first day of employment”</a:t>
            </a:r>
          </a:p>
          <a:p>
            <a:pPr marL="174982" indent="-174982">
              <a:buFont typeface="Arial" panose="020B0604020202020204" pitchFamily="34" charset="0"/>
              <a:buChar char="•"/>
            </a:pPr>
            <a:r>
              <a:rPr lang="en-US" baseline="0" dirty="0"/>
              <a:t>Is a one-time benefit provide to eligible employees.  </a:t>
            </a:r>
          </a:p>
          <a:p>
            <a:pPr marL="174982" indent="-174982">
              <a:buFont typeface="Arial" panose="020B0604020202020204" pitchFamily="34" charset="0"/>
              <a:buChar char="•"/>
            </a:pPr>
            <a:r>
              <a:rPr lang="en-US" baseline="0" dirty="0"/>
              <a:t>If leave not used it will be forfeited with no opportunity to carry over the leave subsequent years.  </a:t>
            </a:r>
          </a:p>
          <a:p>
            <a:pPr marL="174982" indent="-174982">
              <a:buFont typeface="Arial" panose="020B0604020202020204" pitchFamily="34" charset="0"/>
              <a:buChar char="•"/>
            </a:pPr>
            <a:r>
              <a:rPr lang="en-US" baseline="0" dirty="0"/>
              <a:t>May not receive a lump-sum payment for any unused or forfeited leave under any circumstance.  </a:t>
            </a:r>
          </a:p>
          <a:p>
            <a:endParaRPr lang="en-US" dirty="0"/>
          </a:p>
          <a:p>
            <a:endParaRPr lang="en-US" dirty="0"/>
          </a:p>
        </p:txBody>
      </p:sp>
    </p:spTree>
    <p:extLst>
      <p:ext uri="{BB962C8B-B14F-4D97-AF65-F5344CB8AC3E}">
        <p14:creationId xmlns:p14="http://schemas.microsoft.com/office/powerpoint/2010/main" val="1479931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Notes for your</a:t>
            </a:r>
            <a:r>
              <a:rPr lang="en-US" baseline="0" dirty="0"/>
              <a:t> </a:t>
            </a:r>
            <a:r>
              <a:rPr lang="en-US" dirty="0"/>
              <a:t>discretion:</a:t>
            </a:r>
          </a:p>
          <a:p>
            <a:endParaRPr lang="en-US" dirty="0"/>
          </a:p>
          <a:p>
            <a:pPr marL="174982" indent="-174982">
              <a:buFont typeface="Arial" panose="020B0604020202020204" pitchFamily="34" charset="0"/>
              <a:buChar char="•"/>
            </a:pPr>
            <a:r>
              <a:rPr lang="en-US" dirty="0"/>
              <a:t>Hired on or after November 5, 2016</a:t>
            </a:r>
          </a:p>
          <a:p>
            <a:pPr marL="174982" indent="-174982">
              <a:buFont typeface="Arial" panose="020B0604020202020204" pitchFamily="34" charset="0"/>
              <a:buChar char="•"/>
            </a:pPr>
            <a:r>
              <a:rPr lang="en-US" dirty="0"/>
              <a:t>Veteran with –disability rating of</a:t>
            </a:r>
            <a:r>
              <a:rPr lang="en-US" baseline="0" dirty="0"/>
              <a:t> 30 percent or more from he Veterans Benefits Administration (VBA)</a:t>
            </a:r>
          </a:p>
          <a:p>
            <a:pPr marL="174982" indent="-174982">
              <a:buFont typeface="Arial" panose="020B0604020202020204" pitchFamily="34" charset="0"/>
              <a:buChar char="•"/>
            </a:pPr>
            <a:r>
              <a:rPr lang="en-US" baseline="0" dirty="0"/>
              <a:t>Entitled to up to 104 hours for the purposes of undergoing medical treatment for such disability.</a:t>
            </a:r>
          </a:p>
          <a:p>
            <a:pPr marL="174982" indent="-174982">
              <a:buFont typeface="Arial" panose="020B0604020202020204" pitchFamily="34" charset="0"/>
              <a:buChar char="•"/>
            </a:pPr>
            <a:r>
              <a:rPr lang="en-US" baseline="0" dirty="0"/>
              <a:t>Receive the appropriate amount of leave as of the employee’s “first day of employment”</a:t>
            </a:r>
          </a:p>
          <a:p>
            <a:pPr marL="174982" indent="-174982">
              <a:buFont typeface="Arial" panose="020B0604020202020204" pitchFamily="34" charset="0"/>
              <a:buChar char="•"/>
            </a:pPr>
            <a:r>
              <a:rPr lang="en-US" baseline="0" dirty="0"/>
              <a:t>Is a one-time benefit provide to eligible employees.  </a:t>
            </a:r>
          </a:p>
          <a:p>
            <a:pPr marL="174982" indent="-174982">
              <a:buFont typeface="Arial" panose="020B0604020202020204" pitchFamily="34" charset="0"/>
              <a:buChar char="•"/>
            </a:pPr>
            <a:r>
              <a:rPr lang="en-US" baseline="0" dirty="0"/>
              <a:t>If leave not used it will be forfeited with no opportunity to carry over the leave subsequent years.  </a:t>
            </a:r>
          </a:p>
          <a:p>
            <a:pPr marL="174982" indent="-174982">
              <a:buFont typeface="Arial" panose="020B0604020202020204" pitchFamily="34" charset="0"/>
              <a:buChar char="•"/>
            </a:pPr>
            <a:r>
              <a:rPr lang="en-US" baseline="0" dirty="0"/>
              <a:t>May not receive a lump-sum payment for any unused or forfeited leave under any circumstance.  </a:t>
            </a:r>
          </a:p>
          <a:p>
            <a:endParaRPr lang="en-US" dirty="0"/>
          </a:p>
        </p:txBody>
      </p:sp>
    </p:spTree>
    <p:extLst>
      <p:ext uri="{BB962C8B-B14F-4D97-AF65-F5344CB8AC3E}">
        <p14:creationId xmlns:p14="http://schemas.microsoft.com/office/powerpoint/2010/main" val="210732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Notes for your</a:t>
            </a:r>
            <a:r>
              <a:rPr lang="en-US" baseline="0" dirty="0"/>
              <a:t> </a:t>
            </a:r>
            <a:r>
              <a:rPr lang="en-US" dirty="0"/>
              <a:t>discretion:</a:t>
            </a:r>
          </a:p>
          <a:p>
            <a:pPr defTabSz="933237">
              <a:defRPr/>
            </a:pPr>
            <a:endParaRPr lang="en-US" dirty="0"/>
          </a:p>
          <a:p>
            <a:pPr marL="174982" indent="-174982" defTabSz="933237">
              <a:buFont typeface="Arial" panose="020B0604020202020204" pitchFamily="34" charset="0"/>
              <a:buChar char="•"/>
              <a:defRPr/>
            </a:pPr>
            <a:r>
              <a:rPr lang="en-US" dirty="0"/>
              <a:t>May be necessary when an employee has a pending claim under review by VBA that is later approved</a:t>
            </a:r>
            <a:r>
              <a:rPr lang="en-US" baseline="0" dirty="0"/>
              <a:t> with a retroactive effective date.  </a:t>
            </a:r>
          </a:p>
          <a:p>
            <a:pPr marL="174982" indent="-174982" defTabSz="933237">
              <a:buFont typeface="Arial" panose="020B0604020202020204" pitchFamily="34" charset="0"/>
              <a:buChar char="•"/>
              <a:defRPr/>
            </a:pPr>
            <a:r>
              <a:rPr lang="en-US" baseline="0" dirty="0"/>
              <a:t>Employees should maintain documents or records relating to medical treatment of conditions that may later be covered as a qualifying service-connected disability.</a:t>
            </a:r>
            <a:endParaRPr lang="en-US" dirty="0"/>
          </a:p>
          <a:p>
            <a:pPr marL="174982" indent="-174982" defTabSz="933237">
              <a:buFont typeface="Arial" panose="020B0604020202020204" pitchFamily="34" charset="0"/>
              <a:buChar char="•"/>
              <a:defRPr/>
            </a:pPr>
            <a:r>
              <a:rPr lang="en-US" dirty="0"/>
              <a:t>Employees are permitted to retroactively substitute disabled veteran leave for other</a:t>
            </a:r>
            <a:r>
              <a:rPr lang="en-US" baseline="0" dirty="0"/>
              <a:t> forms of leaver time off taken for the purpose of receiving treatment for a qualifying disability.</a:t>
            </a:r>
          </a:p>
          <a:p>
            <a:pPr marL="174982" indent="-174982" defTabSz="933237">
              <a:buFont typeface="Arial" panose="020B0604020202020204" pitchFamily="34" charset="0"/>
              <a:buChar char="•"/>
              <a:defRPr/>
            </a:pPr>
            <a:r>
              <a:rPr lang="en-US" baseline="0" dirty="0"/>
              <a:t>Only for leave or time off was taken during the employee’s 12 month eligibility period for the medical treatment of a qualifying disability.</a:t>
            </a:r>
          </a:p>
          <a:p>
            <a:pPr marL="174982" indent="-174982" defTabSz="933237">
              <a:buFont typeface="Arial" panose="020B0604020202020204" pitchFamily="34" charset="0"/>
              <a:buChar char="•"/>
              <a:defRPr/>
            </a:pPr>
            <a:r>
              <a:rPr lang="en-US" baseline="0" dirty="0"/>
              <a:t>Cannot be used periods of absence without leave (AWOL) or suspension.</a:t>
            </a:r>
          </a:p>
          <a:p>
            <a:pPr marL="174982" indent="-174982" defTabSz="933237">
              <a:buFont typeface="Arial" panose="020B0604020202020204" pitchFamily="34" charset="0"/>
              <a:buChar char="•"/>
              <a:defRPr/>
            </a:pPr>
            <a:r>
              <a:rPr lang="en-US" baseline="0" dirty="0"/>
              <a:t>Includes forms such as leave without pay (LWOP), sick leave, annual leave, compensatory time off, or other paid time off.</a:t>
            </a:r>
          </a:p>
          <a:p>
            <a:pPr defTabSz="933237">
              <a:defRPr/>
            </a:pPr>
            <a:endParaRPr lang="en-US" dirty="0"/>
          </a:p>
        </p:txBody>
      </p:sp>
    </p:spTree>
    <p:extLst>
      <p:ext uri="{BB962C8B-B14F-4D97-AF65-F5344CB8AC3E}">
        <p14:creationId xmlns:p14="http://schemas.microsoft.com/office/powerpoint/2010/main" val="3991107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974975"/>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a:t>DD MMM YY</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3124200" y="6324600"/>
            <a:ext cx="28956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050" i="1"/>
            </a:lvl1pPr>
          </a:lstStyle>
          <a:p>
            <a:pPr>
              <a:defRPr/>
            </a:pPr>
            <a:br>
              <a:rPr lang="en-US"/>
            </a:br>
            <a:endParaRPr lang="en-US"/>
          </a:p>
          <a:p>
            <a:pPr>
              <a:defRPr/>
            </a:pPr>
            <a:r>
              <a:rPr lang="en-US"/>
              <a:t>&lt;#&gt;</a:t>
            </a:r>
          </a:p>
          <a:p>
            <a:pPr>
              <a:defRPr/>
            </a:pPr>
            <a:endParaRPr lang="en-US" i="0"/>
          </a:p>
        </p:txBody>
      </p:sp>
    </p:spTree>
    <p:extLst>
      <p:ext uri="{BB962C8B-B14F-4D97-AF65-F5344CB8AC3E}">
        <p14:creationId xmlns:p14="http://schemas.microsoft.com/office/powerpoint/2010/main" val="90179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115918"/>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30504217"/>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33980306"/>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6603257"/>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94180"/>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3892083"/>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974975"/>
          </a:xfrm>
          <a:prstGeom prst="rect">
            <a:avLst/>
          </a:prstGeom>
        </p:spPr>
        <p:txBody>
          <a:bodyPr/>
          <a:lstStyle/>
          <a:p>
            <a:r>
              <a:rPr lang="en-US"/>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a:t>DD MMM YY</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3124200" y="6324600"/>
            <a:ext cx="2895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050" i="1"/>
            </a:lvl1pPr>
          </a:lstStyle>
          <a:p>
            <a:pPr>
              <a:defRPr/>
            </a:pPr>
            <a:br>
              <a:rPr lang="en-US"/>
            </a:br>
            <a:endParaRPr lang="en-US"/>
          </a:p>
          <a:p>
            <a:pPr>
              <a:defRPr/>
            </a:pPr>
            <a:r>
              <a:rPr lang="en-US"/>
              <a:t>&lt;#&gt;</a:t>
            </a:r>
          </a:p>
          <a:p>
            <a:pPr>
              <a:defRPr/>
            </a:pPr>
            <a:endParaRPr lang="en-US" i="0"/>
          </a:p>
        </p:txBody>
      </p:sp>
    </p:spTree>
    <p:extLst>
      <p:ext uri="{BB962C8B-B14F-4D97-AF65-F5344CB8AC3E}">
        <p14:creationId xmlns:p14="http://schemas.microsoft.com/office/powerpoint/2010/main" val="901793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974975"/>
          </a:xfrm>
          <a:prstGeom prst="rect">
            <a:avLst/>
          </a:prstGeom>
        </p:spPr>
        <p:txBody>
          <a:bodyPr/>
          <a:lstStyle/>
          <a:p>
            <a:r>
              <a:rPr lang="en-US"/>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a:t>DD MMM YY</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3124200" y="6324600"/>
            <a:ext cx="28956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050" i="1"/>
            </a:lvl1pPr>
          </a:lstStyle>
          <a:p>
            <a:pPr>
              <a:defRPr/>
            </a:pPr>
            <a:br>
              <a:rPr lang="en-US"/>
            </a:br>
            <a:endParaRPr lang="en-US"/>
          </a:p>
          <a:p>
            <a:pPr>
              <a:defRPr/>
            </a:pPr>
            <a:r>
              <a:rPr lang="en-US"/>
              <a:t>&lt;#&gt;</a:t>
            </a:r>
          </a:p>
          <a:p>
            <a:pPr>
              <a:defRPr/>
            </a:pPr>
            <a:endParaRPr lang="en-US" i="0"/>
          </a:p>
        </p:txBody>
      </p:sp>
    </p:spTree>
    <p:extLst>
      <p:ext uri="{BB962C8B-B14F-4D97-AF65-F5344CB8AC3E}">
        <p14:creationId xmlns:p14="http://schemas.microsoft.com/office/powerpoint/2010/main" val="90179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501C2C-817C-4F72-8DD4-6CE08BF9BF3B}" type="datetime1">
              <a:rPr lang="en-US">
                <a:solidFill>
                  <a:prstClr val="black">
                    <a:tint val="75000"/>
                  </a:prstClr>
                </a:solidFill>
              </a:rPr>
              <a:pPr>
                <a:defRPr/>
              </a:pPr>
              <a:t>3/9/2026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C8AA24-3D93-4F5E-93F5-771122154D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60336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B32D12-3A8E-48B3-8A16-220DF9E9F285}" type="datetime1">
              <a:rPr lang="en-US">
                <a:solidFill>
                  <a:prstClr val="black">
                    <a:tint val="75000"/>
                  </a:prstClr>
                </a:solidFill>
              </a:rPr>
              <a:pPr>
                <a:defRPr/>
              </a:pPr>
              <a:t>3/9/2026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21E814-B2EB-4811-8E27-160B7BED06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2151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algn="l" rotWithShape="0">
              <a:prstClr val="black">
                <a:alpha val="40000"/>
              </a:prstClr>
            </a:outerShdw>
          </a:effectLst>
        </p:spPr>
        <p:txBody>
          <a:bodyPr/>
          <a:lstStyle/>
          <a:p>
            <a:r>
              <a:rPr lang="en-US" dirty="0"/>
              <a:t>Click to edit Master title style</a:t>
            </a:r>
          </a:p>
        </p:txBody>
      </p:sp>
      <p:sp>
        <p:nvSpPr>
          <p:cNvPr id="3" name="Content Placeholder 2"/>
          <p:cNvSpPr>
            <a:spLocks noGrp="1"/>
          </p:cNvSpPr>
          <p:nvPr>
            <p:ph idx="1"/>
          </p:nvPr>
        </p:nvSpPr>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DD MMM YY</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3124200" y="6324600"/>
            <a:ext cx="2895600" cy="365125"/>
          </a:xfrm>
        </p:spPr>
        <p:txBody>
          <a:bodyPr/>
          <a:lstStyle>
            <a:lvl1pPr algn="ctr">
              <a:defRPr sz="1050" i="0"/>
            </a:lvl1pPr>
          </a:lstStyle>
          <a:p>
            <a:pPr>
              <a:defRPr/>
            </a:pPr>
            <a:endParaRPr lang="en-US"/>
          </a:p>
          <a:p>
            <a:pPr>
              <a:defRPr/>
            </a:pPr>
            <a:fld id="{5AC889AD-8F7A-4761-BB03-9EE4406A282A}" type="slidenum">
              <a:rPr lang="en-US"/>
              <a:pPr>
                <a:defRPr/>
              </a:pPr>
              <a:t>‹#›</a:t>
            </a:fld>
            <a:endParaRPr lang="en-US"/>
          </a:p>
        </p:txBody>
      </p:sp>
    </p:spTree>
    <p:extLst>
      <p:ext uri="{BB962C8B-B14F-4D97-AF65-F5344CB8AC3E}">
        <p14:creationId xmlns:p14="http://schemas.microsoft.com/office/powerpoint/2010/main" val="2695061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2C24B40-CF97-44C2-82D4-B2EE5E673C36}" type="datetime1">
              <a:rPr lang="en-US">
                <a:solidFill>
                  <a:prstClr val="black">
                    <a:tint val="75000"/>
                  </a:prstClr>
                </a:solidFill>
              </a:rPr>
              <a:pPr>
                <a:defRPr/>
              </a:pPr>
              <a:t>3/9/2026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8C6C749-E252-44F2-923B-5DAABD41690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82643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EF30D40-F34F-450D-B2F0-0B91A615CF98}" type="datetime1">
              <a:rPr lang="en-US">
                <a:solidFill>
                  <a:prstClr val="black">
                    <a:tint val="75000"/>
                  </a:prstClr>
                </a:solidFill>
              </a:rPr>
              <a:pPr>
                <a:defRPr/>
              </a:pPr>
              <a:t>3/9/2026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F9CB8D-E57E-4E04-BA55-1E9FD7126DA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89470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301479B-6AF1-4EC0-A7AD-E591BC8BB870}" type="datetime1">
              <a:rPr lang="en-US">
                <a:solidFill>
                  <a:prstClr val="black">
                    <a:tint val="75000"/>
                  </a:prstClr>
                </a:solidFill>
              </a:rPr>
              <a:pPr>
                <a:defRPr/>
              </a:pPr>
              <a:t>3/9/2026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814ED7-BE2B-455F-997A-11684ADF1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8606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FB40012-518F-485C-9BCB-F7DE0BF0ABF8}" type="datetime1">
              <a:rPr lang="en-US">
                <a:solidFill>
                  <a:prstClr val="black">
                    <a:tint val="75000"/>
                  </a:prstClr>
                </a:solidFill>
              </a:rPr>
              <a:pPr>
                <a:defRPr/>
              </a:pPr>
              <a:t>3/9/2026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3DF803D-7AE8-46FF-ADA8-208A793394D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32458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3C356B-9416-4296-BED7-464E3B56E635}" type="datetime1">
              <a:rPr lang="en-US">
                <a:solidFill>
                  <a:prstClr val="black">
                    <a:tint val="75000"/>
                  </a:prstClr>
                </a:solidFill>
              </a:rPr>
              <a:pPr>
                <a:defRPr/>
              </a:pPr>
              <a:t>3/9/2026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E5A50D4-1716-4A0D-88A4-151E92CA9A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27630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5561D-3340-44CD-8AFC-16EAF5781AA8}" type="datetime1">
              <a:rPr lang="en-US">
                <a:solidFill>
                  <a:prstClr val="black">
                    <a:tint val="75000"/>
                  </a:prstClr>
                </a:solidFill>
              </a:rPr>
              <a:pPr>
                <a:defRPr/>
              </a:pPr>
              <a:t>3/9/2026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3D69E9-717B-4984-923F-0C5F2BCF5C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2127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48BC91-E345-4FBC-9670-066E81ED42FB}" type="datetime1">
              <a:rPr lang="en-US">
                <a:solidFill>
                  <a:prstClr val="black">
                    <a:tint val="75000"/>
                  </a:prstClr>
                </a:solidFill>
              </a:rPr>
              <a:pPr>
                <a:defRPr/>
              </a:pPr>
              <a:t>3/9/2026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C54B400-AE1D-4C44-9C1C-87C9A16C4D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63994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13AA93-7B43-4E19-8ED2-702B708A75C8}" type="datetime1">
              <a:rPr lang="en-US">
                <a:solidFill>
                  <a:prstClr val="black">
                    <a:tint val="75000"/>
                  </a:prstClr>
                </a:solidFill>
              </a:rPr>
              <a:pPr>
                <a:defRPr/>
              </a:pPr>
              <a:t>3/9/2026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E14D6D-71D5-4F12-BAF1-23B6D529721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9172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0431AF-5A55-4E9A-BBCF-1C8C61AAD930}" type="datetime1">
              <a:rPr lang="en-US">
                <a:solidFill>
                  <a:prstClr val="black">
                    <a:tint val="75000"/>
                  </a:prstClr>
                </a:solidFill>
              </a:rPr>
              <a:pPr>
                <a:defRPr/>
              </a:pPr>
              <a:t>3/9/2026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0AE7F4-1A32-4F92-AC2F-6A68636F184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914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algn="l" rotWithShape="0">
              <a:prstClr val="black">
                <a:alpha val="40000"/>
              </a:prstClr>
            </a:outerShdw>
          </a:effectLst>
        </p:spPr>
        <p:txBody>
          <a:bodyPr/>
          <a:lstStyle/>
          <a:p>
            <a:r>
              <a:rPr lang="en-US" dirty="0"/>
              <a:t>Click to edit Master title style</a:t>
            </a:r>
          </a:p>
        </p:txBody>
      </p:sp>
      <p:sp>
        <p:nvSpPr>
          <p:cNvPr id="3" name="Content Placeholder 2"/>
          <p:cNvSpPr>
            <a:spLocks noGrp="1"/>
          </p:cNvSpPr>
          <p:nvPr>
            <p:ph sz="half" idx="1"/>
          </p:nvPr>
        </p:nvSpPr>
        <p:spPr>
          <a:xfrm>
            <a:off x="457200" y="1722437"/>
            <a:ext cx="4038600" cy="4525963"/>
          </a:xfrm>
        </p:spPr>
        <p:txBody>
          <a:bodyPr>
            <a:normAutofit/>
          </a:bodyPr>
          <a:lstStyle>
            <a:lvl1pPr>
              <a:buFont typeface="Arial" pitchFamily="34" charset="0"/>
              <a:buChar char="•"/>
              <a:defRPr sz="2400"/>
            </a:lvl1pPr>
            <a:lvl2pPr>
              <a:buFont typeface="Arial" pitchFamily="34" charset="0"/>
              <a:buChar char="–"/>
              <a:defRPr sz="2400"/>
            </a:lvl2pPr>
            <a:lvl3pPr>
              <a:buFont typeface="Arial" pitchFamily="34" charset="0"/>
              <a:buChar char="–"/>
              <a:defRPr sz="2400"/>
            </a:lvl3pPr>
            <a:lvl4pPr>
              <a:buFont typeface="Arial" pitchFamily="34" charset="0"/>
              <a:buChar char="–"/>
              <a:defRPr sz="2400"/>
            </a:lvl4pPr>
            <a:lvl5pPr>
              <a:buFont typeface="Arial" pitchFamily="34" charset="0"/>
              <a:buChar cha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2437"/>
            <a:ext cx="4038600" cy="4525963"/>
          </a:xfrm>
        </p:spPr>
        <p:txBody>
          <a:bodyPr>
            <a:normAutofit/>
          </a:bodyPr>
          <a:lstStyle>
            <a:lvl1pPr>
              <a:buFont typeface="Arial" pitchFamily="34" charset="0"/>
              <a:buChar char="•"/>
              <a:defRPr sz="2400"/>
            </a:lvl1pPr>
            <a:lvl2pPr>
              <a:buFont typeface="Arial" pitchFamily="34" charset="0"/>
              <a:buChar char="–"/>
              <a:defRPr sz="2400"/>
            </a:lvl2pPr>
            <a:lvl3pPr>
              <a:buFont typeface="Arial" pitchFamily="34" charset="0"/>
              <a:buChar char="–"/>
              <a:defRPr sz="2400"/>
            </a:lvl3pPr>
            <a:lvl4pPr>
              <a:buFont typeface="Arial" pitchFamily="34" charset="0"/>
              <a:buChar char="–"/>
              <a:defRPr sz="2400"/>
            </a:lvl4pPr>
            <a:lvl5pPr>
              <a:buFont typeface="Arial" pitchFamily="34" charset="0"/>
              <a:buChar cha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t>DD MMM YY</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3124200" y="6340475"/>
            <a:ext cx="2895600" cy="365125"/>
          </a:xfrm>
        </p:spPr>
        <p:txBody>
          <a:bodyPr/>
          <a:lstStyle>
            <a:lvl1pPr algn="ctr">
              <a:defRPr sz="1050" i="0"/>
            </a:lvl1pPr>
          </a:lstStyle>
          <a:p>
            <a:pPr>
              <a:defRPr/>
            </a:pPr>
            <a:br>
              <a:rPr lang="en-US"/>
            </a:br>
            <a:fld id="{34D9E665-C409-4500-89A2-A6319F7F4239}" type="slidenum">
              <a:rPr lang="en-US"/>
              <a:pPr>
                <a:defRPr/>
              </a:pPr>
              <a:t>‹#›</a:t>
            </a:fld>
            <a:endParaRPr lang="en-US"/>
          </a:p>
        </p:txBody>
      </p:sp>
    </p:spTree>
    <p:extLst>
      <p:ext uri="{BB962C8B-B14F-4D97-AF65-F5344CB8AC3E}">
        <p14:creationId xmlns:p14="http://schemas.microsoft.com/office/powerpoint/2010/main" val="420483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93250783"/>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497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90842182"/>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1409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965600"/>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34836848"/>
      </p:ext>
    </p:extLst>
  </p:cSld>
  <p:clrMapOvr>
    <a:masterClrMapping/>
  </p:clrMapOvr>
  <p:hf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274638"/>
            <a:ext cx="7239000" cy="1143000"/>
          </a:xfrm>
          <a:prstGeom prst="rect">
            <a:avLst/>
          </a:prstGeom>
          <a:effectLst>
            <a:outerShdw blurRad="50800" dist="38100" algn="l" rotWithShape="0">
              <a:prstClr val="black">
                <a:alpha val="40000"/>
              </a:prstClr>
            </a:outerShdw>
          </a:effectLst>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457200" y="1722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First level</a:t>
            </a:r>
          </a:p>
          <a:p>
            <a:pPr lvl="1"/>
            <a:r>
              <a:rPr lang="en-US"/>
              <a:t>Second level</a:t>
            </a:r>
          </a:p>
          <a:p>
            <a:pPr lvl="3"/>
            <a:r>
              <a:rPr lang="en-US"/>
              <a:t>Third level</a:t>
            </a:r>
          </a:p>
          <a:p>
            <a:pPr lvl="4"/>
            <a:r>
              <a:rPr lang="en-US"/>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DD MMM YY</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3505200" y="6324600"/>
            <a:ext cx="213360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050" b="0" i="0">
                <a:solidFill>
                  <a:schemeClr val="tx1"/>
                </a:solidFill>
                <a:latin typeface="Arial" pitchFamily="34" charset="0"/>
                <a:cs typeface="Arial" pitchFamily="34" charset="0"/>
              </a:defRPr>
            </a:lvl1pPr>
          </a:lstStyle>
          <a:p>
            <a:pPr algn="ctr">
              <a:defRPr/>
            </a:pPr>
            <a:br>
              <a:rPr lang="en-US" i="1"/>
            </a:br>
            <a:endParaRPr lang="en-US" i="1"/>
          </a:p>
          <a:p>
            <a:pPr algn="ctr">
              <a:defRPr/>
            </a:pPr>
            <a:r>
              <a:rPr lang="en-US" i="1"/>
              <a:t>&lt;#&gt;</a:t>
            </a:r>
          </a:p>
          <a:p>
            <a:pPr>
              <a:defRPr/>
            </a:pPr>
            <a:endParaRPr lang="en-US" sz="1000"/>
          </a:p>
        </p:txBody>
      </p:sp>
      <p:sp>
        <p:nvSpPr>
          <p:cNvPr id="7" name="Rectangle 6"/>
          <p:cNvSpPr/>
          <p:nvPr/>
        </p:nvSpPr>
        <p:spPr>
          <a:xfrm>
            <a:off x="1447800" y="1524000"/>
            <a:ext cx="7239000" cy="46038"/>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11266" name="Picture 2" descr="http://marinecorpsrecruit.com/wp-content/uploads/2010/11/marine-emblem.png"/>
          <p:cNvPicPr>
            <a:picLocks noChangeAspect="1" noChangeArrowheads="1"/>
          </p:cNvPicPr>
          <p:nvPr/>
        </p:nvPicPr>
        <p:blipFill>
          <a:blip r:embed="rId5"/>
          <a:srcRect/>
          <a:stretch>
            <a:fillRect/>
          </a:stretch>
        </p:blipFill>
        <p:spPr bwMode="auto">
          <a:xfrm>
            <a:off x="381000" y="381000"/>
            <a:ext cx="1003300" cy="10287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76B22F4-6201-4D7A-0CF6-970BFCBC387D}"/>
              </a:ext>
            </a:extLst>
          </p:cNvPr>
          <p:cNvSpPr txBox="1"/>
          <p:nvPr>
            <p:extLst>
              <p:ext uri="{1162E1C5-73C7-4A58-AE30-91384D911F3F}">
                <p184:classification xmlns:p184="http://schemas.microsoft.com/office/powerpoint/2018/4/main" val="ftr"/>
              </p:ext>
            </p:extLst>
          </p:nvPr>
        </p:nvSpPr>
        <p:spPr>
          <a:xfrm>
            <a:off x="63500" y="6642100"/>
            <a:ext cx="223996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DISTRIBUTION: DoW COMMUNITY ONLY</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Lst>
  <p:hf hdr="0" ftr="0"/>
  <p:txStyles>
    <p:titleStyle>
      <a:lvl1pPr algn="ctr" rtl="0" eaLnBrk="0" fontAlgn="base" hangingPunct="0">
        <a:spcBef>
          <a:spcPct val="0"/>
        </a:spcBef>
        <a:spcAft>
          <a:spcPct val="0"/>
        </a:spcAft>
        <a:defRPr lang="en-US" sz="3600" b="1" kern="1200" dirty="0">
          <a:solidFill>
            <a:srgbClr val="000066"/>
          </a:solidFill>
          <a:latin typeface="Arial" pitchFamily="34" charset="0"/>
          <a:ea typeface="+mj-ea"/>
          <a:cs typeface="Arial" pitchFamily="34" charset="0"/>
        </a:defRPr>
      </a:lvl1pPr>
      <a:lvl2pPr algn="ctr" rtl="0" eaLnBrk="0" fontAlgn="base" hangingPunct="0">
        <a:spcBef>
          <a:spcPct val="0"/>
        </a:spcBef>
        <a:spcAft>
          <a:spcPct val="0"/>
        </a:spcAft>
        <a:defRPr sz="3600" b="1">
          <a:solidFill>
            <a:srgbClr val="000066"/>
          </a:solidFill>
          <a:latin typeface="Arial" charset="0"/>
          <a:cs typeface="Arial" charset="0"/>
        </a:defRPr>
      </a:lvl2pPr>
      <a:lvl3pPr algn="ctr" rtl="0" eaLnBrk="0" fontAlgn="base" hangingPunct="0">
        <a:spcBef>
          <a:spcPct val="0"/>
        </a:spcBef>
        <a:spcAft>
          <a:spcPct val="0"/>
        </a:spcAft>
        <a:defRPr sz="3600" b="1">
          <a:solidFill>
            <a:srgbClr val="000066"/>
          </a:solidFill>
          <a:latin typeface="Arial" charset="0"/>
          <a:cs typeface="Arial" charset="0"/>
        </a:defRPr>
      </a:lvl3pPr>
      <a:lvl4pPr algn="ctr" rtl="0" eaLnBrk="0" fontAlgn="base" hangingPunct="0">
        <a:spcBef>
          <a:spcPct val="0"/>
        </a:spcBef>
        <a:spcAft>
          <a:spcPct val="0"/>
        </a:spcAft>
        <a:defRPr sz="3600" b="1">
          <a:solidFill>
            <a:srgbClr val="000066"/>
          </a:solidFill>
          <a:latin typeface="Arial" charset="0"/>
          <a:cs typeface="Arial" charset="0"/>
        </a:defRPr>
      </a:lvl4pPr>
      <a:lvl5pPr algn="ctr" rtl="0" eaLnBrk="0" fontAlgn="base" hangingPunct="0">
        <a:spcBef>
          <a:spcPct val="0"/>
        </a:spcBef>
        <a:spcAft>
          <a:spcPct val="0"/>
        </a:spcAft>
        <a:defRPr sz="3600" b="1">
          <a:solidFill>
            <a:srgbClr val="000066"/>
          </a:solidFill>
          <a:latin typeface="Arial" charset="0"/>
          <a:cs typeface="Arial" charset="0"/>
        </a:defRPr>
      </a:lvl5pPr>
      <a:lvl6pPr marL="457200" algn="ctr" rtl="0" fontAlgn="base">
        <a:spcBef>
          <a:spcPct val="0"/>
        </a:spcBef>
        <a:spcAft>
          <a:spcPct val="0"/>
        </a:spcAft>
        <a:defRPr sz="3600" b="1">
          <a:solidFill>
            <a:srgbClr val="000066"/>
          </a:solidFill>
          <a:latin typeface="Arial" charset="0"/>
          <a:cs typeface="Arial" charset="0"/>
        </a:defRPr>
      </a:lvl6pPr>
      <a:lvl7pPr marL="914400" algn="ctr" rtl="0" fontAlgn="base">
        <a:spcBef>
          <a:spcPct val="0"/>
        </a:spcBef>
        <a:spcAft>
          <a:spcPct val="0"/>
        </a:spcAft>
        <a:defRPr sz="3600" b="1">
          <a:solidFill>
            <a:srgbClr val="000066"/>
          </a:solidFill>
          <a:latin typeface="Arial" charset="0"/>
          <a:cs typeface="Arial" charset="0"/>
        </a:defRPr>
      </a:lvl7pPr>
      <a:lvl8pPr marL="1371600" algn="ctr" rtl="0" fontAlgn="base">
        <a:spcBef>
          <a:spcPct val="0"/>
        </a:spcBef>
        <a:spcAft>
          <a:spcPct val="0"/>
        </a:spcAft>
        <a:defRPr sz="3600" b="1">
          <a:solidFill>
            <a:srgbClr val="000066"/>
          </a:solidFill>
          <a:latin typeface="Arial" charset="0"/>
          <a:cs typeface="Arial" charset="0"/>
        </a:defRPr>
      </a:lvl8pPr>
      <a:lvl9pPr marL="1828800" algn="ctr" rtl="0" fontAlgn="base">
        <a:spcBef>
          <a:spcPct val="0"/>
        </a:spcBef>
        <a:spcAft>
          <a:spcPct val="0"/>
        </a:spcAft>
        <a:defRPr sz="3600" b="1">
          <a:solidFill>
            <a:srgbClr val="000066"/>
          </a:solidFill>
          <a:latin typeface="Arial" charset="0"/>
          <a:cs typeface="Arial" charset="0"/>
        </a:defRPr>
      </a:lvl9pPr>
    </p:titleStyle>
    <p:bodyStyle>
      <a:lvl1pPr marL="457200" indent="-457200" algn="l" rtl="0" eaLnBrk="0" fontAlgn="base" hangingPunct="0">
        <a:spcBef>
          <a:spcPct val="20000"/>
        </a:spcBef>
        <a:spcAft>
          <a:spcPct val="0"/>
        </a:spcAft>
        <a:buFont typeface="Calibri" pitchFamily="34" charset="0"/>
        <a:buAutoNum type="arabicPeriod"/>
        <a:defRPr lang="en-US" sz="2400" b="1" kern="1200" dirty="0">
          <a:solidFill>
            <a:srgbClr val="000066"/>
          </a:solidFill>
          <a:latin typeface="Arial" pitchFamily="34" charset="0"/>
          <a:ea typeface="+mj-ea"/>
          <a:cs typeface="Arial" pitchFamily="34" charset="0"/>
        </a:defRPr>
      </a:lvl1pPr>
      <a:lvl2pPr marL="857250" indent="-457200" algn="l" rtl="0" eaLnBrk="0" fontAlgn="base" hangingPunct="0">
        <a:spcBef>
          <a:spcPct val="20000"/>
        </a:spcBef>
        <a:spcAft>
          <a:spcPct val="0"/>
        </a:spcAft>
        <a:buFont typeface="Wingdings" pitchFamily="2" charset="2"/>
        <a:buChar char="§"/>
        <a:defRPr lang="en-US" sz="2400" b="1" kern="1200" dirty="0">
          <a:solidFill>
            <a:srgbClr val="000066"/>
          </a:solidFill>
          <a:latin typeface="Arial" pitchFamily="34" charset="0"/>
          <a:ea typeface="+mj-ea"/>
          <a:cs typeface="Arial" pitchFamily="34" charset="0"/>
        </a:defRPr>
      </a:lvl2pPr>
      <a:lvl3pPr marL="1143000" indent="-228600" algn="l" rtl="0" eaLnBrk="0" fontAlgn="base" hangingPunct="0">
        <a:spcBef>
          <a:spcPct val="20000"/>
        </a:spcBef>
        <a:spcAft>
          <a:spcPct val="0"/>
        </a:spcAft>
        <a:buFont typeface="Arial" charset="0"/>
        <a:buChar char="•"/>
        <a:defRPr sz="2400" b="1" kern="1200">
          <a:solidFill>
            <a:srgbClr val="000066"/>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itchFamily="2" charset="2"/>
        <a:buChar char="§"/>
        <a:defRPr lang="en-US" sz="2400" b="1" kern="1200" dirty="0">
          <a:solidFill>
            <a:srgbClr val="000066"/>
          </a:solidFill>
          <a:latin typeface="Arial" pitchFamily="34" charset="0"/>
          <a:ea typeface="+mj-ea"/>
          <a:cs typeface="Arial" pitchFamily="34" charset="0"/>
        </a:defRPr>
      </a:lvl4pPr>
      <a:lvl5pPr marL="2057400" indent="-228600" algn="l" rtl="0" eaLnBrk="0" fontAlgn="base" hangingPunct="0">
        <a:spcBef>
          <a:spcPct val="20000"/>
        </a:spcBef>
        <a:spcAft>
          <a:spcPct val="0"/>
        </a:spcAft>
        <a:buFont typeface="Arial" charset="0"/>
        <a:buChar char="»"/>
        <a:defRPr sz="2400" b="1" kern="1200">
          <a:solidFill>
            <a:srgbClr val="00006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OfficerSea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3225" y="98425"/>
            <a:ext cx="9683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Line 12"/>
          <p:cNvSpPr>
            <a:spLocks noChangeShapeType="1"/>
          </p:cNvSpPr>
          <p:nvPr/>
        </p:nvSpPr>
        <p:spPr bwMode="auto">
          <a:xfrm>
            <a:off x="1600200" y="1447800"/>
            <a:ext cx="6781800" cy="0"/>
          </a:xfrm>
          <a:prstGeom prst="line">
            <a:avLst/>
          </a:prstGeom>
          <a:noFill/>
          <a:ln w="50800">
            <a:solidFill>
              <a:srgbClr val="FF0000"/>
            </a:solidFill>
            <a:round/>
            <a:headEnd/>
            <a:tailEnd/>
          </a:ln>
          <a:effectLst/>
        </p:spPr>
        <p:txBody>
          <a:bodyPr/>
          <a:lstStyle/>
          <a:p>
            <a:pPr>
              <a:defRPr/>
            </a:pPr>
            <a:endParaRPr lang="en-US"/>
          </a:p>
        </p:txBody>
      </p:sp>
      <p:sp>
        <p:nvSpPr>
          <p:cNvPr id="3" name="TextBox 2">
            <a:extLst>
              <a:ext uri="{FF2B5EF4-FFF2-40B4-BE49-F238E27FC236}">
                <a16:creationId xmlns:a16="http://schemas.microsoft.com/office/drawing/2014/main" id="{144B8511-3105-549D-4F6E-4DD85D9C5C8F}"/>
              </a:ext>
            </a:extLst>
          </p:cNvPr>
          <p:cNvSpPr txBox="1"/>
          <p:nvPr>
            <p:extLst>
              <p:ext uri="{1162E1C5-73C7-4A58-AE30-91384D911F3F}">
                <p184:classification xmlns:p184="http://schemas.microsoft.com/office/powerpoint/2018/4/main" val="ftr"/>
              </p:ext>
            </p:extLst>
          </p:nvPr>
        </p:nvSpPr>
        <p:spPr>
          <a:xfrm>
            <a:off x="63500" y="6642100"/>
            <a:ext cx="223996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DISTRIBUTION: DoW COMMUNITY ONLY</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4" r:id="rId14"/>
  </p:sldLayoutIdLst>
  <p:hf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4529013D-57E3-4853-84EC-9FEC2176102D}" type="datetime1">
              <a:rPr lang="en-US">
                <a:solidFill>
                  <a:prstClr val="black">
                    <a:tint val="75000"/>
                  </a:prstClr>
                </a:solidFill>
              </a:rPr>
              <a:pPr>
                <a:defRPr/>
              </a:pPr>
              <a:t>3/9/2026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C22E8A80-80D3-4D4B-B50E-5CE6EFF5C923}"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9" descr="OfficerSeal"/>
          <p:cNvPicPr>
            <a:picLocks noChangeAspect="1" noChangeArrowheads="1"/>
          </p:cNvPicPr>
          <p:nvPr userDrawn="1"/>
        </p:nvPicPr>
        <p:blipFill>
          <a:blip r:embed="rId13" cstate="print"/>
          <a:srcRect/>
          <a:stretch>
            <a:fillRect/>
          </a:stretch>
        </p:blipFill>
        <p:spPr bwMode="auto">
          <a:xfrm>
            <a:off x="403225" y="98425"/>
            <a:ext cx="968375" cy="1196975"/>
          </a:xfrm>
          <a:prstGeom prst="rect">
            <a:avLst/>
          </a:prstGeom>
          <a:noFill/>
          <a:ln w="9525">
            <a:noFill/>
            <a:miter lim="800000"/>
            <a:headEnd/>
            <a:tailEnd/>
          </a:ln>
        </p:spPr>
      </p:pic>
      <p:sp>
        <p:nvSpPr>
          <p:cNvPr id="1034" name="Line 12"/>
          <p:cNvSpPr>
            <a:spLocks noChangeShapeType="1"/>
          </p:cNvSpPr>
          <p:nvPr userDrawn="1"/>
        </p:nvSpPr>
        <p:spPr bwMode="auto">
          <a:xfrm>
            <a:off x="1600200" y="1447800"/>
            <a:ext cx="6781800" cy="0"/>
          </a:xfrm>
          <a:prstGeom prst="line">
            <a:avLst/>
          </a:prstGeom>
          <a:noFill/>
          <a:ln w="50800">
            <a:solidFill>
              <a:srgbClr val="FF0000"/>
            </a:solidFill>
            <a:round/>
            <a:headEnd/>
            <a:tailEnd/>
          </a:ln>
        </p:spPr>
        <p:txBody>
          <a:bodyPr/>
          <a:lstStyle/>
          <a:p>
            <a:pPr>
              <a:defRPr/>
            </a:pPr>
            <a:endParaRPr lang="en-US">
              <a:solidFill>
                <a:prstClr val="black"/>
              </a:solidFill>
              <a:cs typeface="Arial" charset="0"/>
            </a:endParaRPr>
          </a:p>
        </p:txBody>
      </p:sp>
      <p:sp>
        <p:nvSpPr>
          <p:cNvPr id="3" name="TextBox 2">
            <a:extLst>
              <a:ext uri="{FF2B5EF4-FFF2-40B4-BE49-F238E27FC236}">
                <a16:creationId xmlns:a16="http://schemas.microsoft.com/office/drawing/2014/main" id="{2DFB482A-1D24-EE65-9FDB-C08038A74190}"/>
              </a:ext>
            </a:extLst>
          </p:cNvPr>
          <p:cNvSpPr txBox="1"/>
          <p:nvPr>
            <p:extLst>
              <p:ext uri="{1162E1C5-73C7-4A58-AE30-91384D911F3F}">
                <p184:classification xmlns:p184="http://schemas.microsoft.com/office/powerpoint/2018/4/main" val="ftr"/>
              </p:ext>
            </p:extLst>
          </p:nvPr>
        </p:nvSpPr>
        <p:spPr>
          <a:xfrm>
            <a:off x="63500" y="6642100"/>
            <a:ext cx="223996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DISTRIBUTION: DoW COMMUNITY ONLY</a:t>
            </a:r>
          </a:p>
        </p:txBody>
      </p:sp>
    </p:spTree>
    <p:extLst>
      <p:ext uri="{BB962C8B-B14F-4D97-AF65-F5344CB8AC3E}">
        <p14:creationId xmlns:p14="http://schemas.microsoft.com/office/powerpoint/2010/main" val="136065651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www.opm.gov/retirement-services/fers-information/creditable-service/"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idco.dmdc.osd.mil/idco/locator"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https://mtbp.whs.mil/Participant/Welcome.aspx"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hyperlink" Target="mailto:WHSNCRTransitBenefit@mail.mi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opm.gov/healthcare-insurance/life-insurance/designating-a-beneficiary/#url=Designation-of-Beneficiary"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http://www.opm.gov/forms"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hyperlink" Target="https://civbenefits.dc3n.navy.mil/my.policy"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pf.opm.gov/login/"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s://www.hrom.marines.mil/New-Employees/#tab/get-the-guid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hyperlink" Target="https://www.hqmc.marines.mil/hrom/benefits/"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hyperlink" Target="mailto:navybenefits@navy.mil" TargetMode="External"/><Relationship Id="rId4" Type="http://schemas.openxmlformats.org/officeDocument/2006/relationships/hyperlink" Target="https://civbenefits.dc3n.navy.mil/my.policy"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hyperlink" Target="https://mypay.dfas.mil/" TargetMode="External"/><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hyperlink" Target="https://compo.dcpds.cpms.osd.mil/" TargetMode="External"/><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opm.gov/policy-data-oversight/pay-leave/leave-administration/fact-sheets/disabled-veteran-leave"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525777"/>
            <a:ext cx="7772400" cy="1755775"/>
          </a:xfrm>
          <a:ln>
            <a:noFill/>
          </a:ln>
          <a:effectLst/>
        </p:spPr>
        <p:txBody>
          <a:bodyPr/>
          <a:lstStyle/>
          <a:p>
            <a:pPr eaLnBrk="1" fontAlgn="auto" hangingPunct="1">
              <a:spcAft>
                <a:spcPts val="0"/>
              </a:spcAft>
              <a:defRPr/>
            </a:pPr>
            <a:r>
              <a:rPr kern="1200" dirty="0">
                <a:solidFill>
                  <a:schemeClr val="tx1"/>
                </a:solidFill>
                <a:latin typeface="Arial" pitchFamily="34" charset="0"/>
                <a:cs typeface="Arial" pitchFamily="34" charset="0"/>
              </a:rPr>
              <a:t>Recruitment</a:t>
            </a:r>
            <a:r>
              <a:rPr lang="en-US" kern="1200" dirty="0">
                <a:solidFill>
                  <a:schemeClr val="tx1"/>
                </a:solidFill>
                <a:latin typeface="Arial" pitchFamily="34" charset="0"/>
                <a:cs typeface="Arial" pitchFamily="34" charset="0"/>
              </a:rPr>
              <a:t>/Staffing</a:t>
            </a:r>
            <a:r>
              <a:rPr kern="1200" dirty="0">
                <a:solidFill>
                  <a:schemeClr val="tx1"/>
                </a:solidFill>
                <a:latin typeface="Arial" pitchFamily="34" charset="0"/>
                <a:cs typeface="Arial" pitchFamily="34" charset="0"/>
              </a:rPr>
              <a:t> </a:t>
            </a:r>
            <a:br>
              <a:rPr lang="en-US" kern="1200" dirty="0">
                <a:solidFill>
                  <a:schemeClr val="tx1"/>
                </a:solidFill>
                <a:latin typeface="Arial" pitchFamily="34" charset="0"/>
                <a:cs typeface="Arial" pitchFamily="34" charset="0"/>
              </a:rPr>
            </a:br>
            <a:br>
              <a:rPr kern="1200" dirty="0">
                <a:solidFill>
                  <a:schemeClr val="tx1"/>
                </a:solidFill>
                <a:latin typeface="Arial" pitchFamily="34" charset="0"/>
                <a:cs typeface="Arial" pitchFamily="34" charset="0"/>
              </a:rPr>
            </a:br>
            <a:endParaRPr sz="2000" b="0" dirty="0">
              <a:solidFill>
                <a:schemeClr val="tx1"/>
              </a:solidFill>
              <a:latin typeface="Arial Narrow" panose="020B0606020202030204" pitchFamily="34" charset="0"/>
            </a:endParaRPr>
          </a:p>
        </p:txBody>
      </p:sp>
      <p:sp>
        <p:nvSpPr>
          <p:cNvPr id="4" name="Rectangle 3"/>
          <p:cNvSpPr/>
          <p:nvPr/>
        </p:nvSpPr>
        <p:spPr>
          <a:xfrm>
            <a:off x="1258784" y="993062"/>
            <a:ext cx="7386452" cy="369332"/>
          </a:xfrm>
          <a:prstGeom prst="rect">
            <a:avLst/>
          </a:prstGeom>
        </p:spPr>
        <p:txBody>
          <a:bodyPr wrap="square">
            <a:spAutoFit/>
          </a:bodyPr>
          <a:lstStyle/>
          <a:p>
            <a:r>
              <a:rPr lang="en-US" b="1" dirty="0"/>
              <a:t>Human Resources &amp; Organizational Management Branch (HROM)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764405" y="295729"/>
            <a:ext cx="628649" cy="767687"/>
          </a:xfrm>
        </p:spPr>
        <p:txBody>
          <a:bodyPr vert="horz" lIns="91440" tIns="45720" rIns="91440" bIns="45720" rtlCol="0" anchor="b">
            <a:normAutofit/>
          </a:bodyPr>
          <a:lstStyle/>
          <a:p>
            <a:pPr defTabSz="457200" eaLnBrk="1" hangingPunct="1">
              <a:defRPr/>
            </a:pPr>
            <a:fld id="{0EEBF982-175A-40F5-9793-1E9CD303FECA}" type="slidenum">
              <a:rPr lang="en-US" sz="2800" b="0" i="0" kern="1200" smtClean="0">
                <a:solidFill>
                  <a:srgbClr val="FFFFFF"/>
                </a:solidFill>
                <a:latin typeface="+mn-lt"/>
                <a:ea typeface="+mn-ea"/>
                <a:cs typeface="+mn-cs"/>
              </a:rPr>
              <a:t>10</a:t>
            </a:fld>
            <a:endParaRPr lang="en-US" sz="2800" b="0" i="0" kern="1200" dirty="0">
              <a:solidFill>
                <a:srgbClr val="FFFFFF"/>
              </a:solidFill>
              <a:latin typeface="+mn-lt"/>
              <a:ea typeface="+mn-ea"/>
              <a:cs typeface="+mn-cs"/>
            </a:endParaRPr>
          </a:p>
        </p:txBody>
      </p:sp>
      <p:sp>
        <p:nvSpPr>
          <p:cNvPr id="3" name="Text Box 12"/>
          <p:cNvSpPr txBox="1">
            <a:spLocks noChangeArrowheads="1"/>
          </p:cNvSpPr>
          <p:nvPr/>
        </p:nvSpPr>
        <p:spPr bwMode="auto">
          <a:xfrm>
            <a:off x="1305560" y="233647"/>
            <a:ext cx="7097654" cy="838201"/>
          </a:xfrm>
          <a:prstGeom prst="rect">
            <a:avLst/>
          </a:prstGeom>
        </p:spPr>
        <p:txBody>
          <a:bodyPr vert="horz" lIns="91440" tIns="45720" rIns="91440" bIns="45720" rtlCol="0" anchor="t">
            <a:noAutofit/>
          </a:bodyPr>
          <a:lstStyle/>
          <a:p>
            <a:pPr algn="ctr" defTabSz="457200" eaLnBrk="1" hangingPunct="1">
              <a:spcAft>
                <a:spcPts val="600"/>
              </a:spcAft>
            </a:pPr>
            <a:r>
              <a:rPr lang="en-US" sz="4200" b="0" i="0" kern="1200" dirty="0">
                <a:latin typeface="+mj-lt"/>
                <a:ea typeface="+mj-ea"/>
                <a:cs typeface="+mj-cs"/>
              </a:rPr>
              <a:t>Military Buyback/Post-56 Deposit</a:t>
            </a:r>
          </a:p>
        </p:txBody>
      </p:sp>
      <p:sp>
        <p:nvSpPr>
          <p:cNvPr id="4" name="Rectangle 3"/>
          <p:cNvSpPr txBox="1">
            <a:spLocks noChangeArrowheads="1"/>
          </p:cNvSpPr>
          <p:nvPr/>
        </p:nvSpPr>
        <p:spPr bwMode="auto">
          <a:xfrm>
            <a:off x="304800" y="1609272"/>
            <a:ext cx="8534400" cy="5172528"/>
          </a:xfrm>
          <a:prstGeom prst="rect">
            <a:avLst/>
          </a:prstGeom>
        </p:spPr>
        <p:txBody>
          <a:bodyPr vert="horz" lIns="91440" tIns="45720" rIns="91440" bIns="45720" numCol="1" rtlCol="0" anchor="t" anchorCtr="0" compatLnSpc="1">
            <a:prstTxWarp prst="textNoShape">
              <a:avLst/>
            </a:prstTxWarp>
            <a:normAutofit fontScale="70000" lnSpcReduction="20000"/>
          </a:bodyPr>
          <a:lstStyle/>
          <a:p>
            <a:pPr marR="0" lvl="0" defTabSz="457200" eaLnBrk="1" fontAlgn="base" hangingPunct="1">
              <a:lnSpc>
                <a:spcPct val="90000"/>
              </a:lnSpc>
              <a:spcBef>
                <a:spcPts val="1000"/>
              </a:spcBef>
              <a:spcAft>
                <a:spcPts val="0"/>
              </a:spcAft>
              <a:buClr>
                <a:schemeClr val="bg2">
                  <a:lumMod val="40000"/>
                  <a:lumOff val="60000"/>
                </a:schemeClr>
              </a:buClr>
              <a:buSzPct val="80000"/>
              <a:tabLst/>
              <a:defRPr/>
            </a:pPr>
            <a:r>
              <a:rPr kumimoji="0" lang="en-US" sz="3200" u="none" strike="noStrike" cap="none" spc="0" normalizeH="0" baseline="0" noProof="0" dirty="0">
                <a:ln>
                  <a:noFill/>
                </a:ln>
                <a:uLnTx/>
                <a:uFillTx/>
                <a:latin typeface="+mn-lt"/>
                <a:ea typeface="+mj-ea"/>
                <a:cs typeface="+mj-cs"/>
              </a:rPr>
              <a:t>For honorable active-duty Military</a:t>
            </a:r>
            <a:r>
              <a:rPr kumimoji="0" lang="en-US" sz="3200" u="none" strike="noStrike" cap="none" spc="0" normalizeH="0" noProof="0" dirty="0">
                <a:ln>
                  <a:noFill/>
                </a:ln>
                <a:uLnTx/>
                <a:uFillTx/>
                <a:latin typeface="+mn-lt"/>
                <a:ea typeface="+mj-ea"/>
                <a:cs typeface="+mj-cs"/>
              </a:rPr>
              <a:t> service on/after 01-01-1957</a:t>
            </a:r>
          </a:p>
          <a:p>
            <a:pPr marR="0" lvl="0" defTabSz="457200" eaLnBrk="1" fontAlgn="base" hangingPunct="1">
              <a:lnSpc>
                <a:spcPct val="90000"/>
              </a:lnSpc>
              <a:spcBef>
                <a:spcPts val="1000"/>
              </a:spcBef>
              <a:spcAft>
                <a:spcPts val="0"/>
              </a:spcAft>
              <a:buClr>
                <a:schemeClr val="bg2">
                  <a:lumMod val="40000"/>
                  <a:lumOff val="60000"/>
                </a:schemeClr>
              </a:buClr>
              <a:buSzPct val="80000"/>
              <a:tabLst/>
              <a:defRPr/>
            </a:pPr>
            <a:endParaRPr kumimoji="0" lang="en-US" sz="3200" u="none" strike="noStrike" cap="none" spc="0" normalizeH="0" noProof="0" dirty="0">
              <a:ln>
                <a:noFill/>
              </a:ln>
              <a:uLnTx/>
              <a:uFillTx/>
              <a:latin typeface="+mn-lt"/>
              <a:ea typeface="+mj-ea"/>
              <a:cs typeface="+mj-cs"/>
            </a:endParaRPr>
          </a:p>
          <a:p>
            <a:pPr marL="457200" marR="0" lvl="0" indent="-457200" defTabSz="457200" eaLnBrk="1" fontAlgn="base" hangingPunct="1">
              <a:lnSpc>
                <a:spcPct val="90000"/>
              </a:lnSpc>
              <a:spcBef>
                <a:spcPts val="1000"/>
              </a:spcBef>
              <a:spcAft>
                <a:spcPts val="0"/>
              </a:spcAft>
              <a:buClr>
                <a:schemeClr val="tx1"/>
              </a:buClr>
              <a:buSzPct val="80000"/>
              <a:buFont typeface="Arial" panose="020B0604020202020204" pitchFamily="34" charset="0"/>
              <a:buChar char="•"/>
              <a:tabLst/>
              <a:defRPr/>
            </a:pPr>
            <a:r>
              <a:rPr lang="en-US" sz="3200" dirty="0">
                <a:latin typeface="+mn-lt"/>
                <a:ea typeface="+mj-ea"/>
                <a:cs typeface="+mj-cs"/>
              </a:rPr>
              <a:t>Criteria for determining buyback eligibility and cost varies, dependent on:</a:t>
            </a:r>
          </a:p>
          <a:p>
            <a:pPr marL="914400" lvl="1" indent="-457200" defTabSz="457200">
              <a:lnSpc>
                <a:spcPct val="90000"/>
              </a:lnSpc>
              <a:spcBef>
                <a:spcPts val="1000"/>
              </a:spcBef>
              <a:spcAft>
                <a:spcPts val="0"/>
              </a:spcAft>
              <a:buClr>
                <a:schemeClr val="tx1"/>
              </a:buClr>
              <a:buSzPct val="80000"/>
              <a:buFont typeface="Wingdings" panose="05000000000000000000" pitchFamily="2" charset="2"/>
              <a:buChar char="Ø"/>
              <a:defRPr/>
            </a:pPr>
            <a:r>
              <a:rPr lang="en-US" sz="3200" dirty="0">
                <a:latin typeface="+mn-lt"/>
                <a:ea typeface="+mj-ea"/>
                <a:cs typeface="+mj-cs"/>
              </a:rPr>
              <a:t>CSRS or FERS</a:t>
            </a:r>
          </a:p>
          <a:p>
            <a:pPr marL="914400" lvl="1" indent="-457200" defTabSz="457200">
              <a:lnSpc>
                <a:spcPct val="90000"/>
              </a:lnSpc>
              <a:spcBef>
                <a:spcPts val="1000"/>
              </a:spcBef>
              <a:spcAft>
                <a:spcPts val="0"/>
              </a:spcAft>
              <a:buClr>
                <a:schemeClr val="tx1"/>
              </a:buClr>
              <a:buSzPct val="80000"/>
              <a:buFont typeface="Wingdings" panose="05000000000000000000" pitchFamily="2" charset="2"/>
              <a:buChar char="Ø"/>
              <a:defRPr/>
            </a:pPr>
            <a:r>
              <a:rPr lang="en-US" sz="3200" baseline="0" dirty="0">
                <a:latin typeface="+mn-lt"/>
                <a:ea typeface="+mj-ea"/>
                <a:cs typeface="+mj-cs"/>
              </a:rPr>
              <a:t>Dates</a:t>
            </a:r>
            <a:r>
              <a:rPr lang="en-US" sz="3200" dirty="0">
                <a:latin typeface="+mn-lt"/>
                <a:ea typeface="+mj-ea"/>
                <a:cs typeface="+mj-cs"/>
              </a:rPr>
              <a:t> of Military service</a:t>
            </a:r>
          </a:p>
          <a:p>
            <a:pPr marL="914400" lvl="1" indent="-457200" defTabSz="457200">
              <a:lnSpc>
                <a:spcPct val="90000"/>
              </a:lnSpc>
              <a:spcBef>
                <a:spcPts val="1000"/>
              </a:spcBef>
              <a:spcAft>
                <a:spcPts val="0"/>
              </a:spcAft>
              <a:buClr>
                <a:schemeClr val="tx1"/>
              </a:buClr>
              <a:buSzPct val="80000"/>
              <a:buFont typeface="Wingdings" panose="05000000000000000000" pitchFamily="2" charset="2"/>
              <a:buChar char="Ø"/>
              <a:defRPr/>
            </a:pPr>
            <a:r>
              <a:rPr lang="en-US" sz="3200" baseline="0" dirty="0">
                <a:latin typeface="+mn-lt"/>
                <a:ea typeface="+mj-ea"/>
                <a:cs typeface="+mj-cs"/>
              </a:rPr>
              <a:t>Initial</a:t>
            </a:r>
            <a:r>
              <a:rPr lang="en-US" sz="3200" dirty="0">
                <a:latin typeface="+mn-lt"/>
                <a:ea typeface="+mj-ea"/>
                <a:cs typeface="+mj-cs"/>
              </a:rPr>
              <a:t> start date for Civil Service</a:t>
            </a:r>
            <a:endParaRPr lang="en-US" sz="3200" baseline="0" dirty="0">
              <a:latin typeface="+mn-lt"/>
              <a:ea typeface="+mj-ea"/>
              <a:cs typeface="+mj-cs"/>
            </a:endParaRPr>
          </a:p>
          <a:p>
            <a:pPr marR="0" lvl="0" defTabSz="457200" eaLnBrk="1" fontAlgn="base" hangingPunct="1">
              <a:lnSpc>
                <a:spcPct val="90000"/>
              </a:lnSpc>
              <a:spcBef>
                <a:spcPts val="1000"/>
              </a:spcBef>
              <a:spcAft>
                <a:spcPts val="0"/>
              </a:spcAft>
              <a:buClr>
                <a:schemeClr val="bg2">
                  <a:lumMod val="40000"/>
                  <a:lumOff val="60000"/>
                </a:schemeClr>
              </a:buClr>
              <a:buSzPct val="80000"/>
              <a:tabLst/>
              <a:defRPr/>
            </a:pPr>
            <a:endParaRPr kumimoji="0" lang="en-US" sz="3200" u="none" strike="noStrike" cap="none" spc="0" normalizeH="0" baseline="0" noProof="0" dirty="0">
              <a:ln>
                <a:noFill/>
              </a:ln>
              <a:uLnTx/>
              <a:uFillTx/>
              <a:latin typeface="+mn-lt"/>
              <a:ea typeface="+mj-ea"/>
              <a:cs typeface="+mj-cs"/>
            </a:endParaRPr>
          </a:p>
          <a:p>
            <a:pPr marL="457200" marR="0" lvl="0" indent="-457200" defTabSz="457200" eaLnBrk="1" fontAlgn="base" hangingPunct="1">
              <a:lnSpc>
                <a:spcPct val="90000"/>
              </a:lnSpc>
              <a:spcBef>
                <a:spcPts val="1000"/>
              </a:spcBef>
              <a:spcAft>
                <a:spcPts val="0"/>
              </a:spcAft>
              <a:buClr>
                <a:schemeClr val="tx1"/>
              </a:buClr>
              <a:buSzPct val="80000"/>
              <a:buFont typeface="Arial" panose="020B0604020202020204" pitchFamily="34" charset="0"/>
              <a:buChar char="•"/>
              <a:tabLst/>
              <a:defRPr/>
            </a:pPr>
            <a:r>
              <a:rPr kumimoji="0" lang="en-US" sz="3200" u="none" strike="noStrike" cap="none" spc="0" normalizeH="0" baseline="0" noProof="0" dirty="0">
                <a:ln>
                  <a:noFill/>
                </a:ln>
                <a:uLnTx/>
                <a:uFillTx/>
                <a:latin typeface="+mn-lt"/>
                <a:ea typeface="+mj-ea"/>
                <a:cs typeface="+mj-cs"/>
              </a:rPr>
              <a:t>The</a:t>
            </a:r>
            <a:r>
              <a:rPr kumimoji="0" lang="en-US" sz="3200" u="none" strike="noStrike" cap="none" spc="0" normalizeH="0" noProof="0" dirty="0">
                <a:ln>
                  <a:noFill/>
                </a:ln>
                <a:uLnTx/>
                <a:uFillTx/>
                <a:latin typeface="+mn-lt"/>
                <a:ea typeface="+mj-ea"/>
                <a:cs typeface="+mj-cs"/>
              </a:rPr>
              <a:t> deposit must be paid in full prior to your date of retirement or separation</a:t>
            </a:r>
          </a:p>
          <a:p>
            <a:pPr marL="457200" marR="0" lvl="0" indent="-457200" defTabSz="457200" eaLnBrk="1" fontAlgn="base" hangingPunct="1">
              <a:lnSpc>
                <a:spcPct val="90000"/>
              </a:lnSpc>
              <a:spcBef>
                <a:spcPts val="1000"/>
              </a:spcBef>
              <a:spcAft>
                <a:spcPts val="0"/>
              </a:spcAft>
              <a:buClr>
                <a:schemeClr val="tx1"/>
              </a:buClr>
              <a:buSzPct val="80000"/>
              <a:buFont typeface="Arial" panose="020B0604020202020204" pitchFamily="34" charset="0"/>
              <a:buChar char="•"/>
              <a:tabLst/>
              <a:defRPr/>
            </a:pPr>
            <a:r>
              <a:rPr lang="en-US" sz="3200" dirty="0">
                <a:latin typeface="+mn-lt"/>
                <a:ea typeface="+mj-ea"/>
                <a:cs typeface="+mj-cs"/>
              </a:rPr>
              <a:t>Must submit the E</a:t>
            </a:r>
            <a:r>
              <a:rPr lang="en-US" sz="2900" dirty="0">
                <a:latin typeface="+mn-lt"/>
                <a:ea typeface="+mj-ea"/>
                <a:cs typeface="+mj-cs"/>
              </a:rPr>
              <a:t>stimated Earnings During Military Service form (RI 20-97) and DD 214</a:t>
            </a:r>
            <a:endParaRPr kumimoji="0" lang="en-US" sz="2900" u="none" strike="noStrike" cap="none" spc="0" normalizeH="0" noProof="0" dirty="0">
              <a:ln>
                <a:noFill/>
              </a:ln>
              <a:uLnTx/>
              <a:uFillTx/>
              <a:latin typeface="+mn-lt"/>
              <a:ea typeface="+mj-ea"/>
              <a:cs typeface="+mj-cs"/>
            </a:endParaRPr>
          </a:p>
          <a:p>
            <a:pPr marL="342900" lvl="0" indent="-342900" defTabSz="457200" eaLnBrk="1" hangingPunct="1">
              <a:lnSpc>
                <a:spcPct val="90000"/>
              </a:lnSpc>
              <a:spcBef>
                <a:spcPts val="1000"/>
              </a:spcBef>
              <a:spcAft>
                <a:spcPts val="0"/>
              </a:spcAft>
              <a:buClr>
                <a:schemeClr val="bg2">
                  <a:lumMod val="40000"/>
                  <a:lumOff val="60000"/>
                </a:schemeClr>
              </a:buClr>
              <a:buSzPct val="80000"/>
              <a:buFont typeface="Wingdings 3" charset="2"/>
              <a:buChar char=""/>
              <a:defRPr/>
            </a:pPr>
            <a:endParaRPr lang="en-US" sz="2900" dirty="0">
              <a:latin typeface="+mn-lt"/>
              <a:ea typeface="+mj-ea"/>
              <a:cs typeface="+mj-cs"/>
            </a:endParaRPr>
          </a:p>
          <a:p>
            <a:pPr lvl="0" algn="ctr" defTabSz="457200" eaLnBrk="1" hangingPunct="1">
              <a:lnSpc>
                <a:spcPct val="90000"/>
              </a:lnSpc>
              <a:spcBef>
                <a:spcPts val="1000"/>
              </a:spcBef>
              <a:spcAft>
                <a:spcPts val="0"/>
              </a:spcAft>
              <a:buClr>
                <a:schemeClr val="bg2">
                  <a:lumMod val="40000"/>
                  <a:lumOff val="60000"/>
                </a:schemeClr>
              </a:buClr>
              <a:buSzPct val="80000"/>
              <a:defRPr/>
            </a:pPr>
            <a:r>
              <a:rPr lang="en-US" sz="2600" dirty="0">
                <a:solidFill>
                  <a:srgbClr val="0000FF"/>
                </a:solidFill>
                <a:latin typeface="+mj-lt"/>
                <a:ea typeface="+mj-ea"/>
                <a:cs typeface="+mj-cs"/>
                <a:hlinkClick r:id="rId3">
                  <a:extLst>
                    <a:ext uri="{A12FA001-AC4F-418D-AE19-62706E023703}">
                      <ahyp:hlinkClr xmlns:ahyp="http://schemas.microsoft.com/office/drawing/2018/hyperlinkcolor" val="tx"/>
                    </a:ext>
                  </a:extLst>
                </a:hlinkClick>
              </a:rPr>
              <a:t>https://www.opm.gov/retirement-services/fers-information/creditable-service/</a:t>
            </a:r>
            <a:r>
              <a:rPr lang="en-US" sz="2600" dirty="0">
                <a:solidFill>
                  <a:srgbClr val="0000FF"/>
                </a:solidFill>
                <a:latin typeface="+mj-lt"/>
                <a:ea typeface="+mj-ea"/>
                <a:cs typeface="+mj-cs"/>
              </a:rPr>
              <a:t> </a:t>
            </a:r>
            <a:endParaRPr kumimoji="0" lang="en-US" sz="2600" u="none" strike="noStrike" cap="none" spc="0" normalizeH="0" baseline="0" noProof="0" dirty="0">
              <a:ln>
                <a:noFill/>
              </a:ln>
              <a:solidFill>
                <a:srgbClr val="0000FF"/>
              </a:solidFill>
              <a:uLnTx/>
              <a:uFillTx/>
              <a:latin typeface="+mj-lt"/>
              <a:ea typeface="+mj-ea"/>
              <a:cs typeface="+mj-cs"/>
            </a:endParaRPr>
          </a:p>
          <a:p>
            <a:pPr marL="342900" indent="-342900" defTabSz="457200" eaLnBrk="1" hangingPunct="1">
              <a:lnSpc>
                <a:spcPct val="90000"/>
              </a:lnSpc>
              <a:spcBef>
                <a:spcPts val="1000"/>
              </a:spcBef>
              <a:spcAft>
                <a:spcPts val="0"/>
              </a:spcAft>
              <a:buClr>
                <a:schemeClr val="bg2">
                  <a:lumMod val="40000"/>
                  <a:lumOff val="60000"/>
                </a:schemeClr>
              </a:buClr>
              <a:buSzPct val="80000"/>
              <a:buFont typeface="Wingdings 3" charset="2"/>
              <a:buChar char=""/>
              <a:defRPr/>
            </a:pPr>
            <a:endParaRPr kumimoji="0" lang="en-US" sz="1600" u="none" strike="noStrike" cap="none" spc="0" normalizeH="0" baseline="0" noProof="0" dirty="0">
              <a:ln>
                <a:noFill/>
              </a:ln>
              <a:effectLst>
                <a:outerShdw blurRad="38100" dist="38100" dir="2700000" algn="tl">
                  <a:srgbClr val="000000"/>
                </a:outerShdw>
              </a:effectLst>
              <a:uLnTx/>
              <a:uFillTx/>
              <a:latin typeface="+mj-lt"/>
              <a:ea typeface="+mj-ea"/>
              <a:cs typeface="+mj-cs"/>
            </a:endParaRPr>
          </a:p>
          <a:p>
            <a:pPr marL="342900" marR="0" lvl="0" indent="-342900" defTabSz="457200" eaLnBrk="1" fontAlgn="base" hangingPunct="1">
              <a:lnSpc>
                <a:spcPct val="90000"/>
              </a:lnSpc>
              <a:spcBef>
                <a:spcPts val="1000"/>
              </a:spcBef>
              <a:spcAft>
                <a:spcPts val="0"/>
              </a:spcAft>
              <a:buClr>
                <a:schemeClr val="bg2">
                  <a:lumMod val="40000"/>
                  <a:lumOff val="60000"/>
                </a:schemeClr>
              </a:buClr>
              <a:buSzPct val="80000"/>
              <a:buFont typeface="Wingdings 3" charset="2"/>
              <a:buChar char=""/>
              <a:tabLst/>
              <a:defRPr/>
            </a:pPr>
            <a:endParaRPr kumimoji="0" lang="en-US" sz="1100" u="none" strike="noStrike" cap="none" spc="0" normalizeH="0" baseline="0" noProof="0" dirty="0">
              <a:ln>
                <a:noFill/>
              </a:ln>
              <a:effectLst>
                <a:outerShdw blurRad="38100" dist="38100" dir="2700000" algn="tl">
                  <a:srgbClr val="000000"/>
                </a:outerShdw>
              </a:effectLst>
              <a:uLnTx/>
              <a:uFillTx/>
              <a:latin typeface="+mj-lt"/>
              <a:ea typeface="+mj-ea"/>
              <a:cs typeface="+mj-cs"/>
            </a:endParaRPr>
          </a:p>
          <a:p>
            <a:pPr marL="342900" marR="0" lvl="0" indent="-342900" defTabSz="457200" eaLnBrk="1" fontAlgn="base" hangingPunct="1">
              <a:lnSpc>
                <a:spcPct val="90000"/>
              </a:lnSpc>
              <a:spcBef>
                <a:spcPts val="1000"/>
              </a:spcBef>
              <a:spcAft>
                <a:spcPts val="0"/>
              </a:spcAft>
              <a:buClr>
                <a:schemeClr val="bg2">
                  <a:lumMod val="40000"/>
                  <a:lumOff val="60000"/>
                </a:schemeClr>
              </a:buClr>
              <a:buSzPct val="80000"/>
              <a:buFont typeface="Wingdings 3" charset="2"/>
              <a:buChar char=""/>
              <a:tabLst/>
              <a:defRPr/>
            </a:pPr>
            <a:endParaRPr kumimoji="0" lang="en-US" sz="1100" u="none" strike="noStrike" cap="none" spc="0" normalizeH="0" baseline="0" noProof="0" dirty="0">
              <a:ln>
                <a:noFill/>
              </a:ln>
              <a:effectLst>
                <a:outerShdw blurRad="38100" dist="38100" dir="2700000" algn="tl">
                  <a:srgbClr val="000000"/>
                </a:outerShdw>
              </a:effectLst>
              <a:uLnTx/>
              <a:uFillTx/>
              <a:latin typeface="+mj-lt"/>
              <a:ea typeface="+mj-ea"/>
              <a:cs typeface="+mj-cs"/>
            </a:endParaRPr>
          </a:p>
          <a:p>
            <a:pPr marL="342900" marR="0" lvl="0" indent="-342900" defTabSz="457200" eaLnBrk="1" fontAlgn="base" hangingPunct="1">
              <a:lnSpc>
                <a:spcPct val="90000"/>
              </a:lnSpc>
              <a:spcBef>
                <a:spcPts val="1000"/>
              </a:spcBef>
              <a:spcAft>
                <a:spcPts val="0"/>
              </a:spcAft>
              <a:buClr>
                <a:schemeClr val="bg2">
                  <a:lumMod val="40000"/>
                  <a:lumOff val="60000"/>
                </a:schemeClr>
              </a:buClr>
              <a:buSzPct val="80000"/>
              <a:buFont typeface="Wingdings 3" charset="2"/>
              <a:buChar char=""/>
              <a:tabLst/>
              <a:defRPr/>
            </a:pPr>
            <a:endParaRPr kumimoji="0" lang="en-US" sz="1100" u="none" strike="noStrike" cap="none" spc="0" normalizeH="0" baseline="0" noProof="0" dirty="0">
              <a:ln>
                <a:noFill/>
              </a:ln>
              <a:effectLst>
                <a:outerShdw blurRad="38100" dist="38100" dir="2700000" algn="tl">
                  <a:srgbClr val="000000"/>
                </a:outerShdw>
              </a:effectLst>
              <a:uLnTx/>
              <a:uFillTx/>
              <a:latin typeface="+mj-lt"/>
              <a:ea typeface="+mj-ea"/>
              <a:cs typeface="+mj-cs"/>
            </a:endParaRPr>
          </a:p>
        </p:txBody>
      </p:sp>
    </p:spTree>
    <p:extLst>
      <p:ext uri="{BB962C8B-B14F-4D97-AF65-F5344CB8AC3E}">
        <p14:creationId xmlns:p14="http://schemas.microsoft.com/office/powerpoint/2010/main" val="177360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25562"/>
          </a:xfrm>
        </p:spPr>
        <p:txBody>
          <a:bodyPr lIns="91440" tIns="45720" rIns="91440" bIns="45720" anchor="t"/>
          <a:lstStyle/>
          <a:p>
            <a:br>
              <a:rPr lang="en-US" sz="4000" dirty="0"/>
            </a:br>
            <a:r>
              <a:rPr lang="en-US" sz="4200" dirty="0"/>
              <a:t>Systems</a:t>
            </a:r>
          </a:p>
        </p:txBody>
      </p:sp>
      <p:sp>
        <p:nvSpPr>
          <p:cNvPr id="3" name="Content Placeholder 2"/>
          <p:cNvSpPr>
            <a:spLocks noGrp="1"/>
          </p:cNvSpPr>
          <p:nvPr>
            <p:ph sz="half" idx="1"/>
          </p:nvPr>
        </p:nvSpPr>
        <p:spPr>
          <a:xfrm>
            <a:off x="457200" y="1752600"/>
            <a:ext cx="8229600" cy="4144963"/>
          </a:xfrm>
        </p:spPr>
        <p:txBody>
          <a:bodyPr/>
          <a:lstStyle/>
          <a:p>
            <a:r>
              <a:rPr lang="en-US" dirty="0"/>
              <a:t>eOPF – Electronic Official Personnel Folder</a:t>
            </a:r>
          </a:p>
          <a:p>
            <a:r>
              <a:rPr lang="en-US" dirty="0">
                <a:solidFill>
                  <a:schemeClr val="tx1"/>
                </a:solidFill>
              </a:rPr>
              <a:t>MyBiz – Employment Verification</a:t>
            </a:r>
          </a:p>
        </p:txBody>
      </p:sp>
    </p:spTree>
    <p:extLst>
      <p:ext uri="{BB962C8B-B14F-4D97-AF65-F5344CB8AC3E}">
        <p14:creationId xmlns:p14="http://schemas.microsoft.com/office/powerpoint/2010/main" val="291188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160" y="152400"/>
            <a:ext cx="8229600" cy="1706562"/>
          </a:xfrm>
        </p:spPr>
        <p:txBody>
          <a:bodyPr lIns="91440" tIns="45720" rIns="91440" bIns="45720" anchor="t"/>
          <a:lstStyle/>
          <a:p>
            <a:pPr>
              <a:defRPr/>
            </a:pPr>
            <a:r>
              <a:rPr lang="en-US" sz="4000" dirty="0">
                <a:solidFill>
                  <a:schemeClr val="tx1"/>
                </a:solidFill>
              </a:rPr>
              <a:t>    </a:t>
            </a:r>
            <a:r>
              <a:rPr sz="4200" dirty="0">
                <a:solidFill>
                  <a:schemeClr val="tx1"/>
                </a:solidFill>
              </a:rPr>
              <a:t>C</a:t>
            </a:r>
            <a:r>
              <a:rPr lang="en-US" sz="4200" dirty="0">
                <a:solidFill>
                  <a:schemeClr val="tx1"/>
                </a:solidFill>
              </a:rPr>
              <a:t>ommon Access</a:t>
            </a:r>
            <a:r>
              <a:rPr sz="4200" dirty="0">
                <a:solidFill>
                  <a:schemeClr val="tx1"/>
                </a:solidFill>
              </a:rPr>
              <a:t> Card</a:t>
            </a:r>
            <a:r>
              <a:rPr lang="en-US" sz="4200" dirty="0">
                <a:solidFill>
                  <a:schemeClr val="tx1"/>
                </a:solidFill>
              </a:rPr>
              <a:t> (CAC)</a:t>
            </a:r>
            <a:br>
              <a:rPr lang="en-US" sz="4200" dirty="0"/>
            </a:br>
            <a:r>
              <a:rPr lang="en-US" sz="4200" dirty="0">
                <a:solidFill>
                  <a:schemeClr val="tx1"/>
                </a:solidFill>
              </a:rPr>
              <a:t> and </a:t>
            </a:r>
            <a:r>
              <a:rPr sz="4200" dirty="0">
                <a:solidFill>
                  <a:schemeClr val="tx1"/>
                </a:solidFill>
              </a:rPr>
              <a:t>Building Badge</a:t>
            </a:r>
            <a:br>
              <a:rPr lang="en-US" sz="4200" dirty="0"/>
            </a:br>
            <a:br>
              <a:rPr lang="en-US" sz="4000" dirty="0">
                <a:solidFill>
                  <a:schemeClr val="tx1"/>
                </a:solidFill>
              </a:rPr>
            </a:br>
            <a:endParaRPr sz="4000" dirty="0">
              <a:solidFill>
                <a:schemeClr val="tx1"/>
              </a:solidFill>
            </a:endParaRPr>
          </a:p>
        </p:txBody>
      </p:sp>
      <p:sp>
        <p:nvSpPr>
          <p:cNvPr id="13315" name="Content Placeholder 2"/>
          <p:cNvSpPr>
            <a:spLocks noGrp="1"/>
          </p:cNvSpPr>
          <p:nvPr>
            <p:ph sz="half" idx="1"/>
          </p:nvPr>
        </p:nvSpPr>
        <p:spPr>
          <a:xfrm>
            <a:off x="381000" y="1752600"/>
            <a:ext cx="8458200" cy="4953000"/>
          </a:xfrm>
        </p:spPr>
        <p:txBody>
          <a:bodyPr/>
          <a:lstStyle/>
          <a:p>
            <a:pPr>
              <a:buClr>
                <a:schemeClr val="tx1"/>
              </a:buClr>
            </a:pPr>
            <a:r>
              <a:rPr lang="en-US" dirty="0">
                <a:solidFill>
                  <a:schemeClr val="tx1"/>
                </a:solidFill>
                <a:latin typeface="Arial" panose="020B0604020202020204" pitchFamily="34" charset="0"/>
                <a:cs typeface="Arial" panose="020B0604020202020204" pitchFamily="34" charset="0"/>
              </a:rPr>
              <a:t>What are these?  </a:t>
            </a:r>
          </a:p>
          <a:p>
            <a:pPr>
              <a:buClr>
                <a:schemeClr val="tx1"/>
              </a:buClr>
            </a:pPr>
            <a:r>
              <a:rPr lang="en-US" dirty="0">
                <a:solidFill>
                  <a:schemeClr val="tx1"/>
                </a:solidFill>
                <a:latin typeface="Arial" panose="020B0604020202020204" pitchFamily="34" charset="0"/>
                <a:cs typeface="Arial" panose="020B0604020202020204" pitchFamily="34" charset="0"/>
              </a:rPr>
              <a:t>How are they different?</a:t>
            </a:r>
          </a:p>
          <a:p>
            <a:pPr>
              <a:buClr>
                <a:schemeClr val="tx1"/>
              </a:buClr>
            </a:pPr>
            <a:r>
              <a:rPr lang="en-US" dirty="0">
                <a:solidFill>
                  <a:schemeClr val="tx1"/>
                </a:solidFill>
                <a:latin typeface="Arial" panose="020B0604020202020204" pitchFamily="34" charset="0"/>
                <a:cs typeface="Arial" panose="020B0604020202020204" pitchFamily="34" charset="0"/>
              </a:rPr>
              <a:t>Do I need both?</a:t>
            </a:r>
          </a:p>
          <a:p>
            <a:pPr>
              <a:buClr>
                <a:schemeClr val="tx1"/>
              </a:buClr>
            </a:pPr>
            <a:r>
              <a:rPr lang="en-US" dirty="0">
                <a:solidFill>
                  <a:schemeClr val="tx1"/>
                </a:solidFill>
                <a:latin typeface="Arial" panose="020B0604020202020204" pitchFamily="34" charset="0"/>
                <a:cs typeface="Arial" panose="020B0604020202020204" pitchFamily="34" charset="0"/>
              </a:rPr>
              <a:t>How do I get these?</a:t>
            </a:r>
          </a:p>
          <a:p>
            <a:pPr>
              <a:buClr>
                <a:srgbClr val="FF0000"/>
              </a:buClr>
            </a:pPr>
            <a:endParaRPr lang="en-US" dirty="0">
              <a:solidFill>
                <a:schemeClr val="tx1"/>
              </a:solidFill>
              <a:latin typeface="Arial" panose="020B0604020202020204" pitchFamily="34" charset="0"/>
              <a:cs typeface="Arial" panose="020B0604020202020204" pitchFamily="34" charset="0"/>
            </a:endParaRPr>
          </a:p>
          <a:p>
            <a:pPr>
              <a:buClr>
                <a:srgbClr val="FF0000"/>
              </a:buClr>
            </a:pPr>
            <a:endParaRPr lang="en-US" dirty="0">
              <a:solidFill>
                <a:schemeClr val="tx1"/>
              </a:solidFill>
              <a:latin typeface="Arial" panose="020B0604020202020204" pitchFamily="34" charset="0"/>
              <a:cs typeface="Arial" panose="020B0604020202020204" pitchFamily="34" charset="0"/>
            </a:endParaRPr>
          </a:p>
          <a:p>
            <a:pPr marL="0" indent="0" algn="ctr">
              <a:buClr>
                <a:srgbClr val="FF0000"/>
              </a:buClr>
              <a:buNone/>
            </a:pPr>
            <a:r>
              <a:rPr lang="en-US" dirty="0">
                <a:solidFill>
                  <a:schemeClr val="tx1"/>
                </a:solidFill>
                <a:latin typeface="Arial" panose="020B0604020202020204" pitchFamily="34" charset="0"/>
                <a:cs typeface="Arial" panose="020B0604020202020204" pitchFamily="34" charset="0"/>
              </a:rPr>
              <a:t>ID CARD Office Locator </a:t>
            </a:r>
          </a:p>
          <a:p>
            <a:pPr marL="0" indent="0" algn="ctr">
              <a:buClr>
                <a:srgbClr val="FF0000"/>
              </a:buClr>
              <a:buNone/>
            </a:pPr>
            <a:r>
              <a:rPr lang="en-US"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https://idco.dmdc.osd.mil/idco/locator</a:t>
            </a:r>
            <a:r>
              <a:rPr lang="en-US" dirty="0">
                <a:solidFill>
                  <a:srgbClr val="0000FF"/>
                </a:solidFill>
                <a:latin typeface="Arial" panose="020B0604020202020204" pitchFamily="34" charset="0"/>
                <a:cs typeface="Arial" panose="020B0604020202020204" pitchFamily="34" charset="0"/>
              </a:rPr>
              <a:t> </a:t>
            </a:r>
          </a:p>
          <a:p>
            <a:pPr>
              <a:buClr>
                <a:srgbClr val="FF0000"/>
              </a:buClr>
            </a:pPr>
            <a:endParaRPr lang="en-US" b="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857" y="199021"/>
            <a:ext cx="7805928" cy="1470025"/>
          </a:xfrm>
        </p:spPr>
        <p:txBody>
          <a:bodyPr/>
          <a:lstStyle/>
          <a:p>
            <a:r>
              <a:rPr lang="en-US" sz="4200" dirty="0">
                <a:latin typeface="Arial"/>
                <a:cs typeface="Arial"/>
              </a:rPr>
              <a:t>Employee Benefits</a:t>
            </a:r>
          </a:p>
        </p:txBody>
      </p:sp>
      <p:pic>
        <p:nvPicPr>
          <p:cNvPr id="7" name="Picture 6">
            <a:extLst>
              <a:ext uri="{FF2B5EF4-FFF2-40B4-BE49-F238E27FC236}">
                <a16:creationId xmlns:a16="http://schemas.microsoft.com/office/drawing/2014/main" id="{B8142360-AEAB-BC05-156C-A4CF38110A9C}"/>
              </a:ext>
            </a:extLst>
          </p:cNvPr>
          <p:cNvPicPr>
            <a:picLocks noChangeAspect="1"/>
          </p:cNvPicPr>
          <p:nvPr/>
        </p:nvPicPr>
        <p:blipFill>
          <a:blip r:embed="rId3"/>
          <a:stretch>
            <a:fillRect/>
          </a:stretch>
        </p:blipFill>
        <p:spPr>
          <a:xfrm>
            <a:off x="391215" y="1669046"/>
            <a:ext cx="5338065" cy="4279034"/>
          </a:xfrm>
          <a:prstGeom prst="rect">
            <a:avLst/>
          </a:prstGeom>
        </p:spPr>
      </p:pic>
      <p:pic>
        <p:nvPicPr>
          <p:cNvPr id="9" name="Picture 8">
            <a:extLst>
              <a:ext uri="{FF2B5EF4-FFF2-40B4-BE49-F238E27FC236}">
                <a16:creationId xmlns:a16="http://schemas.microsoft.com/office/drawing/2014/main" id="{7F5E4AC6-91CC-6B86-C06B-96F0FCAB57A2}"/>
              </a:ext>
            </a:extLst>
          </p:cNvPr>
          <p:cNvPicPr>
            <a:picLocks noChangeAspect="1"/>
          </p:cNvPicPr>
          <p:nvPr/>
        </p:nvPicPr>
        <p:blipFill>
          <a:blip r:embed="rId4"/>
          <a:stretch>
            <a:fillRect/>
          </a:stretch>
        </p:blipFill>
        <p:spPr>
          <a:xfrm rot="1026018">
            <a:off x="6095735" y="2266040"/>
            <a:ext cx="2635900" cy="2888800"/>
          </a:xfrm>
          <a:prstGeom prst="rect">
            <a:avLst/>
          </a:prstGeom>
        </p:spPr>
      </p:pic>
    </p:spTree>
    <p:extLst>
      <p:ext uri="{BB962C8B-B14F-4D97-AF65-F5344CB8AC3E}">
        <p14:creationId xmlns:p14="http://schemas.microsoft.com/office/powerpoint/2010/main" val="2568044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880" y="256919"/>
            <a:ext cx="8229600" cy="1143000"/>
          </a:xfrm>
        </p:spPr>
        <p:txBody>
          <a:bodyPr/>
          <a:lstStyle/>
          <a:p>
            <a:pPr>
              <a:defRPr/>
            </a:pPr>
            <a:r>
              <a:rPr lang="en-US" sz="4200" dirty="0">
                <a:latin typeface="Arial"/>
                <a:cs typeface="Arial"/>
              </a:rPr>
              <a:t>Mass </a:t>
            </a:r>
            <a:r>
              <a:rPr sz="4200" dirty="0">
                <a:latin typeface="Arial"/>
                <a:cs typeface="Arial"/>
              </a:rPr>
              <a:t>Transportation</a:t>
            </a:r>
            <a:r>
              <a:rPr lang="en-US" sz="4200" dirty="0">
                <a:latin typeface="Arial"/>
                <a:cs typeface="Arial"/>
              </a:rPr>
              <a:t> Benefit Program</a:t>
            </a:r>
          </a:p>
        </p:txBody>
      </p:sp>
      <p:sp>
        <p:nvSpPr>
          <p:cNvPr id="15363" name="Content Placeholder 2"/>
          <p:cNvSpPr>
            <a:spLocks noGrp="1"/>
          </p:cNvSpPr>
          <p:nvPr>
            <p:ph sz="half" idx="1"/>
          </p:nvPr>
        </p:nvSpPr>
        <p:spPr>
          <a:xfrm>
            <a:off x="381000" y="3352800"/>
            <a:ext cx="4038600" cy="2925763"/>
          </a:xfrm>
        </p:spPr>
        <p:txBody>
          <a:bodyPr/>
          <a:lstStyle/>
          <a:p>
            <a:pPr>
              <a:buClr>
                <a:srgbClr val="FF0000"/>
              </a:buClr>
              <a:buFont typeface="Arial" charset="0"/>
              <a:buNone/>
            </a:pPr>
            <a:r>
              <a:rPr sz="2000" u="sng">
                <a:solidFill>
                  <a:schemeClr val="tx1"/>
                </a:solidFill>
                <a:latin typeface="Arial" panose="020B0604020202020204" pitchFamily="34" charset="0"/>
                <a:cs typeface="Arial" panose="020B0604020202020204" pitchFamily="34" charset="0"/>
              </a:rPr>
              <a:t>Other Transportation Options</a:t>
            </a:r>
          </a:p>
          <a:p>
            <a:pPr>
              <a:buFont typeface="Arial" charset="0"/>
              <a:buChar char="•"/>
            </a:pPr>
            <a:r>
              <a:rPr sz="2000" b="0">
                <a:solidFill>
                  <a:schemeClr val="tx1"/>
                </a:solidFill>
                <a:latin typeface="Arial" panose="020B0604020202020204" pitchFamily="34" charset="0"/>
                <a:cs typeface="Arial" panose="020B0604020202020204" pitchFamily="34" charset="0"/>
              </a:rPr>
              <a:t>DoD Shuttle Service</a:t>
            </a:r>
          </a:p>
          <a:p>
            <a:pPr>
              <a:buFont typeface="Arial" charset="0"/>
              <a:buChar char="•"/>
            </a:pPr>
            <a:r>
              <a:rPr sz="2000" b="0">
                <a:solidFill>
                  <a:schemeClr val="tx1"/>
                </a:solidFill>
                <a:latin typeface="Arial" panose="020B0604020202020204" pitchFamily="34" charset="0"/>
                <a:cs typeface="Arial" panose="020B0604020202020204" pitchFamily="34" charset="0"/>
              </a:rPr>
              <a:t>DC Metro</a:t>
            </a:r>
          </a:p>
          <a:p>
            <a:pPr>
              <a:buFont typeface="Arial" charset="0"/>
              <a:buChar char="•"/>
            </a:pPr>
            <a:r>
              <a:rPr sz="2000" b="0">
                <a:solidFill>
                  <a:schemeClr val="tx1"/>
                </a:solidFill>
                <a:latin typeface="Arial" panose="020B0604020202020204" pitchFamily="34" charset="0"/>
                <a:cs typeface="Arial" panose="020B0604020202020204" pitchFamily="34" charset="0"/>
              </a:rPr>
              <a:t>Local Bus Systems</a:t>
            </a:r>
          </a:p>
          <a:p>
            <a:pPr>
              <a:buFont typeface="Arial" charset="0"/>
              <a:buChar char="•"/>
            </a:pPr>
            <a:r>
              <a:rPr sz="2000" b="0">
                <a:solidFill>
                  <a:schemeClr val="tx1"/>
                </a:solidFill>
                <a:latin typeface="Arial" panose="020B0604020202020204" pitchFamily="34" charset="0"/>
                <a:cs typeface="Arial" panose="020B0604020202020204" pitchFamily="34" charset="0"/>
              </a:rPr>
              <a:t>Commuter Rail</a:t>
            </a:r>
          </a:p>
          <a:p>
            <a:pPr>
              <a:buFont typeface="Arial" charset="0"/>
              <a:buChar char="•"/>
            </a:pPr>
            <a:r>
              <a:rPr sz="2000" b="0">
                <a:solidFill>
                  <a:schemeClr val="tx1"/>
                </a:solidFill>
                <a:latin typeface="Arial" panose="020B0604020202020204" pitchFamily="34" charset="0"/>
                <a:cs typeface="Arial" panose="020B0604020202020204" pitchFamily="34" charset="0"/>
              </a:rPr>
              <a:t>Commuter Bus</a:t>
            </a:r>
          </a:p>
          <a:p>
            <a:pPr>
              <a:buFont typeface="Arial" charset="0"/>
              <a:buChar char="•"/>
            </a:pPr>
            <a:r>
              <a:rPr sz="2000" b="0">
                <a:solidFill>
                  <a:schemeClr val="tx1"/>
                </a:solidFill>
                <a:latin typeface="Arial" panose="020B0604020202020204" pitchFamily="34" charset="0"/>
                <a:cs typeface="Arial" panose="020B0604020202020204" pitchFamily="34" charset="0"/>
              </a:rPr>
              <a:t>Ride Sharing</a:t>
            </a:r>
            <a:endParaRPr lang="en-US" sz="2000" b="0">
              <a:solidFill>
                <a:schemeClr val="tx1"/>
              </a:solidFill>
              <a:latin typeface="Arial" panose="020B0604020202020204" pitchFamily="34" charset="0"/>
              <a:cs typeface="Arial" panose="020B0604020202020204" pitchFamily="34" charset="0"/>
            </a:endParaRPr>
          </a:p>
          <a:p>
            <a:pPr>
              <a:buFont typeface="Arial" charset="0"/>
              <a:buChar char="•"/>
            </a:pPr>
            <a:r>
              <a:rPr lang="en-US" sz="2000">
                <a:solidFill>
                  <a:schemeClr val="tx1"/>
                </a:solidFill>
                <a:latin typeface="Arial" panose="020B0604020202020204" pitchFamily="34" charset="0"/>
                <a:cs typeface="Arial" panose="020B0604020202020204" pitchFamily="34" charset="0"/>
              </a:rPr>
              <a:t>Van Pools</a:t>
            </a:r>
            <a:endParaRPr sz="2000" b="0">
              <a:solidFill>
                <a:schemeClr val="tx1"/>
              </a:solidFill>
              <a:latin typeface="Arial" panose="020B0604020202020204" pitchFamily="34" charset="0"/>
              <a:cs typeface="Arial" panose="020B0604020202020204" pitchFamily="34" charset="0"/>
            </a:endParaRPr>
          </a:p>
        </p:txBody>
      </p:sp>
      <p:sp>
        <p:nvSpPr>
          <p:cNvPr id="15364" name="Content Placeholder 2"/>
          <p:cNvSpPr>
            <a:spLocks noGrp="1"/>
          </p:cNvSpPr>
          <p:nvPr>
            <p:ph sz="half" idx="2"/>
          </p:nvPr>
        </p:nvSpPr>
        <p:spPr>
          <a:xfrm>
            <a:off x="3962400" y="3352800"/>
            <a:ext cx="4953000" cy="2362200"/>
          </a:xfrm>
        </p:spPr>
        <p:txBody>
          <a:bodyPr lIns="91440" tIns="45720" rIns="91440" bIns="45720" anchor="t"/>
          <a:lstStyle/>
          <a:p>
            <a:pPr marL="0" indent="0">
              <a:buFont typeface="Arial" charset="0"/>
              <a:buNone/>
            </a:pPr>
            <a:r>
              <a:rPr sz="2000" u="sng" dirty="0">
                <a:solidFill>
                  <a:schemeClr val="tx1"/>
                </a:solidFill>
                <a:latin typeface="Arial" panose="020B0604020202020204" pitchFamily="34" charset="0"/>
                <a:cs typeface="Arial" panose="020B0604020202020204" pitchFamily="34" charset="0"/>
              </a:rPr>
              <a:t>Mass Transit Benefit Program (MTBP)</a:t>
            </a:r>
          </a:p>
          <a:p>
            <a:pPr marL="0" indent="0">
              <a:buNone/>
            </a:pPr>
            <a:r>
              <a:rPr sz="2000" b="0" dirty="0">
                <a:latin typeface="Arial"/>
                <a:cs typeface="Arial"/>
              </a:rPr>
              <a:t>The MTB is a</a:t>
            </a:r>
            <a:r>
              <a:rPr lang="en-US" sz="2000" b="0" dirty="0">
                <a:latin typeface="Arial"/>
                <a:cs typeface="Arial"/>
              </a:rPr>
              <a:t>n</a:t>
            </a:r>
            <a:r>
              <a:rPr sz="2000" b="0" dirty="0">
                <a:latin typeface="Arial"/>
                <a:cs typeface="Arial"/>
              </a:rPr>
              <a:t> employer-provided mass transportation fare subsidy not to exceed </a:t>
            </a:r>
            <a:r>
              <a:rPr lang="en-US" sz="2000" b="0" dirty="0">
                <a:latin typeface="Arial"/>
                <a:cs typeface="Arial"/>
              </a:rPr>
              <a:t>$</a:t>
            </a:r>
            <a:r>
              <a:rPr lang="en-US" sz="2000" dirty="0">
                <a:latin typeface="Arial"/>
                <a:cs typeface="Arial"/>
              </a:rPr>
              <a:t>340</a:t>
            </a:r>
            <a:r>
              <a:rPr sz="2000" b="0" dirty="0">
                <a:latin typeface="Arial"/>
                <a:cs typeface="Arial"/>
              </a:rPr>
              <a:t>/month, that is offered to eligible employees who use mass transportation for their commute.</a:t>
            </a:r>
            <a:endParaRPr dirty="0"/>
          </a:p>
        </p:txBody>
      </p:sp>
      <p:sp>
        <p:nvSpPr>
          <p:cNvPr id="15365" name="Rectangle 2"/>
          <p:cNvSpPr>
            <a:spLocks noChangeArrowheads="1"/>
          </p:cNvSpPr>
          <p:nvPr/>
        </p:nvSpPr>
        <p:spPr bwMode="auto">
          <a:xfrm>
            <a:off x="381000" y="16637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u="sng" dirty="0">
                <a:latin typeface="Arial" panose="020B0604020202020204" pitchFamily="34" charset="0"/>
                <a:cs typeface="Arial" panose="020B0604020202020204" pitchFamily="34" charset="0"/>
              </a:rPr>
              <a:t>Driving and Parking</a:t>
            </a:r>
          </a:p>
          <a:p>
            <a:r>
              <a:rPr lang="en-US" sz="2400" dirty="0">
                <a:latin typeface="Arial" panose="020B0604020202020204" pitchFamily="34" charset="0"/>
                <a:cs typeface="Arial" panose="020B0604020202020204" pitchFamily="34" charset="0"/>
              </a:rPr>
              <a:t>Parking on many facilities may be extremely limited. Please contact your immediate supervisor or security coordinator to determine if parking is available.</a:t>
            </a:r>
          </a:p>
        </p:txBody>
      </p:sp>
    </p:spTree>
    <p:extLst>
      <p:ext uri="{BB962C8B-B14F-4D97-AF65-F5344CB8AC3E}">
        <p14:creationId xmlns:p14="http://schemas.microsoft.com/office/powerpoint/2010/main" val="422555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259B-3DF7-66B1-0A8D-78CB74EF8898}"/>
              </a:ext>
            </a:extLst>
          </p:cNvPr>
          <p:cNvSpPr>
            <a:spLocks noGrp="1"/>
          </p:cNvSpPr>
          <p:nvPr>
            <p:ph type="title"/>
          </p:nvPr>
        </p:nvSpPr>
        <p:spPr>
          <a:xfrm>
            <a:off x="914400" y="266065"/>
            <a:ext cx="8229600" cy="1143000"/>
          </a:xfrm>
        </p:spPr>
        <p:txBody>
          <a:bodyPr/>
          <a:lstStyle/>
          <a:p>
            <a:r>
              <a:rPr lang="en-US" sz="4200" dirty="0"/>
              <a:t>Mass Transportation Benefit Program Contact Information</a:t>
            </a:r>
          </a:p>
        </p:txBody>
      </p:sp>
      <p:sp>
        <p:nvSpPr>
          <p:cNvPr id="3" name="Content Placeholder 2">
            <a:extLst>
              <a:ext uri="{FF2B5EF4-FFF2-40B4-BE49-F238E27FC236}">
                <a16:creationId xmlns:a16="http://schemas.microsoft.com/office/drawing/2014/main" id="{D43EDDFC-58AB-94E0-52A4-C65AC07200D7}"/>
              </a:ext>
            </a:extLst>
          </p:cNvPr>
          <p:cNvSpPr>
            <a:spLocks noGrp="1"/>
          </p:cNvSpPr>
          <p:nvPr>
            <p:ph sz="half" idx="1"/>
          </p:nvPr>
        </p:nvSpPr>
        <p:spPr>
          <a:xfrm>
            <a:off x="609600" y="1624012"/>
            <a:ext cx="7924800" cy="4525963"/>
          </a:xfrm>
        </p:spPr>
        <p:txBody>
          <a:bodyPr/>
          <a:lstStyle/>
          <a:p>
            <a:pPr marL="0" marR="0" indent="0" algn="ctr">
              <a:spcBef>
                <a:spcPts val="0"/>
              </a:spcBef>
              <a:spcAft>
                <a:spcPts val="0"/>
              </a:spcAft>
              <a:buNone/>
            </a:pPr>
            <a:r>
              <a:rPr lang="en-US" b="1" kern="100" dirty="0">
                <a:effectLst/>
                <a:latin typeface="Calibri" panose="020F0502020204030204" pitchFamily="34" charset="0"/>
                <a:ea typeface="Times New Roman" panose="02020603050405020304" pitchFamily="18" charset="0"/>
                <a:cs typeface="Times New Roman" panose="02020603050405020304" pitchFamily="18" charset="0"/>
              </a:rPr>
              <a:t>Website:</a:t>
            </a:r>
          </a:p>
          <a:p>
            <a:pPr marL="0" marR="0" indent="0" algn="ctr">
              <a:spcBef>
                <a:spcPts val="0"/>
              </a:spcBef>
              <a:spcAft>
                <a:spcPts val="0"/>
              </a:spcAft>
              <a:buNone/>
            </a:pPr>
            <a:endParaRPr lang="en-US" kern="100"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kern="100" dirty="0">
                <a:effectLst/>
                <a:latin typeface="Calibri" panose="020F0502020204030204" pitchFamily="34" charset="0"/>
                <a:ea typeface="Times New Roman" panose="02020603050405020304" pitchFamily="18" charset="0"/>
                <a:cs typeface="Times New Roman" panose="02020603050405020304" pitchFamily="18" charset="0"/>
                <a:hlinkClick r:id="rId3"/>
              </a:rPr>
              <a:t>https://mtbp.whs.mil/Participant/Welcome.aspx</a:t>
            </a:r>
            <a:endParaRPr lang="en-US"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b="1" kern="100" dirty="0">
                <a:effectLst/>
                <a:latin typeface="Calibri" panose="020F0502020204030204" pitchFamily="34" charset="0"/>
                <a:ea typeface="Times New Roman" panose="02020603050405020304" pitchFamily="18" charset="0"/>
                <a:cs typeface="Times New Roman" panose="02020603050405020304" pitchFamily="18" charset="0"/>
              </a:rPr>
              <a:t>Phone Number: </a:t>
            </a:r>
          </a:p>
          <a:p>
            <a:pPr marL="0" marR="0" indent="0" algn="ctr">
              <a:spcBef>
                <a:spcPts val="0"/>
              </a:spcBef>
              <a:spcAft>
                <a:spcPts val="0"/>
              </a:spcAft>
              <a:buNone/>
            </a:pPr>
            <a:r>
              <a:rPr lang="en-US" kern="100" dirty="0">
                <a:effectLst/>
                <a:latin typeface="Calibri" panose="020F0502020204030204" pitchFamily="34" charset="0"/>
                <a:ea typeface="Times New Roman" panose="02020603050405020304" pitchFamily="18" charset="0"/>
                <a:cs typeface="Times New Roman" panose="02020603050405020304" pitchFamily="18" charset="0"/>
              </a:rPr>
              <a:t>(571) 256-0962   </a:t>
            </a:r>
          </a:p>
          <a:p>
            <a:pPr marL="0" marR="0" indent="0" algn="ctr">
              <a:spcBef>
                <a:spcPts val="0"/>
              </a:spcBef>
              <a:spcAft>
                <a:spcPts val="0"/>
              </a:spcAft>
              <a:buNone/>
            </a:pPr>
            <a:endParaRPr lang="en-US" kern="100"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b="1" kern="100" dirty="0">
                <a:effectLst/>
                <a:latin typeface="Calibri" panose="020F0502020204030204" pitchFamily="34" charset="0"/>
                <a:ea typeface="Times New Roman" panose="02020603050405020304" pitchFamily="18" charset="0"/>
                <a:cs typeface="Times New Roman" panose="02020603050405020304" pitchFamily="18" charset="0"/>
              </a:rPr>
              <a:t>Email: </a:t>
            </a:r>
            <a:r>
              <a:rPr lang="en-US" b="1" u="sng" kern="100" dirty="0">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p>
          <a:p>
            <a:pPr marL="0" marR="0" indent="0" algn="ctr">
              <a:spcBef>
                <a:spcPts val="0"/>
              </a:spcBef>
              <a:spcAft>
                <a:spcPts val="0"/>
              </a:spcAft>
              <a:buNone/>
            </a:pPr>
            <a:r>
              <a:rPr lang="en-US" u="sng" kern="1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WHSNCRTransitBenefit@mail.mil</a:t>
            </a:r>
            <a:endParaRPr lang="en-US"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C0CEBED6-BE3E-FCBC-9F47-3C839A30E335}"/>
              </a:ext>
            </a:extLst>
          </p:cNvPr>
          <p:cNvSpPr>
            <a:spLocks noGrp="1"/>
          </p:cNvSpPr>
          <p:nvPr>
            <p:ph type="sldNum" sz="quarter" idx="12"/>
          </p:nvPr>
        </p:nvSpPr>
        <p:spPr/>
        <p:txBody>
          <a:bodyPr/>
          <a:lstStyle/>
          <a:p>
            <a:pPr>
              <a:defRPr/>
            </a:pPr>
            <a:fld id="{2AF9CB8D-E57E-4E04-BA55-1E9FD7126DA5}"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255409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C523-96BF-2F64-14DD-443B8958E273}"/>
              </a:ext>
            </a:extLst>
          </p:cNvPr>
          <p:cNvSpPr>
            <a:spLocks noGrp="1"/>
          </p:cNvSpPr>
          <p:nvPr>
            <p:ph type="title"/>
          </p:nvPr>
        </p:nvSpPr>
        <p:spPr>
          <a:xfrm>
            <a:off x="725424" y="555054"/>
            <a:ext cx="8229600" cy="1143000"/>
          </a:xfrm>
        </p:spPr>
        <p:txBody>
          <a:bodyPr/>
          <a:lstStyle/>
          <a:p>
            <a:r>
              <a:rPr lang="en-US" sz="4200" dirty="0">
                <a:latin typeface="Arial"/>
                <a:cs typeface="Arial"/>
              </a:rPr>
              <a:t>Federal Employee Benefits</a:t>
            </a:r>
          </a:p>
        </p:txBody>
      </p:sp>
      <p:sp>
        <p:nvSpPr>
          <p:cNvPr id="3" name="Content Placeholder 2">
            <a:extLst>
              <a:ext uri="{FF2B5EF4-FFF2-40B4-BE49-F238E27FC236}">
                <a16:creationId xmlns:a16="http://schemas.microsoft.com/office/drawing/2014/main" id="{8BC00BE2-D05F-7BDC-D592-9E23BFD139C3}"/>
              </a:ext>
            </a:extLst>
          </p:cNvPr>
          <p:cNvSpPr>
            <a:spLocks noGrp="1"/>
          </p:cNvSpPr>
          <p:nvPr>
            <p:ph idx="1"/>
          </p:nvPr>
        </p:nvSpPr>
        <p:spPr/>
        <p:txBody>
          <a:bodyPr/>
          <a:lstStyle/>
          <a:p>
            <a:r>
              <a:rPr lang="en-US" sz="2200" dirty="0">
                <a:latin typeface="Arial" panose="020B0604020202020204" pitchFamily="34" charset="0"/>
                <a:cs typeface="Arial" panose="020B0604020202020204" pitchFamily="34" charset="0"/>
              </a:rPr>
              <a:t>There are four main kinds of federal employee benefits available to be paid out upon the death of a federal employee or retiree:</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Thrift Savings Plan (TSP)</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Unpaid Compensation (including any unpaid annual leave, travel vouchers or earned comp time)</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Federal Employee’s Group Life Insurance (FEGLI)</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Lump sum payments from CSRS or FERS</a:t>
            </a:r>
          </a:p>
        </p:txBody>
      </p:sp>
    </p:spTree>
    <p:extLst>
      <p:ext uri="{BB962C8B-B14F-4D97-AF65-F5344CB8AC3E}">
        <p14:creationId xmlns:p14="http://schemas.microsoft.com/office/powerpoint/2010/main" val="139150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79DA-0B57-F5C4-4A9B-AD0D50F796BE}"/>
              </a:ext>
            </a:extLst>
          </p:cNvPr>
          <p:cNvSpPr>
            <a:spLocks noGrp="1"/>
          </p:cNvSpPr>
          <p:nvPr>
            <p:ph type="title"/>
          </p:nvPr>
        </p:nvSpPr>
        <p:spPr>
          <a:xfrm>
            <a:off x="457200" y="160337"/>
            <a:ext cx="8382000" cy="1143000"/>
          </a:xfrm>
        </p:spPr>
        <p:txBody>
          <a:bodyPr/>
          <a:lstStyle/>
          <a:p>
            <a:r>
              <a:rPr lang="en-US" sz="4200" dirty="0">
                <a:latin typeface="Arial"/>
                <a:cs typeface="Arial"/>
              </a:rPr>
              <a:t>Importance of Beneficiary Designations</a:t>
            </a:r>
          </a:p>
        </p:txBody>
      </p:sp>
      <p:sp>
        <p:nvSpPr>
          <p:cNvPr id="3" name="Content Placeholder 2">
            <a:extLst>
              <a:ext uri="{FF2B5EF4-FFF2-40B4-BE49-F238E27FC236}">
                <a16:creationId xmlns:a16="http://schemas.microsoft.com/office/drawing/2014/main" id="{D2B551AF-DD81-4E4F-8C73-68CD2757D5CA}"/>
              </a:ext>
            </a:extLst>
          </p:cNvPr>
          <p:cNvSpPr>
            <a:spLocks noGrp="1"/>
          </p:cNvSpPr>
          <p:nvPr>
            <p:ph idx="1"/>
          </p:nvPr>
        </p:nvSpPr>
        <p:spPr/>
        <p:txBody>
          <a:bodyPr/>
          <a:lstStyle/>
          <a:p>
            <a:r>
              <a:rPr lang="en-US" sz="2200" dirty="0">
                <a:latin typeface="Arial" panose="020B0604020202020204" pitchFamily="34" charset="0"/>
                <a:cs typeface="Arial" panose="020B0604020202020204" pitchFamily="34" charset="0"/>
              </a:rPr>
              <a:t>An important topic that many federal employees overlook is making sure that their beneficiaries are up to date on several federal benefits.</a:t>
            </a:r>
          </a:p>
          <a:p>
            <a:r>
              <a:rPr lang="en-US" sz="2200" dirty="0">
                <a:latin typeface="Arial" panose="020B0604020202020204" pitchFamily="34" charset="0"/>
                <a:cs typeface="Arial" panose="020B0604020202020204" pitchFamily="34" charset="0"/>
              </a:rPr>
              <a:t>On the surface, this may seem like just another kind of administrative topic, but there’s actually a lot more to it — such as what benefits are available that warrant a beneficiary, and what your family can expect to have paid out if something should happen to you.</a:t>
            </a:r>
          </a:p>
          <a:p>
            <a:r>
              <a:rPr lang="en-US" sz="2200" b="0" i="0" dirty="0">
                <a:solidFill>
                  <a:schemeClr val="tx1"/>
                </a:solidFill>
                <a:effectLst/>
                <a:latin typeface="Arial" panose="020B0604020202020204" pitchFamily="34" charset="0"/>
                <a:ea typeface="Calibri" panose="020F0502020204030204" pitchFamily="34" charset="0"/>
                <a:cs typeface="Arial" panose="020B0604020202020204" pitchFamily="34" charset="0"/>
              </a:rPr>
              <a:t>You probably filed your beneficiary designations many years ago, when you were first hired—and for some, that’s 25 to 30 years ago or more. </a:t>
            </a:r>
          </a:p>
          <a:p>
            <a:r>
              <a:rPr lang="en-US" sz="22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If you can’t remember who you named, it’s been too long.</a:t>
            </a:r>
          </a:p>
        </p:txBody>
      </p:sp>
    </p:spTree>
    <p:extLst>
      <p:ext uri="{BB962C8B-B14F-4D97-AF65-F5344CB8AC3E}">
        <p14:creationId xmlns:p14="http://schemas.microsoft.com/office/powerpoint/2010/main" val="1021918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0E27-DB7B-0C82-3305-2C55CA973EDD}"/>
              </a:ext>
            </a:extLst>
          </p:cNvPr>
          <p:cNvSpPr>
            <a:spLocks noGrp="1"/>
          </p:cNvSpPr>
          <p:nvPr>
            <p:ph type="title"/>
          </p:nvPr>
        </p:nvSpPr>
        <p:spPr>
          <a:xfrm>
            <a:off x="568411" y="617838"/>
            <a:ext cx="8229600" cy="1143000"/>
          </a:xfrm>
        </p:spPr>
        <p:txBody>
          <a:bodyPr/>
          <a:lstStyle/>
          <a:p>
            <a:r>
              <a:rPr lang="en-US" sz="4200" dirty="0">
                <a:latin typeface="Arial"/>
                <a:cs typeface="Arial"/>
              </a:rPr>
              <a:t>Who Should I Name?</a:t>
            </a:r>
          </a:p>
        </p:txBody>
      </p:sp>
      <p:sp>
        <p:nvSpPr>
          <p:cNvPr id="3" name="Content Placeholder 2">
            <a:extLst>
              <a:ext uri="{FF2B5EF4-FFF2-40B4-BE49-F238E27FC236}">
                <a16:creationId xmlns:a16="http://schemas.microsoft.com/office/drawing/2014/main" id="{E3FEBA67-F40A-4C71-664A-2B82CB481167}"/>
              </a:ext>
            </a:extLst>
          </p:cNvPr>
          <p:cNvSpPr>
            <a:spLocks noGrp="1"/>
          </p:cNvSpPr>
          <p:nvPr>
            <p:ph idx="1"/>
          </p:nvPr>
        </p:nvSpPr>
        <p:spPr/>
        <p:txBody>
          <a:bodyPr/>
          <a:lstStyle/>
          <a:p>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The good news is naming a beneficiary or even several beneficiaries is easy.</a:t>
            </a:r>
          </a:p>
          <a:p>
            <a:r>
              <a:rPr lang="en-US" sz="2200" dirty="0">
                <a:latin typeface="Arial" panose="020B0604020202020204" pitchFamily="34" charset="0"/>
                <a:cs typeface="Arial" panose="020B0604020202020204" pitchFamily="34" charset="0"/>
              </a:rPr>
              <a:t>These forms are super easy, and it’ll probably take you about ten minutes to fill out all four forms, as long as you know who you want to name. </a:t>
            </a:r>
          </a:p>
          <a:p>
            <a:r>
              <a:rPr lang="en-US" sz="2200" dirty="0">
                <a:latin typeface="Arial" panose="020B0604020202020204" pitchFamily="34" charset="0"/>
                <a:cs typeface="Arial" panose="020B0604020202020204" pitchFamily="34" charset="0"/>
              </a:rPr>
              <a:t>These forms can be completed at any time, so there’s no open season. </a:t>
            </a:r>
          </a:p>
          <a:p>
            <a:r>
              <a:rPr lang="en-US" sz="2200" dirty="0">
                <a:latin typeface="Arial" panose="020B0604020202020204" pitchFamily="34" charset="0"/>
                <a:cs typeface="Arial" panose="020B0604020202020204" pitchFamily="34" charset="0"/>
              </a:rPr>
              <a:t>You can name anybody that you want as your beneficiary. </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It doesn’t even have to be a living person—it can be an entity like a company, a church, a charity, a cause, a trust, etc.</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You also can name primary beneficiaries as well as contingents. </a:t>
            </a:r>
          </a:p>
        </p:txBody>
      </p:sp>
    </p:spTree>
    <p:extLst>
      <p:ext uri="{BB962C8B-B14F-4D97-AF65-F5344CB8AC3E}">
        <p14:creationId xmlns:p14="http://schemas.microsoft.com/office/powerpoint/2010/main" val="1991066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2BB7-44F4-4FEF-BFF8-E0FB741DDE97}"/>
              </a:ext>
            </a:extLst>
          </p:cNvPr>
          <p:cNvSpPr>
            <a:spLocks noGrp="1"/>
          </p:cNvSpPr>
          <p:nvPr>
            <p:ph type="title"/>
          </p:nvPr>
        </p:nvSpPr>
        <p:spPr>
          <a:xfrm>
            <a:off x="1094232" y="250254"/>
            <a:ext cx="7760208" cy="1143000"/>
          </a:xfrm>
        </p:spPr>
        <p:txBody>
          <a:bodyPr/>
          <a:lstStyle/>
          <a:p>
            <a:r>
              <a:rPr lang="en-US" sz="4200" dirty="0">
                <a:latin typeface="Arial"/>
                <a:cs typeface="Arial"/>
              </a:rPr>
              <a:t>What Happens if I Have a </a:t>
            </a:r>
            <a:br>
              <a:rPr lang="en-US" sz="4200" dirty="0">
                <a:latin typeface="Arial" panose="020B0604020202020204" pitchFamily="34" charset="0"/>
                <a:cs typeface="Arial" panose="020B0604020202020204" pitchFamily="34" charset="0"/>
              </a:rPr>
            </a:br>
            <a:r>
              <a:rPr lang="en-US" sz="4200" dirty="0">
                <a:latin typeface="Arial"/>
                <a:cs typeface="Arial"/>
              </a:rPr>
              <a:t>Trust or a Will?</a:t>
            </a:r>
          </a:p>
        </p:txBody>
      </p:sp>
      <p:sp>
        <p:nvSpPr>
          <p:cNvPr id="3" name="Content Placeholder 2">
            <a:extLst>
              <a:ext uri="{FF2B5EF4-FFF2-40B4-BE49-F238E27FC236}">
                <a16:creationId xmlns:a16="http://schemas.microsoft.com/office/drawing/2014/main" id="{6626F3E7-B1B5-A330-3AD7-30CF44B43E38}"/>
              </a:ext>
            </a:extLst>
          </p:cNvPr>
          <p:cNvSpPr>
            <a:spLocks noGrp="1"/>
          </p:cNvSpPr>
          <p:nvPr>
            <p:ph idx="1"/>
          </p:nvPr>
        </p:nvSpPr>
        <p:spPr/>
        <p:txBody>
          <a:bodyPr/>
          <a:lstStyle/>
          <a:p>
            <a:pPr algn="l" fontAlgn="base"/>
            <a:r>
              <a:rPr lang="en-US" sz="2200" b="0" i="0" dirty="0">
                <a:solidFill>
                  <a:schemeClr val="tx1"/>
                </a:solidFill>
                <a:effectLst/>
                <a:latin typeface="Arial" panose="020B0604020202020204" pitchFamily="34" charset="0"/>
                <a:cs typeface="Arial" panose="020B0604020202020204" pitchFamily="34" charset="0"/>
              </a:rPr>
              <a:t>If you have a former spouse (or anyone else) listed as the beneficiary, they will receive that money regardless of what is stated in your will. </a:t>
            </a:r>
          </a:p>
          <a:p>
            <a:pPr algn="l" fontAlgn="base"/>
            <a:r>
              <a:rPr lang="en-US" sz="2200" b="0" i="0" dirty="0">
                <a:solidFill>
                  <a:schemeClr val="tx1"/>
                </a:solidFill>
                <a:effectLst/>
                <a:latin typeface="Arial" panose="020B0604020202020204" pitchFamily="34" charset="0"/>
                <a:cs typeface="Arial" panose="020B0604020202020204" pitchFamily="34" charset="0"/>
              </a:rPr>
              <a:t>That beneficiary designation will override anything that your will or trust says. </a:t>
            </a:r>
          </a:p>
          <a:p>
            <a:pPr algn="l" fontAlgn="base"/>
            <a:r>
              <a:rPr lang="en-US" sz="2200" b="0" i="0" dirty="0">
                <a:solidFill>
                  <a:schemeClr val="tx1"/>
                </a:solidFill>
                <a:effectLst/>
                <a:latin typeface="Arial" panose="020B0604020202020204" pitchFamily="34" charset="0"/>
                <a:cs typeface="Arial" panose="020B0604020202020204" pitchFamily="34" charset="0"/>
              </a:rPr>
              <a:t>These beneficiary designations are the most powerful legal documents that we</a:t>
            </a:r>
            <a:r>
              <a:rPr lang="en-US" sz="2200" dirty="0">
                <a:solidFill>
                  <a:schemeClr val="tx1"/>
                </a:solidFill>
                <a:latin typeface="Arial" panose="020B0604020202020204" pitchFamily="34" charset="0"/>
                <a:cs typeface="Arial" panose="020B0604020202020204" pitchFamily="34" charset="0"/>
              </a:rPr>
              <a:t> </a:t>
            </a:r>
            <a:r>
              <a:rPr lang="en-US" sz="2200" b="0" i="0" dirty="0">
                <a:solidFill>
                  <a:schemeClr val="tx1"/>
                </a:solidFill>
                <a:effectLst/>
                <a:latin typeface="Arial" panose="020B0604020202020204" pitchFamily="34" charset="0"/>
                <a:cs typeface="Arial" panose="020B0604020202020204" pitchFamily="34" charset="0"/>
              </a:rPr>
              <a:t>can fill out by ourselves.</a:t>
            </a:r>
          </a:p>
          <a:p>
            <a:pPr algn="l" fontAlgn="base"/>
            <a:r>
              <a:rPr lang="en-US" sz="2200" b="0" i="0" dirty="0">
                <a:solidFill>
                  <a:schemeClr val="tx1"/>
                </a:solidFill>
                <a:effectLst/>
                <a:latin typeface="Arial" panose="020B0604020202020204" pitchFamily="34" charset="0"/>
                <a:cs typeface="Arial" panose="020B0604020202020204" pitchFamily="34" charset="0"/>
              </a:rPr>
              <a:t>You must have a couple of witnesses, but you don’t need a notary or any lengthy court involvement. </a:t>
            </a:r>
          </a:p>
          <a:p>
            <a:pPr lvl="1">
              <a:buFont typeface="Wingdings" panose="05000000000000000000" pitchFamily="2" charset="2"/>
              <a:buChar char="Ø"/>
            </a:pPr>
            <a:r>
              <a:rPr lang="en-US" sz="2000" b="0" i="0" dirty="0">
                <a:effectLst/>
                <a:latin typeface="Arial" panose="020B0604020202020204" pitchFamily="34" charset="0"/>
                <a:cs typeface="Arial" panose="020B0604020202020204" pitchFamily="34" charset="0"/>
              </a:rPr>
              <a:t>You don’t need an attorney. </a:t>
            </a:r>
          </a:p>
          <a:p>
            <a:pPr lvl="1">
              <a:buFont typeface="Wingdings" panose="05000000000000000000" pitchFamily="2" charset="2"/>
              <a:buChar char="Ø"/>
            </a:pPr>
            <a:r>
              <a:rPr lang="en-US" sz="2000" b="0" i="0" dirty="0">
                <a:effectLst/>
                <a:latin typeface="Arial" panose="020B0604020202020204" pitchFamily="34" charset="0"/>
                <a:cs typeface="Arial" panose="020B0604020202020204" pitchFamily="34" charset="0"/>
              </a:rPr>
              <a:t>You don’t need a judge. </a:t>
            </a:r>
          </a:p>
          <a:p>
            <a:pPr lvl="1">
              <a:buFont typeface="Wingdings" panose="05000000000000000000" pitchFamily="2" charset="2"/>
              <a:buChar char="Ø"/>
            </a:pPr>
            <a:r>
              <a:rPr lang="en-US" sz="2000" b="0" i="0" dirty="0">
                <a:effectLst/>
                <a:latin typeface="Arial" panose="020B0604020202020204" pitchFamily="34" charset="0"/>
                <a:cs typeface="Arial" panose="020B0604020202020204" pitchFamily="34" charset="0"/>
              </a:rPr>
              <a:t>You don’t need a court order. </a:t>
            </a:r>
          </a:p>
          <a:p>
            <a:pPr lvl="1">
              <a:buFont typeface="Wingdings" panose="05000000000000000000" pitchFamily="2" charset="2"/>
              <a:buChar char="Ø"/>
            </a:pPr>
            <a:r>
              <a:rPr lang="en-US" sz="2000" b="0" i="0" dirty="0">
                <a:effectLst/>
                <a:latin typeface="Arial" panose="020B0604020202020204" pitchFamily="34" charset="0"/>
                <a:cs typeface="Arial" panose="020B0604020202020204" pitchFamily="34" charset="0"/>
              </a:rPr>
              <a:t>You don’t need any of those things; you can simply update them.</a:t>
            </a:r>
          </a:p>
          <a:p>
            <a:endParaRPr lang="en-US" dirty="0"/>
          </a:p>
        </p:txBody>
      </p:sp>
    </p:spTree>
    <p:extLst>
      <p:ext uri="{BB962C8B-B14F-4D97-AF65-F5344CB8AC3E}">
        <p14:creationId xmlns:p14="http://schemas.microsoft.com/office/powerpoint/2010/main" val="273102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110"/>
            <a:ext cx="8229600" cy="1143000"/>
          </a:xfrm>
        </p:spPr>
        <p:txBody>
          <a:bodyPr lIns="91440" tIns="45720" rIns="91440" bIns="45720" anchor="t"/>
          <a:lstStyle/>
          <a:p>
            <a:r>
              <a:rPr lang="en-US" sz="4200" dirty="0"/>
              <a:t>What we do…</a:t>
            </a:r>
          </a:p>
        </p:txBody>
      </p:sp>
      <p:sp>
        <p:nvSpPr>
          <p:cNvPr id="3" name="Content Placeholder 2"/>
          <p:cNvSpPr>
            <a:spLocks noGrp="1"/>
          </p:cNvSpPr>
          <p:nvPr>
            <p:ph sz="half" idx="1"/>
          </p:nvPr>
        </p:nvSpPr>
        <p:spPr>
          <a:xfrm>
            <a:off x="457200" y="1874837"/>
            <a:ext cx="8229600" cy="4525963"/>
          </a:xfrm>
        </p:spPr>
        <p:txBody>
          <a:bodyPr/>
          <a:lstStyle/>
          <a:p>
            <a:pPr lvl="1">
              <a:buFont typeface="Arial" charset="0"/>
              <a:buChar char="•"/>
            </a:pPr>
            <a:r>
              <a:rPr lang="en-US" dirty="0">
                <a:latin typeface="Arial" panose="020B0604020202020204" pitchFamily="34" charset="0"/>
                <a:cs typeface="Arial" panose="020B0604020202020204" pitchFamily="34" charset="0"/>
              </a:rPr>
              <a:t>Recruitment</a:t>
            </a:r>
          </a:p>
          <a:p>
            <a:pPr lvl="1">
              <a:buFont typeface="Arial" charset="0"/>
              <a:buChar char="•"/>
            </a:pPr>
            <a:r>
              <a:rPr lang="en-US" dirty="0">
                <a:latin typeface="Arial" panose="020B0604020202020204" pitchFamily="34" charset="0"/>
                <a:cs typeface="Arial" panose="020B0604020202020204" pitchFamily="34" charset="0"/>
              </a:rPr>
              <a:t>Pay setting</a:t>
            </a:r>
          </a:p>
          <a:p>
            <a:pPr lvl="1">
              <a:buFont typeface="Arial" charset="0"/>
              <a:buChar char="•"/>
            </a:pPr>
            <a:r>
              <a:rPr lang="en-US" dirty="0">
                <a:latin typeface="Arial" panose="020B0604020202020204" pitchFamily="34" charset="0"/>
                <a:cs typeface="Arial" panose="020B0604020202020204" pitchFamily="34" charset="0"/>
              </a:rPr>
              <a:t>Entrance on Duty</a:t>
            </a:r>
          </a:p>
          <a:p>
            <a:pPr lvl="1">
              <a:buFont typeface="Arial" charset="0"/>
              <a:buChar char="•"/>
            </a:pPr>
            <a:r>
              <a:rPr lang="en-US" dirty="0">
                <a:latin typeface="Arial" panose="020B0604020202020204" pitchFamily="34" charset="0"/>
                <a:cs typeface="Arial" panose="020B0604020202020204" pitchFamily="34" charset="0"/>
              </a:rPr>
              <a:t>Classification</a:t>
            </a:r>
          </a:p>
          <a:p>
            <a:pPr lvl="1">
              <a:buFont typeface="Arial" charset="0"/>
              <a:buChar char="•"/>
            </a:pPr>
            <a:r>
              <a:rPr lang="en-US" dirty="0">
                <a:latin typeface="Arial" panose="020B0604020202020204" pitchFamily="34" charset="0"/>
                <a:cs typeface="Arial" panose="020B0604020202020204" pitchFamily="34" charset="0"/>
              </a:rPr>
              <a:t>Labor &amp; Employee Relations (LER)</a:t>
            </a:r>
          </a:p>
          <a:p>
            <a:pPr lvl="1">
              <a:buFont typeface="Arial" charset="0"/>
              <a:buChar char="•"/>
            </a:pPr>
            <a:r>
              <a:rPr lang="en-US" dirty="0">
                <a:latin typeface="Arial" panose="020B0604020202020204" pitchFamily="34" charset="0"/>
                <a:cs typeface="Arial" panose="020B0604020202020204" pitchFamily="34" charset="0"/>
              </a:rPr>
              <a:t>Organizational Structuring</a:t>
            </a:r>
          </a:p>
          <a:p>
            <a:pPr lvl="1">
              <a:buFont typeface="Arial" charset="0"/>
              <a:buChar char="•"/>
            </a:pPr>
            <a:r>
              <a:rPr lang="en-US" dirty="0">
                <a:latin typeface="Arial" panose="020B0604020202020204" pitchFamily="34" charset="0"/>
                <a:cs typeface="Arial" panose="020B0604020202020204" pitchFamily="34" charset="0"/>
              </a:rPr>
              <a:t>Personnel actions</a:t>
            </a:r>
          </a:p>
        </p:txBody>
      </p:sp>
    </p:spTree>
    <p:extLst>
      <p:ext uri="{BB962C8B-B14F-4D97-AF65-F5344CB8AC3E}">
        <p14:creationId xmlns:p14="http://schemas.microsoft.com/office/powerpoint/2010/main" val="358983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A3DB-9F49-8B7B-268F-FB7BC4976D02}"/>
              </a:ext>
            </a:extLst>
          </p:cNvPr>
          <p:cNvSpPr>
            <a:spLocks noGrp="1"/>
          </p:cNvSpPr>
          <p:nvPr>
            <p:ph type="title"/>
          </p:nvPr>
        </p:nvSpPr>
        <p:spPr>
          <a:xfrm>
            <a:off x="762000" y="160337"/>
            <a:ext cx="8229600" cy="1143000"/>
          </a:xfrm>
        </p:spPr>
        <p:txBody>
          <a:bodyPr/>
          <a:lstStyle/>
          <a:p>
            <a:r>
              <a:rPr lang="en-US" sz="4200" dirty="0">
                <a:latin typeface="Arial"/>
                <a:cs typeface="Arial"/>
              </a:rPr>
              <a:t>What Happens if No </a:t>
            </a:r>
            <a:br>
              <a:rPr lang="en-US" sz="4200" dirty="0">
                <a:latin typeface="Arial" panose="020B0604020202020204" pitchFamily="34" charset="0"/>
                <a:cs typeface="Arial" panose="020B0604020202020204" pitchFamily="34" charset="0"/>
              </a:rPr>
            </a:br>
            <a:r>
              <a:rPr lang="en-US" sz="4200" dirty="0">
                <a:latin typeface="Arial"/>
                <a:cs typeface="Arial"/>
              </a:rPr>
              <a:t>Beneficiaries are named?</a:t>
            </a:r>
          </a:p>
        </p:txBody>
      </p:sp>
      <p:sp>
        <p:nvSpPr>
          <p:cNvPr id="3" name="Content Placeholder 2">
            <a:extLst>
              <a:ext uri="{FF2B5EF4-FFF2-40B4-BE49-F238E27FC236}">
                <a16:creationId xmlns:a16="http://schemas.microsoft.com/office/drawing/2014/main" id="{014C94C7-9C8E-974D-60DB-EE7D0CBFDDAF}"/>
              </a:ext>
            </a:extLst>
          </p:cNvPr>
          <p:cNvSpPr>
            <a:spLocks noGrp="1"/>
          </p:cNvSpPr>
          <p:nvPr>
            <p:ph idx="1"/>
          </p:nvPr>
        </p:nvSpPr>
        <p:spPr>
          <a:xfrm>
            <a:off x="457200" y="1600200"/>
            <a:ext cx="8229600" cy="4837670"/>
          </a:xfrm>
        </p:spPr>
        <p:txBody>
          <a:bodyPr/>
          <a:lstStyle/>
          <a:p>
            <a:r>
              <a:rPr lang="en-US" sz="2200" dirty="0">
                <a:latin typeface="Arial" panose="020B0604020202020204" pitchFamily="34" charset="0"/>
                <a:cs typeface="Arial" panose="020B0604020202020204" pitchFamily="34" charset="0"/>
              </a:rPr>
              <a:t>There is a statute called The Statutory Order of Precedence, and it is, by law, the order which your money is to be paid out if you did not indicate on a beneficiary designation who’s supposed to receive it.</a:t>
            </a:r>
          </a:p>
          <a:p>
            <a:r>
              <a:rPr lang="en-US" sz="2200" dirty="0">
                <a:latin typeface="Arial" panose="020B0604020202020204" pitchFamily="34" charset="0"/>
                <a:cs typeface="Arial" panose="020B0604020202020204" pitchFamily="34" charset="0"/>
              </a:rPr>
              <a:t>If there is no beneficiary named, there is a default order for each form.</a:t>
            </a:r>
          </a:p>
          <a:p>
            <a:r>
              <a:rPr lang="en-US" sz="2200" dirty="0">
                <a:latin typeface="Arial" panose="020B0604020202020204" pitchFamily="34" charset="0"/>
                <a:cs typeface="Arial" panose="020B0604020202020204" pitchFamily="34" charset="0"/>
              </a:rPr>
              <a:t>The simple task of naming a beneficiary takes the guesswork out of the courts deciding where the money goes. </a:t>
            </a:r>
          </a:p>
          <a:p>
            <a:r>
              <a:rPr lang="en-US" sz="2200" dirty="0">
                <a:latin typeface="Arial" panose="020B0604020202020204" pitchFamily="34" charset="0"/>
                <a:cs typeface="Arial" panose="020B0604020202020204" pitchFamily="34" charset="0"/>
              </a:rPr>
              <a:t>Better yet, by naming a beneficiary, the money is paid out immediately.</a:t>
            </a:r>
          </a:p>
          <a:p>
            <a:endParaRPr lang="en-US" sz="2200" dirty="0">
              <a:latin typeface="Arial" panose="020B0604020202020204" pitchFamily="34" charset="0"/>
              <a:cs typeface="Arial" panose="020B0604020202020204" pitchFamily="34" charset="0"/>
            </a:endParaRPr>
          </a:p>
          <a:p>
            <a:pPr marL="0" indent="0" algn="ctr">
              <a:buNone/>
            </a:pPr>
            <a:r>
              <a:rPr lang="en-US" sz="2000" dirty="0">
                <a:solidFill>
                  <a:srgbClr val="0000FF"/>
                </a:solidFill>
                <a:latin typeface="Arial" panose="020B0604020202020204" pitchFamily="34" charset="0"/>
                <a:cs typeface="Arial" panose="020B0604020202020204" pitchFamily="34" charset="0"/>
                <a:hlinkClick r:id="rId3"/>
              </a:rPr>
              <a:t>https://www.opm.gov/healthcare-insurance/life-insurance/designating-a-beneficiary/#url=Designation-of-Beneficiary</a:t>
            </a:r>
            <a:endParaRPr lang="en-US" sz="2000" dirty="0">
              <a:solidFill>
                <a:srgbClr val="0000FF"/>
              </a:solidFill>
              <a:latin typeface="Arial" panose="020B0604020202020204" pitchFamily="34" charset="0"/>
              <a:cs typeface="Arial" panose="020B0604020202020204" pitchFamily="34" charset="0"/>
            </a:endParaRPr>
          </a:p>
          <a:p>
            <a:pPr marL="0" indent="0" algn="ctr">
              <a:buNone/>
            </a:pPr>
            <a:endParaRPr lang="en-US" sz="20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0235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206"/>
            <a:ext cx="8229600" cy="1143000"/>
          </a:xfrm>
        </p:spPr>
        <p:txBody>
          <a:bodyPr/>
          <a:lstStyle/>
          <a:p>
            <a:pPr>
              <a:defRPr/>
            </a:pPr>
            <a:r>
              <a:rPr lang="en-US" sz="4200" dirty="0">
                <a:latin typeface="Arial"/>
                <a:cs typeface="Arial"/>
              </a:rPr>
              <a:t>TSP - Designation of </a:t>
            </a:r>
            <a:br>
              <a:rPr lang="en-US" sz="4200" dirty="0">
                <a:latin typeface="Arial" panose="020B0604020202020204" pitchFamily="34" charset="0"/>
                <a:cs typeface="Arial" panose="020B0604020202020204" pitchFamily="34" charset="0"/>
              </a:rPr>
            </a:br>
            <a:r>
              <a:rPr lang="en-US" sz="4200" dirty="0">
                <a:latin typeface="Arial"/>
                <a:cs typeface="Arial"/>
              </a:rPr>
              <a:t>Beneficiary Form</a:t>
            </a:r>
            <a:endParaRPr lang="en-US" sz="4200">
              <a:latin typeface="Arial"/>
              <a:cs typeface="Arial"/>
            </a:endParaRPr>
          </a:p>
        </p:txBody>
      </p:sp>
      <p:sp>
        <p:nvSpPr>
          <p:cNvPr id="15365" name="Rectangle 2"/>
          <p:cNvSpPr>
            <a:spLocks noChangeArrowheads="1"/>
          </p:cNvSpPr>
          <p:nvPr/>
        </p:nvSpPr>
        <p:spPr bwMode="auto">
          <a:xfrm>
            <a:off x="457200" y="1676400"/>
            <a:ext cx="8382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There is a default order of designation for TSP</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you want to elect a different order (from the default) the Form TSP-3 is required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Form TSP-3 can be found at: </a:t>
            </a:r>
            <a:r>
              <a:rPr lang="en-US" sz="2000" u="sng" dirty="0">
                <a:solidFill>
                  <a:srgbClr val="0000FF"/>
                </a:solidFill>
                <a:latin typeface="Arial" panose="020B0604020202020204" pitchFamily="34" charset="0"/>
                <a:cs typeface="Arial" panose="020B0604020202020204" pitchFamily="34" charset="0"/>
              </a:rPr>
              <a:t>tsp.gov/forms </a:t>
            </a:r>
          </a:p>
          <a:p>
            <a:endParaRPr lang="en-US" sz="2000" dirty="0">
              <a:latin typeface="Arial" panose="020B0604020202020204" pitchFamily="34" charset="0"/>
              <a:cs typeface="Arial" panose="020B0604020202020204" pitchFamily="34" charset="0"/>
            </a:endParaRPr>
          </a:p>
          <a:p>
            <a:pPr algn="ctr"/>
            <a:r>
              <a:rPr lang="en-US" sz="2000" b="1" u="sng" dirty="0">
                <a:latin typeface="Arial" panose="020B0604020202020204" pitchFamily="34" charset="0"/>
                <a:cs typeface="Arial" panose="020B0604020202020204" pitchFamily="34" charset="0"/>
              </a:rPr>
              <a:t>OPTIONS FOR SUBMITTING</a:t>
            </a:r>
            <a:r>
              <a:rPr lang="en-US"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Directly Upload – log into your TSP Account and select Upload Form from the menu.</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Use office or personal mail to send directly to:</a:t>
            </a:r>
          </a:p>
          <a:p>
            <a:pPr lvl="1"/>
            <a:r>
              <a:rPr lang="en-US" dirty="0"/>
              <a:t>Thrift Savings Plan</a:t>
            </a:r>
          </a:p>
          <a:p>
            <a:pPr lvl="1"/>
            <a:r>
              <a:rPr lang="en-US" dirty="0"/>
              <a:t>P.O. Box 385021</a:t>
            </a:r>
          </a:p>
          <a:p>
            <a:pPr lvl="1"/>
            <a:r>
              <a:rPr lang="en-US" dirty="0"/>
              <a:t>Birmingham, AL 35238</a:t>
            </a:r>
          </a:p>
          <a:p>
            <a:pPr lvl="1"/>
            <a:endParaRPr lang="en-US" dirty="0"/>
          </a:p>
          <a:p>
            <a:pPr marL="342900" indent="-342900">
              <a:buFont typeface="Arial" panose="020B0604020202020204" pitchFamily="34" charset="0"/>
              <a:buChar char="•"/>
            </a:pPr>
            <a:r>
              <a:rPr lang="en-US" dirty="0"/>
              <a:t>Fax to:  1-866-817-5023</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356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200" dirty="0">
                <a:latin typeface="Arial"/>
                <a:cs typeface="Arial"/>
              </a:rPr>
              <a:t>Designation of </a:t>
            </a:r>
            <a:br>
              <a:rPr lang="en-US" sz="4200" dirty="0">
                <a:latin typeface="Arial" panose="020B0604020202020204" pitchFamily="34" charset="0"/>
                <a:cs typeface="Arial" panose="020B0604020202020204" pitchFamily="34" charset="0"/>
              </a:rPr>
            </a:br>
            <a:r>
              <a:rPr lang="en-US" sz="4200" dirty="0">
                <a:latin typeface="Arial"/>
                <a:cs typeface="Arial"/>
              </a:rPr>
              <a:t>Beneficiary Forms</a:t>
            </a:r>
            <a:endParaRPr lang="en-US" sz="4200">
              <a:latin typeface="Arial"/>
              <a:cs typeface="Arial"/>
            </a:endParaRPr>
          </a:p>
        </p:txBody>
      </p:sp>
      <p:sp>
        <p:nvSpPr>
          <p:cNvPr id="15365" name="Rectangle 2"/>
          <p:cNvSpPr>
            <a:spLocks noChangeArrowheads="1"/>
          </p:cNvSpPr>
          <p:nvPr/>
        </p:nvSpPr>
        <p:spPr bwMode="auto">
          <a:xfrm>
            <a:off x="76200" y="1417638"/>
            <a:ext cx="89154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There is a default order of designation (differs between each benefit)</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If you want to elect a different order (from the default) a form is required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Forms are available at </a:t>
            </a:r>
            <a:r>
              <a:rPr lang="en-US" sz="16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www.opm.gov/forms</a:t>
            </a:r>
            <a:r>
              <a:rPr lang="en-US" sz="1600" dirty="0">
                <a:solidFill>
                  <a:srgbClr val="0000FF"/>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1400" b="1" dirty="0">
                <a:latin typeface="Arial" panose="020B0604020202020204" pitchFamily="34" charset="0"/>
                <a:cs typeface="Arial" panose="020B0604020202020204" pitchFamily="34" charset="0"/>
              </a:rPr>
              <a:t>SF-1152</a:t>
            </a:r>
            <a:r>
              <a:rPr lang="en-US" sz="1400" dirty="0">
                <a:latin typeface="Arial" panose="020B0604020202020204" pitchFamily="34" charset="0"/>
                <a:cs typeface="Arial" panose="020B0604020202020204" pitchFamily="34" charset="0"/>
              </a:rPr>
              <a:t> – Unpaid Compensation of Deceased Civilian Employee</a:t>
            </a:r>
          </a:p>
          <a:p>
            <a:pPr marL="342900" indent="-342900">
              <a:buFont typeface="Arial" panose="020B0604020202020204" pitchFamily="34" charset="0"/>
              <a:buChar char="•"/>
            </a:pPr>
            <a:r>
              <a:rPr lang="en-US" sz="1400" b="1" dirty="0">
                <a:latin typeface="Arial" panose="020B0604020202020204" pitchFamily="34" charset="0"/>
                <a:cs typeface="Arial" panose="020B0604020202020204" pitchFamily="34" charset="0"/>
              </a:rPr>
              <a:t>SF-2823</a:t>
            </a:r>
            <a:r>
              <a:rPr lang="en-US" sz="1400" dirty="0">
                <a:latin typeface="Arial" panose="020B0604020202020204" pitchFamily="34" charset="0"/>
                <a:cs typeface="Arial" panose="020B0604020202020204" pitchFamily="34" charset="0"/>
              </a:rPr>
              <a:t> – Designation of Beneficiary Federal Employee’s Group Life Insurance (FEGLI)</a:t>
            </a:r>
          </a:p>
          <a:p>
            <a:pPr marL="342900" indent="-342900">
              <a:buFont typeface="Arial" panose="020B0604020202020204" pitchFamily="34" charset="0"/>
              <a:buChar char="•"/>
            </a:pPr>
            <a:r>
              <a:rPr lang="en-US" sz="1400" b="1" dirty="0">
                <a:latin typeface="Arial" panose="020B0604020202020204" pitchFamily="34" charset="0"/>
                <a:cs typeface="Arial" panose="020B0604020202020204" pitchFamily="34" charset="0"/>
              </a:rPr>
              <a:t>SF-3102</a:t>
            </a:r>
            <a:r>
              <a:rPr lang="en-US" sz="1400" dirty="0">
                <a:latin typeface="Arial" panose="020B0604020202020204" pitchFamily="34" charset="0"/>
                <a:cs typeface="Arial" panose="020B0604020202020204" pitchFamily="34" charset="0"/>
              </a:rPr>
              <a:t> – Designation of Beneficiary Federal Employee’s Retirement System (FERS)</a:t>
            </a:r>
          </a:p>
          <a:p>
            <a:pPr marL="342900" indent="-3429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lgn="ctr"/>
            <a:r>
              <a:rPr lang="en-US" b="1" u="sng" dirty="0">
                <a:latin typeface="Arial" panose="020B0604020202020204" pitchFamily="34" charset="0"/>
                <a:cs typeface="Arial" panose="020B0604020202020204" pitchFamily="34" charset="0"/>
              </a:rPr>
              <a:t>SUBMITTING</a:t>
            </a:r>
            <a:r>
              <a:rPr lang="en-US" dirty="0">
                <a:latin typeface="Arial" panose="020B0604020202020204" pitchFamily="34" charset="0"/>
                <a:cs typeface="Arial" panose="020B0604020202020204" pitchFamily="34" charset="0"/>
              </a:rPr>
              <a:t>:</a:t>
            </a:r>
          </a:p>
          <a:p>
            <a:pPr algn="ctr"/>
            <a:r>
              <a:rPr lang="en-US" sz="1400" dirty="0">
                <a:latin typeface="Arial" panose="020B0604020202020204" pitchFamily="34" charset="0"/>
                <a:cs typeface="Arial" panose="020B0604020202020204" pitchFamily="34" charset="0"/>
              </a:rPr>
              <a:t>Use office or personal mail to send </a:t>
            </a:r>
            <a:r>
              <a:rPr lang="en-US" sz="1400" b="1" dirty="0">
                <a:solidFill>
                  <a:srgbClr val="FF0000"/>
                </a:solidFill>
                <a:latin typeface="Arial" panose="020B0604020202020204" pitchFamily="34" charset="0"/>
                <a:cs typeface="Arial" panose="020B0604020202020204" pitchFamily="34" charset="0"/>
              </a:rPr>
              <a:t>ORIGINAL</a:t>
            </a:r>
            <a:r>
              <a:rPr lang="en-US" sz="1400" dirty="0">
                <a:latin typeface="Arial" panose="020B0604020202020204" pitchFamily="34" charset="0"/>
                <a:cs typeface="Arial" panose="020B0604020202020204" pitchFamily="34" charset="0"/>
              </a:rPr>
              <a:t> directly to:</a:t>
            </a:r>
          </a:p>
          <a:p>
            <a:pPr lvl="1" algn="ctr"/>
            <a:r>
              <a:rPr lang="en-US" sz="1400" dirty="0"/>
              <a:t>OCHR Norfolk Operations Center </a:t>
            </a:r>
          </a:p>
          <a:p>
            <a:pPr lvl="1" algn="ctr"/>
            <a:r>
              <a:rPr lang="en-US" sz="1400" dirty="0"/>
              <a:t>Attn: Civilian Benefits Center</a:t>
            </a:r>
          </a:p>
          <a:p>
            <a:pPr lvl="1" algn="ctr"/>
            <a:r>
              <a:rPr lang="en-US" sz="1400" dirty="0"/>
              <a:t>Norfolk Naval Shipyard Building 17 </a:t>
            </a:r>
          </a:p>
          <a:p>
            <a:pPr lvl="1" algn="ctr"/>
            <a:r>
              <a:rPr lang="en-US" sz="1400" dirty="0"/>
              <a:t>Portsmouth, VA 23709-1005</a:t>
            </a:r>
          </a:p>
          <a:p>
            <a:pPr lvl="1" algn="ctr"/>
            <a:endParaRPr lang="en-US" sz="1400" dirty="0"/>
          </a:p>
          <a:p>
            <a:pPr lvl="1" algn="ctr"/>
            <a:r>
              <a:rPr lang="en-US" sz="1400" dirty="0"/>
              <a:t>Or</a:t>
            </a:r>
          </a:p>
          <a:p>
            <a:pPr lvl="1" algn="ctr"/>
            <a:endParaRPr lang="en-US" sz="1400" dirty="0"/>
          </a:p>
          <a:p>
            <a:pPr lvl="1" algn="ctr"/>
            <a:r>
              <a:rPr lang="en-US" sz="1400" dirty="0"/>
              <a:t>Upload them directly to the GRB Platform at:</a:t>
            </a:r>
          </a:p>
          <a:p>
            <a:pPr lvl="1" algn="ctr"/>
            <a:endParaRPr lang="en-US" sz="1400" dirty="0">
              <a:solidFill>
                <a:srgbClr val="0000FF"/>
              </a:solidFill>
            </a:endParaRPr>
          </a:p>
          <a:p>
            <a:pPr lvl="1" algn="ctr"/>
            <a:r>
              <a:rPr lang="en-US" sz="1400" dirty="0">
                <a:solidFill>
                  <a:srgbClr val="0000FF"/>
                </a:solidFill>
                <a:hlinkClick r:id="rId4">
                  <a:extLst>
                    <a:ext uri="{A12FA001-AC4F-418D-AE19-62706E023703}">
                      <ahyp:hlinkClr xmlns:ahyp="http://schemas.microsoft.com/office/drawing/2018/hyperlinkcolor" val="tx"/>
                    </a:ext>
                  </a:extLst>
                </a:hlinkClick>
              </a:rPr>
              <a:t>https://civbenefits.dc3n.navy.mil/my.policy</a:t>
            </a:r>
            <a:endParaRPr lang="en-US" sz="1400" dirty="0">
              <a:solidFill>
                <a:srgbClr val="0000FF"/>
              </a:solidFill>
            </a:endParaRPr>
          </a:p>
          <a:p>
            <a:pPr lvl="1"/>
            <a:endParaRPr lang="en-US" dirty="0"/>
          </a:p>
          <a:p>
            <a:pPr marL="285750" indent="-285750">
              <a:buFont typeface="Arial" panose="020B0604020202020204" pitchFamily="34" charset="0"/>
              <a:buChar char="•"/>
            </a:pPr>
            <a:r>
              <a:rPr lang="en-US" sz="1600" dirty="0"/>
              <a:t>After processing and uploading into your e-OPF, you will receive a copy by mail.</a:t>
            </a:r>
          </a:p>
          <a:p>
            <a:pPr lvl="1"/>
            <a:endParaRPr lang="en-US" sz="1600" dirty="0"/>
          </a:p>
          <a:p>
            <a:r>
              <a:rPr lang="en-US" dirty="0"/>
              <a:t>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522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1F50-F351-30D1-90CA-B72F753AEB39}"/>
              </a:ext>
            </a:extLst>
          </p:cNvPr>
          <p:cNvSpPr>
            <a:spLocks noGrp="1"/>
          </p:cNvSpPr>
          <p:nvPr>
            <p:ph type="title"/>
          </p:nvPr>
        </p:nvSpPr>
        <p:spPr>
          <a:xfrm>
            <a:off x="926951" y="228600"/>
            <a:ext cx="8229600" cy="1143000"/>
          </a:xfrm>
        </p:spPr>
        <p:txBody>
          <a:bodyPr/>
          <a:lstStyle/>
          <a:p>
            <a:r>
              <a:rPr lang="en-US" sz="4000" dirty="0">
                <a:latin typeface="Arial"/>
                <a:cs typeface="Arial"/>
              </a:rPr>
              <a:t>SF 1152, Unpaid Compensation</a:t>
            </a:r>
            <a:br>
              <a:rPr lang="en-US" sz="4000" dirty="0">
                <a:latin typeface="Arial" panose="020B0604020202020204" pitchFamily="34" charset="0"/>
                <a:cs typeface="Arial" panose="020B0604020202020204" pitchFamily="34" charset="0"/>
              </a:rPr>
            </a:br>
            <a:r>
              <a:rPr lang="en-US" sz="4000" dirty="0">
                <a:latin typeface="Arial"/>
                <a:cs typeface="Arial"/>
              </a:rPr>
              <a:t> of Deceased Civilian Employees</a:t>
            </a:r>
          </a:p>
        </p:txBody>
      </p:sp>
      <p:pic>
        <p:nvPicPr>
          <p:cNvPr id="5" name="Content Placeholder 4">
            <a:extLst>
              <a:ext uri="{FF2B5EF4-FFF2-40B4-BE49-F238E27FC236}">
                <a16:creationId xmlns:a16="http://schemas.microsoft.com/office/drawing/2014/main" id="{6A559BA1-D574-A351-9822-98BD78146CFB}"/>
              </a:ext>
            </a:extLst>
          </p:cNvPr>
          <p:cNvPicPr>
            <a:picLocks noGrp="1" noChangeAspect="1"/>
          </p:cNvPicPr>
          <p:nvPr>
            <p:ph sz="half" idx="1"/>
          </p:nvPr>
        </p:nvPicPr>
        <p:blipFill>
          <a:blip r:embed="rId2"/>
          <a:stretch>
            <a:fillRect/>
          </a:stretch>
        </p:blipFill>
        <p:spPr>
          <a:xfrm>
            <a:off x="2298357" y="1600200"/>
            <a:ext cx="5350475" cy="4525963"/>
          </a:xfrm>
        </p:spPr>
      </p:pic>
    </p:spTree>
    <p:extLst>
      <p:ext uri="{BB962C8B-B14F-4D97-AF65-F5344CB8AC3E}">
        <p14:creationId xmlns:p14="http://schemas.microsoft.com/office/powerpoint/2010/main" val="110966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E32D-C944-C1B7-FC72-7F80F821A16C}"/>
              </a:ext>
            </a:extLst>
          </p:cNvPr>
          <p:cNvSpPr>
            <a:spLocks noGrp="1"/>
          </p:cNvSpPr>
          <p:nvPr>
            <p:ph type="title"/>
          </p:nvPr>
        </p:nvSpPr>
        <p:spPr>
          <a:xfrm>
            <a:off x="821094" y="356280"/>
            <a:ext cx="8229600" cy="1143000"/>
          </a:xfrm>
        </p:spPr>
        <p:txBody>
          <a:bodyPr/>
          <a:lstStyle/>
          <a:p>
            <a:r>
              <a:rPr lang="en-US" sz="3000" dirty="0">
                <a:latin typeface="Arial" panose="020B0604020202020204" pitchFamily="34" charset="0"/>
                <a:cs typeface="Arial" panose="020B0604020202020204" pitchFamily="34" charset="0"/>
              </a:rPr>
              <a:t>SF 2823, Designation of Beneficiary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Federal Employee’s Life Insurance (FEGLI</a:t>
            </a:r>
            <a:r>
              <a:rPr lang="en-US" sz="3200" dirty="0">
                <a:latin typeface="Arial" panose="020B0604020202020204" pitchFamily="34" charset="0"/>
                <a:cs typeface="Arial" panose="020B0604020202020204" pitchFamily="34" charset="0"/>
              </a:rPr>
              <a:t>)</a:t>
            </a:r>
          </a:p>
        </p:txBody>
      </p:sp>
      <p:pic>
        <p:nvPicPr>
          <p:cNvPr id="5" name="Content Placeholder 4">
            <a:extLst>
              <a:ext uri="{FF2B5EF4-FFF2-40B4-BE49-F238E27FC236}">
                <a16:creationId xmlns:a16="http://schemas.microsoft.com/office/drawing/2014/main" id="{435CCFA5-5B44-A183-B67F-8145FCCBCFCE}"/>
              </a:ext>
            </a:extLst>
          </p:cNvPr>
          <p:cNvPicPr>
            <a:picLocks noGrp="1" noChangeAspect="1"/>
          </p:cNvPicPr>
          <p:nvPr>
            <p:ph sz="half" idx="1"/>
          </p:nvPr>
        </p:nvPicPr>
        <p:blipFill>
          <a:blip r:embed="rId2"/>
          <a:stretch>
            <a:fillRect/>
          </a:stretch>
        </p:blipFill>
        <p:spPr>
          <a:xfrm>
            <a:off x="2150076" y="1600200"/>
            <a:ext cx="5375189" cy="4901520"/>
          </a:xfrm>
        </p:spPr>
      </p:pic>
    </p:spTree>
    <p:extLst>
      <p:ext uri="{BB962C8B-B14F-4D97-AF65-F5344CB8AC3E}">
        <p14:creationId xmlns:p14="http://schemas.microsoft.com/office/powerpoint/2010/main" val="942097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C4781-77D2-1801-B64C-9E3A20B4591B}"/>
              </a:ext>
            </a:extLst>
          </p:cNvPr>
          <p:cNvSpPr>
            <a:spLocks noGrp="1"/>
          </p:cNvSpPr>
          <p:nvPr>
            <p:ph type="title"/>
          </p:nvPr>
        </p:nvSpPr>
        <p:spPr>
          <a:xfrm>
            <a:off x="772297" y="152400"/>
            <a:ext cx="8229600" cy="1143000"/>
          </a:xfrm>
        </p:spPr>
        <p:txBody>
          <a:bodyPr/>
          <a:lstStyle/>
          <a:p>
            <a:r>
              <a:rPr lang="en-US" sz="3000" dirty="0">
                <a:latin typeface="Arial" panose="020B0604020202020204" pitchFamily="34" charset="0"/>
                <a:cs typeface="Arial" panose="020B0604020202020204" pitchFamily="34" charset="0"/>
              </a:rPr>
              <a:t>SF 3102, Designation of Beneficiary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Federal Employee’s Retirement System (FERS) </a:t>
            </a:r>
          </a:p>
        </p:txBody>
      </p:sp>
      <p:pic>
        <p:nvPicPr>
          <p:cNvPr id="5" name="Content Placeholder 4">
            <a:extLst>
              <a:ext uri="{FF2B5EF4-FFF2-40B4-BE49-F238E27FC236}">
                <a16:creationId xmlns:a16="http://schemas.microsoft.com/office/drawing/2014/main" id="{840A029D-C5AA-BA07-E17E-AAF6C7EA2A11}"/>
              </a:ext>
            </a:extLst>
          </p:cNvPr>
          <p:cNvPicPr>
            <a:picLocks noGrp="1" noChangeAspect="1"/>
          </p:cNvPicPr>
          <p:nvPr>
            <p:ph sz="half" idx="1"/>
          </p:nvPr>
        </p:nvPicPr>
        <p:blipFill>
          <a:blip r:embed="rId2"/>
          <a:stretch>
            <a:fillRect/>
          </a:stretch>
        </p:blipFill>
        <p:spPr>
          <a:xfrm>
            <a:off x="2224216" y="1600200"/>
            <a:ext cx="5325762" cy="4800600"/>
          </a:xfrm>
        </p:spPr>
      </p:pic>
    </p:spTree>
    <p:extLst>
      <p:ext uri="{BB962C8B-B14F-4D97-AF65-F5344CB8AC3E}">
        <p14:creationId xmlns:p14="http://schemas.microsoft.com/office/powerpoint/2010/main" val="641184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B251-8A65-ECF0-26E6-7A301C26D2FF}"/>
              </a:ext>
            </a:extLst>
          </p:cNvPr>
          <p:cNvSpPr>
            <a:spLocks noGrp="1"/>
          </p:cNvSpPr>
          <p:nvPr>
            <p:ph type="title"/>
          </p:nvPr>
        </p:nvSpPr>
        <p:spPr>
          <a:xfrm>
            <a:off x="838200" y="304800"/>
            <a:ext cx="8229600" cy="1143000"/>
          </a:xfrm>
        </p:spPr>
        <p:txBody>
          <a:bodyPr/>
          <a:lstStyle/>
          <a:p>
            <a:r>
              <a:rPr lang="en-US" sz="3000" dirty="0">
                <a:latin typeface="Arial" panose="020B0604020202020204" pitchFamily="34" charset="0"/>
                <a:cs typeface="Arial" panose="020B0604020202020204" pitchFamily="34" charset="0"/>
              </a:rPr>
              <a:t>SF 2808, Designation of Beneficiaries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Civil Service Retirement System (CSRS)</a:t>
            </a:r>
          </a:p>
        </p:txBody>
      </p:sp>
      <p:pic>
        <p:nvPicPr>
          <p:cNvPr id="6" name="Content Placeholder 5">
            <a:extLst>
              <a:ext uri="{FF2B5EF4-FFF2-40B4-BE49-F238E27FC236}">
                <a16:creationId xmlns:a16="http://schemas.microsoft.com/office/drawing/2014/main" id="{F702FDF9-54EF-8C7C-564B-040FB86F4A23}"/>
              </a:ext>
            </a:extLst>
          </p:cNvPr>
          <p:cNvPicPr>
            <a:picLocks noGrp="1" noChangeAspect="1"/>
          </p:cNvPicPr>
          <p:nvPr>
            <p:ph sz="half" idx="1"/>
          </p:nvPr>
        </p:nvPicPr>
        <p:blipFill>
          <a:blip r:embed="rId2"/>
          <a:stretch>
            <a:fillRect/>
          </a:stretch>
        </p:blipFill>
        <p:spPr>
          <a:xfrm>
            <a:off x="1940011" y="1600200"/>
            <a:ext cx="5474043" cy="4525963"/>
          </a:xfrm>
        </p:spPr>
      </p:pic>
    </p:spTree>
    <p:extLst>
      <p:ext uri="{BB962C8B-B14F-4D97-AF65-F5344CB8AC3E}">
        <p14:creationId xmlns:p14="http://schemas.microsoft.com/office/powerpoint/2010/main" val="1854278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A342-6A68-B2A6-0B68-6F0251C8F818}"/>
              </a:ext>
            </a:extLst>
          </p:cNvPr>
          <p:cNvSpPr>
            <a:spLocks noGrp="1"/>
          </p:cNvSpPr>
          <p:nvPr>
            <p:ph type="title"/>
          </p:nvPr>
        </p:nvSpPr>
        <p:spPr>
          <a:xfrm>
            <a:off x="919480" y="467360"/>
            <a:ext cx="8229600" cy="1248333"/>
          </a:xfrm>
        </p:spPr>
        <p:txBody>
          <a:bodyPr/>
          <a:lstStyle/>
          <a:p>
            <a:r>
              <a:rPr lang="en-US" sz="4200" dirty="0">
                <a:latin typeface="Arial"/>
                <a:cs typeface="Arial"/>
              </a:rPr>
              <a:t>Health Benefits After Retirement</a:t>
            </a:r>
          </a:p>
        </p:txBody>
      </p:sp>
      <p:sp>
        <p:nvSpPr>
          <p:cNvPr id="3" name="Content Placeholder 2">
            <a:extLst>
              <a:ext uri="{FF2B5EF4-FFF2-40B4-BE49-F238E27FC236}">
                <a16:creationId xmlns:a16="http://schemas.microsoft.com/office/drawing/2014/main" id="{39327A01-DA68-0032-9053-7C9ED7304CE7}"/>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You can keep existing health benefits coverage if you meet all of the following conditions:</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You’re enrolled in health care insurance under a federal plan when you retire</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You must have continuously covered by a Federal Employees Health Benefits Program (FEHB) program, Tricare, or Civilian Health and Medical Program for Uniformed Services (CHAMPUS) plan for </a:t>
            </a:r>
            <a:r>
              <a:rPr lang="en-US" sz="1800" b="1" dirty="0">
                <a:latin typeface="Arial" panose="020B0604020202020204" pitchFamily="34" charset="0"/>
                <a:cs typeface="Arial" panose="020B0604020202020204" pitchFamily="34" charset="0"/>
              </a:rPr>
              <a:t>5</a:t>
            </a:r>
            <a:r>
              <a:rPr lang="en-US" sz="1800" dirty="0">
                <a:latin typeface="Arial" panose="020B0604020202020204" pitchFamily="34" charset="0"/>
                <a:cs typeface="Arial" panose="020B0604020202020204" pitchFamily="34" charset="0"/>
              </a:rPr>
              <a:t> years immediately before retiring; during all of your federal employment since you first opportunity to enroll; or continuously for full periods of service beginning with the enrollment that started before January 1, 1965, and ending with the date on which you become an annuitant, whichever is shortest.</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Your annuity payments start within 30 days.</a:t>
            </a:r>
          </a:p>
          <a:p>
            <a:endParaRPr lang="en-US" dirty="0"/>
          </a:p>
        </p:txBody>
      </p:sp>
    </p:spTree>
    <p:extLst>
      <p:ext uri="{BB962C8B-B14F-4D97-AF65-F5344CB8AC3E}">
        <p14:creationId xmlns:p14="http://schemas.microsoft.com/office/powerpoint/2010/main" val="4024558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8FB3-9331-33A5-D7A5-766BE3708800}"/>
              </a:ext>
            </a:extLst>
          </p:cNvPr>
          <p:cNvSpPr>
            <a:spLocks noGrp="1"/>
          </p:cNvSpPr>
          <p:nvPr>
            <p:ph type="title"/>
          </p:nvPr>
        </p:nvSpPr>
        <p:spPr>
          <a:xfrm>
            <a:off x="1082040" y="269240"/>
            <a:ext cx="8229600" cy="1334831"/>
          </a:xfrm>
        </p:spPr>
        <p:txBody>
          <a:bodyPr/>
          <a:lstStyle/>
          <a:p>
            <a:r>
              <a:rPr lang="en-US" sz="4200" dirty="0">
                <a:latin typeface="Arial"/>
                <a:cs typeface="Arial"/>
              </a:rPr>
              <a:t>Health Benefits After Retirement</a:t>
            </a:r>
            <a:r>
              <a:rPr lang="en-US" sz="3600" dirty="0">
                <a:latin typeface="Arial"/>
                <a:cs typeface="Arial"/>
              </a:rPr>
              <a:t> </a:t>
            </a:r>
            <a:br>
              <a:rPr lang="en-US" sz="4400" dirty="0">
                <a:latin typeface="Arial" panose="020B0604020202020204" pitchFamily="34" charset="0"/>
                <a:cs typeface="Arial" panose="020B0604020202020204" pitchFamily="34" charset="0"/>
              </a:rPr>
            </a:br>
            <a:r>
              <a:rPr lang="en-US" sz="2000" dirty="0">
                <a:latin typeface="Arial"/>
                <a:cs typeface="Arial"/>
              </a:rPr>
              <a:t>~continued</a:t>
            </a:r>
            <a:endParaRPr lang="en-US" dirty="0">
              <a:latin typeface="Arial"/>
              <a:cs typeface="Arial"/>
            </a:endParaRPr>
          </a:p>
        </p:txBody>
      </p:sp>
      <p:sp>
        <p:nvSpPr>
          <p:cNvPr id="3" name="Content Placeholder 2">
            <a:extLst>
              <a:ext uri="{FF2B5EF4-FFF2-40B4-BE49-F238E27FC236}">
                <a16:creationId xmlns:a16="http://schemas.microsoft.com/office/drawing/2014/main" id="{820D3F2F-313D-BFC8-8D66-DC8891E52C4E}"/>
              </a:ext>
            </a:extLst>
          </p:cNvPr>
          <p:cNvSpPr>
            <a:spLocks noGrp="1"/>
          </p:cNvSpPr>
          <p:nvPr>
            <p:ph idx="1"/>
          </p:nvPr>
        </p:nvSpPr>
        <p:spPr/>
        <p:txBody>
          <a:bodyPr/>
          <a:lstStyle/>
          <a:p>
            <a:pPr>
              <a:buFont typeface="Arial" panose="020B0604020202020204" pitchFamily="34" charset="0"/>
              <a:buChar char="•"/>
            </a:pPr>
            <a:r>
              <a:rPr lang="en-US" sz="1800" dirty="0">
                <a:latin typeface="Arial" panose="020B0604020202020204" pitchFamily="34" charset="0"/>
                <a:cs typeface="Arial" panose="020B0604020202020204" pitchFamily="34" charset="0"/>
              </a:rPr>
              <a:t>OPM has the authority to waive the 5-year participation requirement when it's against equity and good conscience not to allow an individual to participate in the health care insurance program as a retiree. </a:t>
            </a:r>
          </a:p>
          <a:p>
            <a:pPr lvl="1">
              <a:buFont typeface="Wingdings" panose="05000000000000000000" pitchFamily="2" charset="2"/>
              <a:buChar char="Ø"/>
            </a:pPr>
            <a:r>
              <a:rPr lang="en-US" sz="1600" dirty="0">
                <a:latin typeface="Arial" panose="020B0604020202020204" pitchFamily="34" charset="0"/>
                <a:cs typeface="Arial" panose="020B0604020202020204" pitchFamily="34" charset="0"/>
              </a:rPr>
              <a:t>However, the law says that a person's failure to meet the 5-year requirement must be due to exceptional circumstances. </a:t>
            </a:r>
          </a:p>
          <a:p>
            <a:pPr lvl="1">
              <a:buFont typeface="Wingdings" panose="05000000000000000000" pitchFamily="2" charset="2"/>
              <a:buChar char="Ø"/>
            </a:pPr>
            <a:r>
              <a:rPr lang="en-US" sz="1600" dirty="0">
                <a:latin typeface="Arial" panose="020B0604020202020204" pitchFamily="34" charset="0"/>
                <a:cs typeface="Arial" panose="020B0604020202020204" pitchFamily="34" charset="0"/>
              </a:rPr>
              <a:t>When someone is retiring voluntarily, a waiver may NOT be appropriate because he or she can continue working until the requirement is met. </a:t>
            </a:r>
          </a:p>
          <a:p>
            <a:pPr>
              <a:buFont typeface="Arial" panose="020B0604020202020204" pitchFamily="34" charset="0"/>
              <a:buChar char="•"/>
            </a:pPr>
            <a:r>
              <a:rPr lang="en-US" sz="1800" dirty="0">
                <a:latin typeface="Arial" panose="020B0604020202020204" pitchFamily="34" charset="0"/>
                <a:cs typeface="Arial" panose="020B0604020202020204" pitchFamily="34" charset="0"/>
              </a:rPr>
              <a:t>If you’re retiring under the Minimum Retire Age (MRA) plus 10 provision of FERS, health care and life insurance coverage are suspended until your annuity starts, even if it is postponed.</a:t>
            </a:r>
          </a:p>
          <a:p>
            <a:r>
              <a:rPr lang="en-US" sz="1800" dirty="0">
                <a:latin typeface="Arial" panose="020B0604020202020204" pitchFamily="34" charset="0"/>
                <a:cs typeface="Arial" panose="020B0604020202020204" pitchFamily="34" charset="0"/>
              </a:rPr>
              <a:t>Your family enrollment covers yourself, your current spouse, your eligible children who are under the age of 26, and other eligible dependents.</a:t>
            </a:r>
          </a:p>
          <a:p>
            <a:r>
              <a:rPr lang="en-US" sz="1800" dirty="0">
                <a:latin typeface="Arial" panose="020B0604020202020204" pitchFamily="34" charset="0"/>
                <a:cs typeface="Arial" panose="020B0604020202020204" pitchFamily="34" charset="0"/>
              </a:rPr>
              <a:t>Your eOPF should contain the SF 2809 and/or SF 2810.</a:t>
            </a:r>
          </a:p>
          <a:p>
            <a:r>
              <a:rPr lang="en-US" sz="1800" dirty="0">
                <a:latin typeface="Arial" panose="020B0604020202020204" pitchFamily="34" charset="0"/>
                <a:cs typeface="Arial" panose="020B0604020202020204" pitchFamily="34" charset="0"/>
              </a:rPr>
              <a:t>When you retire make sure your records show a complete history of your health care insurance enrollment for the last 5 years.</a:t>
            </a:r>
          </a:p>
          <a:p>
            <a:endParaRPr lang="en-US" dirty="0"/>
          </a:p>
        </p:txBody>
      </p:sp>
    </p:spTree>
    <p:extLst>
      <p:ext uri="{BB962C8B-B14F-4D97-AF65-F5344CB8AC3E}">
        <p14:creationId xmlns:p14="http://schemas.microsoft.com/office/powerpoint/2010/main" val="3434526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A5BB6-0D5C-8ED9-C099-0E22C5994C16}"/>
              </a:ext>
            </a:extLst>
          </p:cNvPr>
          <p:cNvSpPr>
            <a:spLocks noGrp="1"/>
          </p:cNvSpPr>
          <p:nvPr>
            <p:ph type="title"/>
          </p:nvPr>
        </p:nvSpPr>
        <p:spPr>
          <a:xfrm>
            <a:off x="985520" y="241617"/>
            <a:ext cx="8229600" cy="1143000"/>
          </a:xfrm>
        </p:spPr>
        <p:txBody>
          <a:bodyPr/>
          <a:lstStyle/>
          <a:p>
            <a:r>
              <a:rPr lang="en-US" sz="4000" dirty="0">
                <a:latin typeface="Arial"/>
                <a:cs typeface="Arial"/>
              </a:rPr>
              <a:t>Where to Verify your Current Designation of Beneficiary Forms?</a:t>
            </a:r>
          </a:p>
        </p:txBody>
      </p:sp>
      <p:sp>
        <p:nvSpPr>
          <p:cNvPr id="3" name="Content Placeholder 2">
            <a:extLst>
              <a:ext uri="{FF2B5EF4-FFF2-40B4-BE49-F238E27FC236}">
                <a16:creationId xmlns:a16="http://schemas.microsoft.com/office/drawing/2014/main" id="{3F332A5A-AF8A-FF0B-FDCB-ABABA69CDB13}"/>
              </a:ext>
            </a:extLst>
          </p:cNvPr>
          <p:cNvSpPr>
            <a:spLocks noGrp="1"/>
          </p:cNvSpPr>
          <p:nvPr>
            <p:ph sz="half" idx="1"/>
          </p:nvPr>
        </p:nvSpPr>
        <p:spPr>
          <a:xfrm>
            <a:off x="160636" y="1587843"/>
            <a:ext cx="3929449" cy="4525963"/>
          </a:xfrm>
        </p:spPr>
        <p:txBody>
          <a:bodyPr/>
          <a:lstStyle/>
          <a:p>
            <a:r>
              <a:rPr lang="en-US" sz="2400" dirty="0">
                <a:latin typeface="Arial" panose="020B0604020202020204" pitchFamily="34" charset="0"/>
                <a:cs typeface="Arial" panose="020B0604020202020204" pitchFamily="34" charset="0"/>
              </a:rPr>
              <a:t>You should have received a copy of your beneficiary forms when the designation was made.</a:t>
            </a:r>
          </a:p>
          <a:p>
            <a:r>
              <a:rPr lang="en-US" sz="2400" dirty="0">
                <a:latin typeface="Arial" panose="020B0604020202020204" pitchFamily="34" charset="0"/>
                <a:cs typeface="Arial" panose="020B0604020202020204" pitchFamily="34" charset="0"/>
              </a:rPr>
              <a:t>You can also obtain these forms from your eOPF if you don’t have a copy.</a:t>
            </a:r>
          </a:p>
          <a:p>
            <a:pPr marL="0" indent="0">
              <a:buNone/>
            </a:pPr>
            <a:endParaRPr lang="en-US" sz="2400" dirty="0">
              <a:latin typeface="Arial" panose="020B0604020202020204" pitchFamily="34" charset="0"/>
              <a:cs typeface="Arial" panose="020B0604020202020204" pitchFamily="34" charset="0"/>
            </a:endParaRPr>
          </a:p>
          <a:p>
            <a:pPr marL="0" indent="0" algn="ctr">
              <a:buNone/>
            </a:pPr>
            <a:r>
              <a:rPr lang="en-US" sz="2400" dirty="0">
                <a:solidFill>
                  <a:srgbClr val="0066FF"/>
                </a:solidFill>
                <a:latin typeface="Arial" panose="020B0604020202020204" pitchFamily="34" charset="0"/>
                <a:cs typeface="Arial" panose="020B0604020202020204" pitchFamily="34" charset="0"/>
                <a:hlinkClick r:id="rId2"/>
              </a:rPr>
              <a:t>https://opf.opm.gov/login/</a:t>
            </a:r>
            <a:endParaRPr lang="en-US" sz="2400" dirty="0">
              <a:solidFill>
                <a:srgbClr val="0066FF"/>
              </a:solidFill>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buNone/>
            </a:pPr>
            <a:endParaRPr lang="en-US" dirty="0"/>
          </a:p>
          <a:p>
            <a:endParaRPr lang="en-US" dirty="0"/>
          </a:p>
        </p:txBody>
      </p:sp>
      <p:pic>
        <p:nvPicPr>
          <p:cNvPr id="12" name="Picture 11">
            <a:extLst>
              <a:ext uri="{FF2B5EF4-FFF2-40B4-BE49-F238E27FC236}">
                <a16:creationId xmlns:a16="http://schemas.microsoft.com/office/drawing/2014/main" id="{8B24B538-706B-6D57-44C7-9A77303C1EB9}"/>
              </a:ext>
            </a:extLst>
          </p:cNvPr>
          <p:cNvPicPr>
            <a:picLocks noChangeAspect="1"/>
          </p:cNvPicPr>
          <p:nvPr/>
        </p:nvPicPr>
        <p:blipFill>
          <a:blip r:embed="rId3"/>
          <a:stretch>
            <a:fillRect/>
          </a:stretch>
        </p:blipFill>
        <p:spPr>
          <a:xfrm>
            <a:off x="4136548" y="1587843"/>
            <a:ext cx="4765288" cy="4038600"/>
          </a:xfrm>
          <a:prstGeom prst="rect">
            <a:avLst/>
          </a:prstGeom>
        </p:spPr>
      </p:pic>
      <p:cxnSp>
        <p:nvCxnSpPr>
          <p:cNvPr id="14" name="Straight Arrow Connector 13">
            <a:extLst>
              <a:ext uri="{FF2B5EF4-FFF2-40B4-BE49-F238E27FC236}">
                <a16:creationId xmlns:a16="http://schemas.microsoft.com/office/drawing/2014/main" id="{1360F6BC-EAC4-DD3E-8B1A-29538EBFF19C}"/>
              </a:ext>
            </a:extLst>
          </p:cNvPr>
          <p:cNvCxnSpPr/>
          <p:nvPr/>
        </p:nvCxnSpPr>
        <p:spPr>
          <a:xfrm>
            <a:off x="4381500" y="4095285"/>
            <a:ext cx="45720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0FA587D-39E2-CF36-010D-933940F45D7A}"/>
              </a:ext>
            </a:extLst>
          </p:cNvPr>
          <p:cNvCxnSpPr>
            <a:cxnSpLocks/>
          </p:cNvCxnSpPr>
          <p:nvPr/>
        </p:nvCxnSpPr>
        <p:spPr>
          <a:xfrm>
            <a:off x="5410200" y="4953000"/>
            <a:ext cx="495300" cy="2279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F4154E2-581F-03DC-EAD6-72D66A76A6A6}"/>
              </a:ext>
            </a:extLst>
          </p:cNvPr>
          <p:cNvCxnSpPr>
            <a:cxnSpLocks/>
          </p:cNvCxnSpPr>
          <p:nvPr/>
        </p:nvCxnSpPr>
        <p:spPr>
          <a:xfrm>
            <a:off x="4381500" y="4419600"/>
            <a:ext cx="49530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23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229600" cy="1143000"/>
          </a:xfrm>
        </p:spPr>
        <p:txBody>
          <a:bodyPr lIns="91440" tIns="45720" rIns="91440" bIns="45720" anchor="t"/>
          <a:lstStyle/>
          <a:p>
            <a:r>
              <a:rPr lang="en-US" sz="4200" dirty="0"/>
              <a:t>Guide for Civilian Marines</a:t>
            </a:r>
          </a:p>
        </p:txBody>
      </p:sp>
      <p:sp>
        <p:nvSpPr>
          <p:cNvPr id="5" name="TextBox 4"/>
          <p:cNvSpPr txBox="1"/>
          <p:nvPr/>
        </p:nvSpPr>
        <p:spPr>
          <a:xfrm>
            <a:off x="457200" y="1828800"/>
            <a:ext cx="8229600" cy="4832092"/>
          </a:xfrm>
          <a:prstGeom prst="rect">
            <a:avLst/>
          </a:prstGeom>
          <a:noFill/>
        </p:spPr>
        <p:txBody>
          <a:bodyPr wrap="square" rtlCol="0">
            <a:spAutoFit/>
          </a:bodyPr>
          <a:lstStyle/>
          <a:p>
            <a:pPr marL="285750" indent="-285750">
              <a:buFont typeface="Arial" panose="020B0604020202020204" pitchFamily="34" charset="0"/>
              <a:buChar char="•"/>
            </a:pPr>
            <a:r>
              <a:rPr lang="en-US" sz="2400" dirty="0"/>
              <a:t>Contact List and Systems Quick Reference</a:t>
            </a:r>
          </a:p>
          <a:p>
            <a:pPr marL="285750" indent="-285750">
              <a:buFont typeface="Arial" panose="020B0604020202020204" pitchFamily="34" charset="0"/>
              <a:buChar char="•"/>
            </a:pPr>
            <a:r>
              <a:rPr lang="en-US" sz="2400" dirty="0"/>
              <a:t>Sections:</a:t>
            </a:r>
          </a:p>
          <a:p>
            <a:pPr marL="800100" lvl="1" indent="-342900">
              <a:buFont typeface="Wingdings" panose="05000000000000000000" pitchFamily="2" charset="2"/>
              <a:buChar char="Ø"/>
            </a:pPr>
            <a:r>
              <a:rPr lang="en-US" sz="2400" dirty="0"/>
              <a:t>Welcome</a:t>
            </a:r>
          </a:p>
          <a:p>
            <a:pPr marL="800100" lvl="1" indent="-342900">
              <a:buFont typeface="Wingdings" panose="05000000000000000000" pitchFamily="2" charset="2"/>
              <a:buChar char="Ø"/>
            </a:pPr>
            <a:r>
              <a:rPr lang="en-US" sz="2400" dirty="0"/>
              <a:t>Employment and Pay</a:t>
            </a:r>
          </a:p>
          <a:p>
            <a:pPr marL="800100" lvl="1" indent="-342900">
              <a:buFont typeface="Wingdings" panose="05000000000000000000" pitchFamily="2" charset="2"/>
              <a:buChar char="Ø"/>
            </a:pPr>
            <a:r>
              <a:rPr lang="en-US" sz="2400" dirty="0"/>
              <a:t>Working Logistics</a:t>
            </a:r>
          </a:p>
          <a:p>
            <a:pPr marL="800100" lvl="1" indent="-342900">
              <a:buFont typeface="Wingdings" panose="05000000000000000000" pitchFamily="2" charset="2"/>
              <a:buChar char="Ø"/>
            </a:pPr>
            <a:r>
              <a:rPr lang="en-US" sz="2400" dirty="0"/>
              <a:t>Responsibilities and Rights</a:t>
            </a:r>
          </a:p>
          <a:p>
            <a:pPr marL="800100" lvl="1" indent="-342900">
              <a:buFont typeface="Wingdings" panose="05000000000000000000" pitchFamily="2" charset="2"/>
              <a:buChar char="Ø"/>
            </a:pPr>
            <a:r>
              <a:rPr lang="en-US" sz="2400" dirty="0"/>
              <a:t>Work Schedule, Telework and Weather Emergencies</a:t>
            </a:r>
          </a:p>
          <a:p>
            <a:pPr marL="800100" lvl="1" indent="-342900">
              <a:buFont typeface="Wingdings" panose="05000000000000000000" pitchFamily="2" charset="2"/>
              <a:buChar char="Ø"/>
            </a:pPr>
            <a:r>
              <a:rPr lang="en-US" sz="2400" dirty="0"/>
              <a:t>Federal Benefits</a:t>
            </a:r>
          </a:p>
          <a:p>
            <a:pPr marL="800100" lvl="1" indent="-342900">
              <a:buFont typeface="Wingdings" panose="05000000000000000000" pitchFamily="2" charset="2"/>
              <a:buChar char="Ø"/>
            </a:pPr>
            <a:r>
              <a:rPr lang="en-US" sz="2400" dirty="0"/>
              <a:t>Performance</a:t>
            </a:r>
          </a:p>
          <a:p>
            <a:pPr marL="800100" lvl="1" indent="-342900">
              <a:buFont typeface="Wingdings" panose="05000000000000000000" pitchFamily="2" charset="2"/>
              <a:buChar char="Ø"/>
            </a:pPr>
            <a:r>
              <a:rPr lang="en-US" sz="2400" dirty="0"/>
              <a:t>Training and Development</a:t>
            </a:r>
          </a:p>
          <a:p>
            <a:pPr lvl="1"/>
            <a:endParaRPr lang="en-US" sz="2400" dirty="0">
              <a:solidFill>
                <a:srgbClr val="009999"/>
              </a:solidFill>
              <a:hlinkClick r:id="rId3">
                <a:extLst>
                  <a:ext uri="{A12FA001-AC4F-418D-AE19-62706E023703}">
                    <ahyp:hlinkClr xmlns:ahyp="http://schemas.microsoft.com/office/drawing/2018/hyperlinkcolor" val="tx"/>
                  </a:ext>
                </a:extLst>
              </a:hlinkClick>
            </a:endParaRPr>
          </a:p>
          <a:p>
            <a:pPr lvl="1"/>
            <a:r>
              <a:rPr lang="en-US" sz="2000" dirty="0">
                <a:solidFill>
                  <a:srgbClr val="0000FF"/>
                </a:solidFill>
                <a:hlinkClick r:id="rId3">
                  <a:extLst>
                    <a:ext uri="{A12FA001-AC4F-418D-AE19-62706E023703}">
                      <ahyp:hlinkClr xmlns:ahyp="http://schemas.microsoft.com/office/drawing/2018/hyperlinkcolor" val="tx"/>
                    </a:ext>
                  </a:extLst>
                </a:hlinkClick>
              </a:rPr>
              <a:t>https://www.hrom.marines.mil/New-Employees/#tab/get-the-guide</a:t>
            </a:r>
            <a:endParaRPr lang="en-US" sz="2000" dirty="0">
              <a:solidFill>
                <a:srgbClr val="0000FF"/>
              </a:solidFill>
            </a:endParaRP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9418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7B458-1B0B-41E6-A440-74FDC7280F10}"/>
              </a:ext>
            </a:extLst>
          </p:cNvPr>
          <p:cNvSpPr>
            <a:spLocks noGrp="1"/>
          </p:cNvSpPr>
          <p:nvPr>
            <p:ph type="title"/>
          </p:nvPr>
        </p:nvSpPr>
        <p:spPr>
          <a:xfrm>
            <a:off x="554736" y="160337"/>
            <a:ext cx="8229600" cy="1143000"/>
          </a:xfrm>
        </p:spPr>
        <p:txBody>
          <a:bodyPr/>
          <a:lstStyle/>
          <a:p>
            <a:r>
              <a:rPr lang="en-US" sz="4200" dirty="0">
                <a:latin typeface="Arial"/>
                <a:cs typeface="Arial"/>
              </a:rPr>
              <a:t>Be Proactive and Keep </a:t>
            </a:r>
            <a:br>
              <a:rPr lang="en-US" sz="4200" dirty="0">
                <a:latin typeface="Arial" panose="020B0604020202020204" pitchFamily="34" charset="0"/>
                <a:cs typeface="Arial" panose="020B0604020202020204" pitchFamily="34" charset="0"/>
              </a:rPr>
            </a:br>
            <a:r>
              <a:rPr lang="en-US" sz="4200" dirty="0">
                <a:latin typeface="Arial"/>
                <a:cs typeface="Arial"/>
              </a:rPr>
              <a:t>Documents in a Safe Place</a:t>
            </a:r>
          </a:p>
        </p:txBody>
      </p:sp>
      <p:sp>
        <p:nvSpPr>
          <p:cNvPr id="3" name="Content Placeholder 2">
            <a:extLst>
              <a:ext uri="{FF2B5EF4-FFF2-40B4-BE49-F238E27FC236}">
                <a16:creationId xmlns:a16="http://schemas.microsoft.com/office/drawing/2014/main" id="{6B0E6694-DE87-6746-9E22-2FCD553D5E10}"/>
              </a:ext>
            </a:extLst>
          </p:cNvPr>
          <p:cNvSpPr>
            <a:spLocks noGrp="1"/>
          </p:cNvSpPr>
          <p:nvPr>
            <p:ph idx="1"/>
          </p:nvPr>
        </p:nvSpPr>
        <p:spPr/>
        <p:txBody>
          <a:bodyPr/>
          <a:lstStyle/>
          <a:p>
            <a:r>
              <a:rPr lang="en-US" sz="2200" b="0" i="0" dirty="0">
                <a:solidFill>
                  <a:schemeClr val="tx1"/>
                </a:solidFill>
                <a:effectLst/>
                <a:latin typeface="Arial" panose="020B0604020202020204" pitchFamily="34" charset="0"/>
                <a:cs typeface="Arial" panose="020B0604020202020204" pitchFamily="34" charset="0"/>
              </a:rPr>
              <a:t>Be proactive in naming your beneficiaries and keeping them up-to-date as life changes along the way.</a:t>
            </a:r>
          </a:p>
          <a:p>
            <a:r>
              <a:rPr lang="en-US" sz="2200" b="0" i="0" dirty="0">
                <a:solidFill>
                  <a:schemeClr val="tx1"/>
                </a:solidFill>
                <a:effectLst/>
                <a:latin typeface="Arial" panose="020B0604020202020204" pitchFamily="34" charset="0"/>
                <a:cs typeface="Arial" panose="020B0604020202020204" pitchFamily="34" charset="0"/>
              </a:rPr>
              <a:t>Once you’ve updated them, keep a copy of the beneficiary documents in a safe place, so that your family knows that there is a benefit waiting for them if something should happen to you.</a:t>
            </a:r>
          </a:p>
          <a:p>
            <a:r>
              <a:rPr lang="en-US" sz="2200" b="0" i="0" dirty="0">
                <a:solidFill>
                  <a:schemeClr val="tx1"/>
                </a:solidFill>
                <a:effectLst/>
                <a:latin typeface="Arial" panose="020B0604020202020204" pitchFamily="34" charset="0"/>
                <a:cs typeface="Arial" panose="020B0604020202020204" pitchFamily="34" charset="0"/>
              </a:rPr>
              <a:t>You’ve spent a whole lifetime earning these benefits, so you want to make sure that your loved ones get everything that’s due to them once you pass. </a:t>
            </a:r>
          </a:p>
          <a:p>
            <a:r>
              <a:rPr lang="en-US" sz="2200" b="0" i="0" dirty="0">
                <a:solidFill>
                  <a:schemeClr val="tx1"/>
                </a:solidFill>
                <a:effectLst/>
                <a:latin typeface="Arial" panose="020B0604020202020204" pitchFamily="34" charset="0"/>
                <a:cs typeface="Arial" panose="020B0604020202020204" pitchFamily="34" charset="0"/>
              </a:rPr>
              <a:t>Take the steps necessary to ensure that who you intended to protect receives the money upon your death.</a:t>
            </a:r>
          </a:p>
          <a:p>
            <a:endParaRPr lang="en-US" sz="2200" b="0" i="0" dirty="0">
              <a:solidFill>
                <a:srgbClr val="666666"/>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59993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pPr>
              <a:defRPr/>
            </a:pPr>
            <a:r>
              <a:rPr lang="en-US" sz="4200" dirty="0">
                <a:latin typeface="Arial"/>
                <a:cs typeface="Arial"/>
              </a:rPr>
              <a:t>How Can HROM Assist?</a:t>
            </a:r>
            <a:endParaRPr lang="en-US" sz="4200">
              <a:latin typeface="Arial"/>
              <a:cs typeface="Arial"/>
            </a:endParaRPr>
          </a:p>
        </p:txBody>
      </p:sp>
      <p:sp>
        <p:nvSpPr>
          <p:cNvPr id="15365" name="Rectangle 2"/>
          <p:cNvSpPr>
            <a:spLocks noChangeArrowheads="1"/>
          </p:cNvSpPr>
          <p:nvPr/>
        </p:nvSpPr>
        <p:spPr bwMode="auto">
          <a:xfrm>
            <a:off x="381000" y="1828800"/>
            <a:ext cx="8382000"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Human Resources (HR) team is available to assist with:</a:t>
            </a:r>
          </a:p>
          <a:p>
            <a:pPr marL="800100" lvl="1" indent="-342900">
              <a:spcBef>
                <a:spcPts val="600"/>
              </a:spcBef>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Printing out the forms</a:t>
            </a:r>
          </a:p>
          <a:p>
            <a:pPr marL="800100" lvl="1" indent="-342900">
              <a:spcBef>
                <a:spcPts val="600"/>
              </a:spcBef>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Signing as a witness</a:t>
            </a:r>
          </a:p>
          <a:p>
            <a:pPr marL="800100" lvl="1" indent="-342900">
              <a:spcBef>
                <a:spcPts val="600"/>
              </a:spcBef>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Assist you with filling out the forms</a:t>
            </a:r>
          </a:p>
          <a:p>
            <a:pPr marL="800100" lvl="1" indent="-342900">
              <a:spcBef>
                <a:spcPts val="600"/>
              </a:spcBef>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Provide you the address on where to mail out the forms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We will not mail out any of the beneficiary forms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981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r>
              <a:rPr lang="en-US" sz="4200" dirty="0">
                <a:latin typeface="Arial"/>
                <a:cs typeface="Arial"/>
              </a:rPr>
              <a:t>DON Benefits Contact</a:t>
            </a:r>
          </a:p>
        </p:txBody>
      </p:sp>
      <p:sp>
        <p:nvSpPr>
          <p:cNvPr id="6" name="Content Placeholder 5"/>
          <p:cNvSpPr>
            <a:spLocks noGrp="1"/>
          </p:cNvSpPr>
          <p:nvPr>
            <p:ph idx="1"/>
          </p:nvPr>
        </p:nvSpPr>
        <p:spPr>
          <a:xfrm>
            <a:off x="457200" y="1495168"/>
            <a:ext cx="8229600" cy="5088195"/>
          </a:xfrm>
        </p:spPr>
        <p:txBody>
          <a:bodyPr/>
          <a:lstStyle/>
          <a:p>
            <a:pPr marL="457200" lvl="1" indent="0" algn="ctr">
              <a:buNone/>
            </a:pPr>
            <a:r>
              <a:rPr lang="en-US" sz="2000" dirty="0">
                <a:latin typeface="Arial" panose="020B0604020202020204" pitchFamily="34" charset="0"/>
                <a:cs typeface="Arial" panose="020B0604020202020204" pitchFamily="34" charset="0"/>
              </a:rPr>
              <a:t>Website: </a:t>
            </a:r>
            <a:r>
              <a:rPr lang="en-US" sz="20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https://www.hqmc.marines.mil/hrom/benefits/</a:t>
            </a:r>
            <a:r>
              <a:rPr lang="en-US" sz="2000" dirty="0">
                <a:solidFill>
                  <a:srgbClr val="0000FF"/>
                </a:solidFill>
                <a:latin typeface="Arial" panose="020B0604020202020204" pitchFamily="34" charset="0"/>
                <a:cs typeface="Arial" panose="020B0604020202020204" pitchFamily="34" charset="0"/>
              </a:rPr>
              <a:t> </a:t>
            </a:r>
          </a:p>
          <a:p>
            <a:pPr marL="0" indent="0" algn="ctr">
              <a:buNone/>
            </a:pPr>
            <a:endParaRPr lang="en-US" sz="2000" dirty="0">
              <a:latin typeface="Arial" panose="020B0604020202020204" pitchFamily="34" charset="0"/>
              <a:cs typeface="Arial" panose="020B0604020202020204" pitchFamily="34" charset="0"/>
            </a:endParaRPr>
          </a:p>
          <a:p>
            <a:pPr marL="0" indent="0">
              <a:buNone/>
            </a:pPr>
            <a:r>
              <a:rPr lang="en-US" sz="2000" dirty="0">
                <a:effectLst/>
                <a:latin typeface="Arial" panose="020B0604020202020204" pitchFamily="34" charset="0"/>
                <a:cs typeface="Arial" panose="020B0604020202020204" pitchFamily="34" charset="0"/>
              </a:rPr>
              <a:t>Civilian Navy and Marine employees who have questions about health insurance, life insurance or Thrift Savings Plan (TSP) can utilize the GRB Platform:</a:t>
            </a:r>
          </a:p>
          <a:p>
            <a:pPr marL="0" indent="0" algn="ctr">
              <a:buNone/>
            </a:pPr>
            <a:r>
              <a:rPr lang="en-US" sz="2000" dirty="0">
                <a:solidFill>
                  <a:srgbClr val="0000FF"/>
                </a:solidFill>
                <a:latin typeface="Arial" panose="020B0604020202020204" pitchFamily="34" charset="0"/>
                <a:cs typeface="Arial" panose="020B0604020202020204" pitchFamily="34" charset="0"/>
                <a:hlinkClick r:id="rId4"/>
              </a:rPr>
              <a:t>https://civbenefits.dc3n.navy.mil/my.policy</a:t>
            </a:r>
            <a:endParaRPr lang="en-US" sz="2000" dirty="0">
              <a:solidFill>
                <a:srgbClr val="0000FF"/>
              </a:solidFill>
              <a:latin typeface="Arial" panose="020B0604020202020204" pitchFamily="34" charset="0"/>
              <a:cs typeface="Arial" panose="020B0604020202020204" pitchFamily="34" charset="0"/>
            </a:endParaRPr>
          </a:p>
          <a:p>
            <a:pPr marL="0" indent="0" algn="ctr">
              <a:buNone/>
            </a:pPr>
            <a:r>
              <a:rPr lang="en-US" sz="2000" dirty="0">
                <a:solidFill>
                  <a:schemeClr val="tx1"/>
                </a:solidFill>
                <a:latin typeface="Arial" panose="020B0604020202020204" pitchFamily="34" charset="0"/>
                <a:cs typeface="Arial" panose="020B0604020202020204" pitchFamily="34" charset="0"/>
              </a:rPr>
              <a:t>or</a:t>
            </a:r>
            <a:endParaRPr lang="en-US" sz="2000" dirty="0">
              <a:solidFill>
                <a:schemeClr val="tx1"/>
              </a:solidFill>
              <a:effectLst/>
              <a:latin typeface="Arial" panose="020B0604020202020204" pitchFamily="34" charset="0"/>
              <a:cs typeface="Arial" panose="020B0604020202020204" pitchFamily="34" charset="0"/>
            </a:endParaRPr>
          </a:p>
          <a:p>
            <a:pPr marL="0" indent="0">
              <a:buNone/>
            </a:pPr>
            <a:r>
              <a:rPr lang="en-US" sz="2000" dirty="0">
                <a:effectLst/>
                <a:latin typeface="Arial" panose="020B0604020202020204" pitchFamily="34" charset="0"/>
                <a:cs typeface="Arial" panose="020B0604020202020204" pitchFamily="34" charset="0"/>
              </a:rPr>
              <a:t>You can also send an email to: </a:t>
            </a:r>
            <a:r>
              <a:rPr lang="en-US" sz="2000" dirty="0">
                <a:solidFill>
                  <a:srgbClr val="0000FF"/>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navybenefits@</a:t>
            </a:r>
            <a:r>
              <a:rPr lang="en-US" sz="2000" dirty="0">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us.</a:t>
            </a:r>
            <a:r>
              <a:rPr lang="en-US" sz="2000" dirty="0">
                <a:solidFill>
                  <a:srgbClr val="0000FF"/>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navy.mil</a:t>
            </a:r>
            <a:r>
              <a:rPr lang="en-US" sz="2000" dirty="0">
                <a:solidFill>
                  <a:srgbClr val="0000FF"/>
                </a:solidFill>
                <a:latin typeface="Arial" panose="020B0604020202020204" pitchFamily="34" charset="0"/>
                <a:cs typeface="Arial" panose="020B0604020202020204" pitchFamily="34" charset="0"/>
              </a:rPr>
              <a:t> </a:t>
            </a:r>
          </a:p>
          <a:p>
            <a:pPr marL="0" indent="0">
              <a:buNone/>
            </a:pPr>
            <a:r>
              <a:rPr lang="en-US" sz="2000" dirty="0">
                <a:effectLst/>
                <a:latin typeface="Arial" panose="020B0604020202020204" pitchFamily="34" charset="0"/>
                <a:cs typeface="Arial" panose="020B0604020202020204" pitchFamily="34" charset="0"/>
              </a:rPr>
              <a:t>or you can call. </a:t>
            </a:r>
          </a:p>
          <a:p>
            <a:pPr marL="0" indent="0">
              <a:buNone/>
            </a:pPr>
            <a:endParaRPr lang="en-US" sz="2000" dirty="0">
              <a:effectLst/>
              <a:latin typeface="Arial" panose="020B0604020202020204" pitchFamily="34" charset="0"/>
              <a:cs typeface="Arial" panose="020B0604020202020204" pitchFamily="34" charset="0"/>
            </a:endParaRPr>
          </a:p>
          <a:p>
            <a:pPr marL="0" indent="0">
              <a:buNone/>
            </a:pPr>
            <a:r>
              <a:rPr lang="en-US" sz="2000" dirty="0">
                <a:effectLst/>
                <a:latin typeface="Arial" panose="020B0604020202020204" pitchFamily="34" charset="0"/>
                <a:cs typeface="Arial" panose="020B0604020202020204" pitchFamily="34" charset="0"/>
              </a:rPr>
              <a:t>Department of the Navy (DON) Benefits Line at </a:t>
            </a:r>
            <a:r>
              <a:rPr lang="en-US" sz="2000" dirty="0">
                <a:solidFill>
                  <a:srgbClr val="0000FF"/>
                </a:solidFill>
                <a:effectLst/>
                <a:latin typeface="Arial" panose="020B0604020202020204" pitchFamily="34" charset="0"/>
                <a:cs typeface="Arial" panose="020B0604020202020204" pitchFamily="34" charset="0"/>
              </a:rPr>
              <a:t>1-888-320-2917</a:t>
            </a:r>
            <a:r>
              <a:rPr lang="en-US" sz="2000" dirty="0">
                <a:effectLst/>
                <a:latin typeface="Arial" panose="020B0604020202020204" pitchFamily="34" charset="0"/>
                <a:cs typeface="Arial" panose="020B0604020202020204" pitchFamily="34" charset="0"/>
              </a:rPr>
              <a:t> and select option 4 to talk to a Customer Service Representative (CSR). CSR’s are available from 7:30 a.m. until 7:30 p.m. (Eastern Time). Monday through Friday, except on federal holidays.</a:t>
            </a:r>
          </a:p>
          <a:p>
            <a:pPr marL="457200" lvl="1" indent="0" algn="ctr">
              <a:buNone/>
            </a:pPr>
            <a:endParaRPr lang="en-US" sz="2000" dirty="0">
              <a:solidFill>
                <a:srgbClr val="0066FF"/>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26689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080" y="256806"/>
            <a:ext cx="8229600" cy="1143000"/>
          </a:xfrm>
        </p:spPr>
        <p:txBody>
          <a:bodyPr/>
          <a:lstStyle/>
          <a:p>
            <a:pPr>
              <a:defRPr/>
            </a:pPr>
            <a:r>
              <a:rPr lang="en-US" sz="4200" dirty="0">
                <a:latin typeface="Arial"/>
                <a:cs typeface="Arial"/>
              </a:rPr>
              <a:t>Updating / Changing Contact Information</a:t>
            </a:r>
            <a:endParaRPr lang="en-US" sz="4200">
              <a:latin typeface="Arial"/>
              <a:cs typeface="Arial"/>
            </a:endParaRPr>
          </a:p>
        </p:txBody>
      </p:sp>
      <p:sp>
        <p:nvSpPr>
          <p:cNvPr id="4" name="Content Placeholder 3">
            <a:extLst>
              <a:ext uri="{FF2B5EF4-FFF2-40B4-BE49-F238E27FC236}">
                <a16:creationId xmlns:a16="http://schemas.microsoft.com/office/drawing/2014/main" id="{773FEF32-E91D-2440-B3A1-DA06F8D0295D}"/>
              </a:ext>
            </a:extLst>
          </p:cNvPr>
          <p:cNvSpPr>
            <a:spLocks noGrp="1"/>
          </p:cNvSpPr>
          <p:nvPr>
            <p:ph sz="half" idx="1"/>
          </p:nvPr>
        </p:nvSpPr>
        <p:spPr>
          <a:xfrm>
            <a:off x="457199" y="1600200"/>
            <a:ext cx="8338457" cy="4525963"/>
          </a:xfrm>
        </p:spPr>
        <p:txBody>
          <a:bodyPr/>
          <a:lstStyle/>
          <a:p>
            <a:r>
              <a:rPr lang="en-US" sz="2400" dirty="0">
                <a:latin typeface="Arial" panose="020B0604020202020204" pitchFamily="34" charset="0"/>
                <a:cs typeface="Arial" panose="020B0604020202020204" pitchFamily="34" charset="0"/>
              </a:rPr>
              <a:t>It is pertinent your contact information and emergency contact information are current and updated.</a:t>
            </a:r>
          </a:p>
          <a:p>
            <a:r>
              <a:rPr lang="en-US" sz="2400" dirty="0">
                <a:latin typeface="Arial" panose="020B0604020202020204" pitchFamily="34" charset="0"/>
                <a:cs typeface="Arial" panose="020B0604020202020204" pitchFamily="34" charset="0"/>
              </a:rPr>
              <a:t>You may check your information in TWMS under Personal /Recall Information.</a:t>
            </a:r>
          </a:p>
          <a:p>
            <a:r>
              <a:rPr lang="en-US" sz="2400" dirty="0">
                <a:latin typeface="Arial" panose="020B0604020202020204" pitchFamily="34" charset="0"/>
                <a:cs typeface="Arial" panose="020B0604020202020204" pitchFamily="34" charset="0"/>
              </a:rPr>
              <a:t>Review this information periodically. </a:t>
            </a:r>
          </a:p>
          <a:p>
            <a:r>
              <a:rPr lang="en-US" sz="2400" dirty="0">
                <a:latin typeface="Arial" panose="020B0604020202020204" pitchFamily="34" charset="0"/>
                <a:cs typeface="Arial" panose="020B0604020202020204" pitchFamily="34" charset="0"/>
              </a:rPr>
              <a:t>If the information has changed or is incorrect, change or update the information.</a:t>
            </a:r>
          </a:p>
          <a:p>
            <a:endParaRPr lang="en-US" dirty="0"/>
          </a:p>
        </p:txBody>
      </p:sp>
    </p:spTree>
    <p:extLst>
      <p:ext uri="{BB962C8B-B14F-4D97-AF65-F5344CB8AC3E}">
        <p14:creationId xmlns:p14="http://schemas.microsoft.com/office/powerpoint/2010/main" val="2817877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7821-57B4-59E5-0C7D-7287C009141E}"/>
              </a:ext>
            </a:extLst>
          </p:cNvPr>
          <p:cNvSpPr>
            <a:spLocks noGrp="1"/>
          </p:cNvSpPr>
          <p:nvPr>
            <p:ph type="title"/>
          </p:nvPr>
        </p:nvSpPr>
        <p:spPr>
          <a:xfrm>
            <a:off x="609600" y="590035"/>
            <a:ext cx="8229600" cy="1143000"/>
          </a:xfrm>
        </p:spPr>
        <p:txBody>
          <a:bodyPr/>
          <a:lstStyle/>
          <a:p>
            <a:r>
              <a:rPr lang="en-US" sz="4200" dirty="0">
                <a:latin typeface="Arial"/>
                <a:cs typeface="Arial"/>
              </a:rPr>
              <a:t>TWMS Screenshot</a:t>
            </a:r>
          </a:p>
        </p:txBody>
      </p:sp>
      <p:pic>
        <p:nvPicPr>
          <p:cNvPr id="9" name="Content Placeholder 8">
            <a:extLst>
              <a:ext uri="{FF2B5EF4-FFF2-40B4-BE49-F238E27FC236}">
                <a16:creationId xmlns:a16="http://schemas.microsoft.com/office/drawing/2014/main" id="{6A884B22-7D06-521F-88E3-B7227DEAE989}"/>
              </a:ext>
            </a:extLst>
          </p:cNvPr>
          <p:cNvPicPr>
            <a:picLocks noGrp="1" noChangeAspect="1"/>
          </p:cNvPicPr>
          <p:nvPr>
            <p:ph sz="half" idx="1"/>
          </p:nvPr>
        </p:nvPicPr>
        <p:blipFill>
          <a:blip r:embed="rId2"/>
          <a:stretch>
            <a:fillRect/>
          </a:stretch>
        </p:blipFill>
        <p:spPr>
          <a:xfrm>
            <a:off x="1495168" y="1655805"/>
            <a:ext cx="6895070" cy="4732638"/>
          </a:xfrm>
        </p:spPr>
      </p:pic>
      <p:cxnSp>
        <p:nvCxnSpPr>
          <p:cNvPr id="11" name="Straight Arrow Connector 10">
            <a:extLst>
              <a:ext uri="{FF2B5EF4-FFF2-40B4-BE49-F238E27FC236}">
                <a16:creationId xmlns:a16="http://schemas.microsoft.com/office/drawing/2014/main" id="{76A35117-F36E-1C54-C219-DE227A749E07}"/>
              </a:ext>
            </a:extLst>
          </p:cNvPr>
          <p:cNvCxnSpPr>
            <a:cxnSpLocks/>
          </p:cNvCxnSpPr>
          <p:nvPr/>
        </p:nvCxnSpPr>
        <p:spPr>
          <a:xfrm>
            <a:off x="1099751" y="2953264"/>
            <a:ext cx="395417" cy="3459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600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1065-86EE-99DB-8B71-3137ECE8E0B7}"/>
              </a:ext>
            </a:extLst>
          </p:cNvPr>
          <p:cNvSpPr>
            <a:spLocks noGrp="1"/>
          </p:cNvSpPr>
          <p:nvPr>
            <p:ph type="title"/>
          </p:nvPr>
        </p:nvSpPr>
        <p:spPr>
          <a:xfrm>
            <a:off x="605481" y="533400"/>
            <a:ext cx="8229600" cy="1143000"/>
          </a:xfrm>
        </p:spPr>
        <p:txBody>
          <a:bodyPr/>
          <a:lstStyle/>
          <a:p>
            <a:r>
              <a:rPr lang="en-US" sz="4200" dirty="0">
                <a:latin typeface="Arial"/>
                <a:cs typeface="Arial"/>
              </a:rPr>
              <a:t>Updating / Changing</a:t>
            </a:r>
            <a:br>
              <a:rPr lang="en-US" sz="4200" dirty="0">
                <a:latin typeface="Arial" panose="020B0604020202020204" pitchFamily="34" charset="0"/>
                <a:cs typeface="Arial" panose="020B0604020202020204" pitchFamily="34" charset="0"/>
              </a:rPr>
            </a:br>
            <a:r>
              <a:rPr lang="en-US" sz="4200" dirty="0">
                <a:latin typeface="Arial"/>
                <a:cs typeface="Arial"/>
              </a:rPr>
              <a:t> Mailing Address </a:t>
            </a:r>
            <a:br>
              <a:rPr lang="en-US" sz="4200" dirty="0"/>
            </a:br>
            <a:endParaRPr lang="en-US" sz="4000" dirty="0"/>
          </a:p>
        </p:txBody>
      </p:sp>
      <p:pic>
        <p:nvPicPr>
          <p:cNvPr id="10" name="Content Placeholder 9">
            <a:extLst>
              <a:ext uri="{FF2B5EF4-FFF2-40B4-BE49-F238E27FC236}">
                <a16:creationId xmlns:a16="http://schemas.microsoft.com/office/drawing/2014/main" id="{3EEDFF4B-69AE-CBCF-9AC7-C698184EB2EC}"/>
              </a:ext>
            </a:extLst>
          </p:cNvPr>
          <p:cNvPicPr>
            <a:picLocks noGrp="1" noChangeAspect="1"/>
          </p:cNvPicPr>
          <p:nvPr>
            <p:ph sz="half" idx="1"/>
          </p:nvPr>
        </p:nvPicPr>
        <p:blipFill>
          <a:blip r:embed="rId2"/>
          <a:stretch>
            <a:fillRect/>
          </a:stretch>
        </p:blipFill>
        <p:spPr>
          <a:xfrm>
            <a:off x="1791730" y="3276610"/>
            <a:ext cx="6104238" cy="3148903"/>
          </a:xfrm>
        </p:spPr>
      </p:pic>
      <p:sp>
        <p:nvSpPr>
          <p:cNvPr id="12" name="TextBox 11">
            <a:extLst>
              <a:ext uri="{FF2B5EF4-FFF2-40B4-BE49-F238E27FC236}">
                <a16:creationId xmlns:a16="http://schemas.microsoft.com/office/drawing/2014/main" id="{E9E87800-273D-00CE-AA3F-E93B74CFB3CA}"/>
              </a:ext>
            </a:extLst>
          </p:cNvPr>
          <p:cNvSpPr txBox="1"/>
          <p:nvPr/>
        </p:nvSpPr>
        <p:spPr>
          <a:xfrm>
            <a:off x="605481" y="1543759"/>
            <a:ext cx="7933038" cy="1569660"/>
          </a:xfrm>
          <a:prstGeom prst="rect">
            <a:avLst/>
          </a:prstGeom>
          <a:noFill/>
        </p:spPr>
        <p:txBody>
          <a:bodyPr wrap="square">
            <a:spAutoFit/>
          </a:bodyPr>
          <a:lstStyle/>
          <a:p>
            <a:pPr marL="285750" indent="-285750">
              <a:buFont typeface="Arial" panose="020B0604020202020204" pitchFamily="34" charset="0"/>
              <a:buChar char="•"/>
            </a:pPr>
            <a:r>
              <a:rPr lang="en-US" sz="2400" dirty="0"/>
              <a:t>To update your official address of record, this is done in MyPay at the following site:</a:t>
            </a:r>
          </a:p>
          <a:p>
            <a:pPr marL="285750" indent="-285750">
              <a:buFont typeface="Arial" panose="020B0604020202020204" pitchFamily="34" charset="0"/>
              <a:buChar char="•"/>
            </a:pPr>
            <a:endParaRPr lang="en-US" sz="2400" dirty="0"/>
          </a:p>
          <a:p>
            <a:pPr marL="0" indent="0" algn="ctr">
              <a:buNone/>
            </a:pPr>
            <a:r>
              <a:rPr lang="en-US" sz="2400" dirty="0">
                <a:solidFill>
                  <a:srgbClr val="0066FF"/>
                </a:solidFill>
                <a:hlinkClick r:id="rId3">
                  <a:extLst>
                    <a:ext uri="{A12FA001-AC4F-418D-AE19-62706E023703}">
                      <ahyp:hlinkClr xmlns:ahyp="http://schemas.microsoft.com/office/drawing/2018/hyperlinkcolor" val="tx"/>
                    </a:ext>
                  </a:extLst>
                </a:hlinkClick>
              </a:rPr>
              <a:t>https://mypay.dfas.mil</a:t>
            </a:r>
            <a:endParaRPr lang="en-US" sz="2400" dirty="0">
              <a:solidFill>
                <a:srgbClr val="0066FF"/>
              </a:solidFill>
            </a:endParaRPr>
          </a:p>
        </p:txBody>
      </p:sp>
    </p:spTree>
    <p:extLst>
      <p:ext uri="{BB962C8B-B14F-4D97-AF65-F5344CB8AC3E}">
        <p14:creationId xmlns:p14="http://schemas.microsoft.com/office/powerpoint/2010/main" val="3299498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AE9F5-7710-1851-8E28-5FB28599BA45}"/>
              </a:ext>
            </a:extLst>
          </p:cNvPr>
          <p:cNvSpPr>
            <a:spLocks noGrp="1"/>
          </p:cNvSpPr>
          <p:nvPr>
            <p:ph type="title"/>
          </p:nvPr>
        </p:nvSpPr>
        <p:spPr>
          <a:xfrm>
            <a:off x="457200" y="160337"/>
            <a:ext cx="8229600" cy="1143000"/>
          </a:xfrm>
        </p:spPr>
        <p:txBody>
          <a:bodyPr/>
          <a:lstStyle/>
          <a:p>
            <a:r>
              <a:rPr lang="en-US" sz="4200" dirty="0">
                <a:latin typeface="Arial"/>
                <a:cs typeface="Arial"/>
              </a:rPr>
              <a:t>Updating / Changing</a:t>
            </a:r>
            <a:br>
              <a:rPr lang="en-US" sz="4200" dirty="0">
                <a:latin typeface="Arial" panose="020B0604020202020204" pitchFamily="34" charset="0"/>
                <a:cs typeface="Arial" panose="020B0604020202020204" pitchFamily="34" charset="0"/>
              </a:rPr>
            </a:br>
            <a:r>
              <a:rPr lang="en-US" sz="4200" dirty="0">
                <a:latin typeface="Arial"/>
                <a:cs typeface="Arial"/>
              </a:rPr>
              <a:t>Emergency Contacts</a:t>
            </a:r>
          </a:p>
        </p:txBody>
      </p:sp>
      <p:sp>
        <p:nvSpPr>
          <p:cNvPr id="3" name="Content Placeholder 2">
            <a:extLst>
              <a:ext uri="{FF2B5EF4-FFF2-40B4-BE49-F238E27FC236}">
                <a16:creationId xmlns:a16="http://schemas.microsoft.com/office/drawing/2014/main" id="{52D233DA-5F98-F12F-12D2-63F7EB079D91}"/>
              </a:ext>
            </a:extLst>
          </p:cNvPr>
          <p:cNvSpPr>
            <a:spLocks noGrp="1"/>
          </p:cNvSpPr>
          <p:nvPr>
            <p:ph sz="half" idx="1"/>
          </p:nvPr>
        </p:nvSpPr>
        <p:spPr>
          <a:xfrm>
            <a:off x="457199" y="1600200"/>
            <a:ext cx="8480235" cy="4525963"/>
          </a:xfrm>
        </p:spPr>
        <p:txBody>
          <a:bodyPr/>
          <a:lstStyle/>
          <a:p>
            <a:r>
              <a:rPr lang="en-US" sz="2200" dirty="0">
                <a:latin typeface="Arial" panose="020B0604020202020204" pitchFamily="34" charset="0"/>
                <a:cs typeface="Arial" panose="020B0604020202020204" pitchFamily="34" charset="0"/>
              </a:rPr>
              <a:t>To update Emergency Contact information, this is updated in MyBiz at the following site:</a:t>
            </a:r>
          </a:p>
          <a:p>
            <a:pPr marL="0" indent="0" algn="ctr">
              <a:buNone/>
            </a:pPr>
            <a:r>
              <a:rPr lang="en-US" sz="2200" b="0" i="0" u="none" strike="noStrike" dirty="0">
                <a:solidFill>
                  <a:srgbClr val="0066FF"/>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https://compo.dcpds.cpms.osd.mil</a:t>
            </a:r>
            <a:endParaRPr lang="en-US" sz="2200" b="0" i="0" u="none" strike="noStrike" dirty="0">
              <a:solidFill>
                <a:srgbClr val="0066FF"/>
              </a:solidFill>
              <a:effectLst/>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In the Key Services section, go to “Contact Information”.</a:t>
            </a:r>
          </a:p>
          <a:p>
            <a:r>
              <a:rPr lang="en-US" sz="2200" dirty="0">
                <a:latin typeface="Arial" panose="020B0604020202020204" pitchFamily="34" charset="0"/>
                <a:cs typeface="Arial" panose="020B0604020202020204" pitchFamily="34" charset="0"/>
              </a:rPr>
              <a:t>A down arrow will appear, and you can select “Emergency Contacts” and select update.</a:t>
            </a:r>
          </a:p>
        </p:txBody>
      </p:sp>
      <p:pic>
        <p:nvPicPr>
          <p:cNvPr id="2050" name="Picture 2">
            <a:extLst>
              <a:ext uri="{FF2B5EF4-FFF2-40B4-BE49-F238E27FC236}">
                <a16:creationId xmlns:a16="http://schemas.microsoft.com/office/drawing/2014/main" id="{3ADCC3ED-D785-CF5E-D189-A94512FCF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456" y="3688970"/>
            <a:ext cx="3725355" cy="27340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759BC47-D9AA-AB20-BEEB-79739977244D}"/>
              </a:ext>
            </a:extLst>
          </p:cNvPr>
          <p:cNvSpPr/>
          <p:nvPr/>
        </p:nvSpPr>
        <p:spPr>
          <a:xfrm>
            <a:off x="4855464" y="3794760"/>
            <a:ext cx="2423160" cy="73152"/>
          </a:xfrm>
          <a:prstGeom prst="rect">
            <a:avLst/>
          </a:prstGeom>
          <a:solidFill>
            <a:schemeClr val="accent6">
              <a:lumMod val="5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9B7C0BFB-EE9F-3EDA-EEC7-7FFA92C0C567}"/>
              </a:ext>
            </a:extLst>
          </p:cNvPr>
          <p:cNvCxnSpPr/>
          <p:nvPr/>
        </p:nvCxnSpPr>
        <p:spPr>
          <a:xfrm>
            <a:off x="4096512" y="5055998"/>
            <a:ext cx="694944" cy="5218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387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200" dirty="0"/>
              <a:t>Contact Information</a:t>
            </a:r>
            <a:endParaRPr lang="en-US" sz="4200" dirty="0">
              <a:ea typeface="Calibri"/>
              <a:cs typeface="Calibri"/>
            </a:endParaRPr>
          </a:p>
        </p:txBody>
      </p:sp>
      <p:sp>
        <p:nvSpPr>
          <p:cNvPr id="6" name="TextBox 5"/>
          <p:cNvSpPr txBox="1"/>
          <p:nvPr/>
        </p:nvSpPr>
        <p:spPr>
          <a:xfrm>
            <a:off x="381000" y="1524000"/>
            <a:ext cx="8534400" cy="6370975"/>
          </a:xfrm>
          <a:prstGeom prst="rect">
            <a:avLst/>
          </a:prstGeom>
          <a:noFill/>
        </p:spPr>
        <p:txBody>
          <a:bodyPr wrap="square">
            <a:spAutoFit/>
          </a:bodyPr>
          <a:lstStyle/>
          <a:p>
            <a:pPr>
              <a:defRPr/>
            </a:pPr>
            <a:r>
              <a:rPr lang="en-US" sz="2400" b="1" dirty="0">
                <a:solidFill>
                  <a:prstClr val="black"/>
                </a:solidFill>
                <a:latin typeface="Arial" panose="020B0604020202020204" pitchFamily="34" charset="0"/>
                <a:cs typeface="Arial" panose="020B0604020202020204" pitchFamily="34" charset="0"/>
              </a:rPr>
              <a:t>Your 1</a:t>
            </a:r>
            <a:r>
              <a:rPr lang="en-US" sz="2400" b="1" baseline="30000" dirty="0">
                <a:solidFill>
                  <a:prstClr val="black"/>
                </a:solidFill>
                <a:latin typeface="Arial" panose="020B0604020202020204" pitchFamily="34" charset="0"/>
                <a:cs typeface="Arial" panose="020B0604020202020204" pitchFamily="34" charset="0"/>
              </a:rPr>
              <a:t>st</a:t>
            </a:r>
            <a:r>
              <a:rPr lang="en-US" sz="2400" b="1" dirty="0">
                <a:solidFill>
                  <a:prstClr val="black"/>
                </a:solidFill>
                <a:latin typeface="Arial" panose="020B0604020202020204" pitchFamily="34" charset="0"/>
                <a:cs typeface="Arial" panose="020B0604020202020204" pitchFamily="34" charset="0"/>
              </a:rPr>
              <a:t> 90 Days </a:t>
            </a:r>
            <a:r>
              <a:rPr lang="en-US" sz="2400" dirty="0">
                <a:solidFill>
                  <a:prstClr val="black"/>
                </a:solidFill>
                <a:latin typeface="Arial" panose="020B0604020202020204" pitchFamily="34" charset="0"/>
                <a:cs typeface="Arial" panose="020B0604020202020204" pitchFamily="34" charset="0"/>
              </a:rPr>
              <a:t>– Contact the individual that provided you with your reporting instructions.</a:t>
            </a:r>
          </a:p>
          <a:p>
            <a:pPr>
              <a:defRPr/>
            </a:pPr>
            <a:endParaRPr lang="en-US" sz="2400" b="1" dirty="0">
              <a:solidFill>
                <a:prstClr val="black"/>
              </a:solidFill>
              <a:latin typeface="Arial" panose="020B0604020202020204" pitchFamily="34" charset="0"/>
              <a:cs typeface="Arial" panose="020B0604020202020204" pitchFamily="34" charset="0"/>
            </a:endParaRPr>
          </a:p>
          <a:p>
            <a:pPr>
              <a:defRPr/>
            </a:pPr>
            <a:r>
              <a:rPr lang="en-US" sz="2400" b="1" dirty="0">
                <a:solidFill>
                  <a:prstClr val="black"/>
                </a:solidFill>
                <a:latin typeface="Arial" panose="020B0604020202020204" pitchFamily="34" charset="0"/>
                <a:cs typeface="Arial" panose="020B0604020202020204" pitchFamily="34" charset="0"/>
              </a:rPr>
              <a:t>The Human Resources Team has permanent offices in the following locations: </a:t>
            </a:r>
          </a:p>
          <a:p>
            <a:pPr>
              <a:defRPr/>
            </a:pPr>
            <a:endParaRPr lang="en-US" sz="2400" b="1"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Pentagon</a:t>
            </a:r>
          </a:p>
          <a:p>
            <a:pPr marL="342900"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Quantico, VA</a:t>
            </a:r>
          </a:p>
          <a:p>
            <a:pPr marL="342900"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Indianapolis, IN</a:t>
            </a:r>
          </a:p>
          <a:p>
            <a:pPr marL="342900"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New Orleans, LA</a:t>
            </a:r>
            <a:br>
              <a:rPr lang="en-US" sz="2400" dirty="0">
                <a:solidFill>
                  <a:prstClr val="black"/>
                </a:solidFill>
                <a:latin typeface="Arial" panose="020B0604020202020204" pitchFamily="34" charset="0"/>
                <a:cs typeface="Arial" panose="020B0604020202020204" pitchFamily="34" charset="0"/>
              </a:rPr>
            </a:br>
            <a:endParaRPr lang="en-US" sz="2400" dirty="0">
              <a:solidFill>
                <a:prstClr val="black"/>
              </a:solidFill>
              <a:latin typeface="Arial" panose="020B0604020202020204" pitchFamily="34" charset="0"/>
              <a:cs typeface="Arial" panose="020B0604020202020204" pitchFamily="34" charset="0"/>
            </a:endParaRPr>
          </a:p>
          <a:p>
            <a:r>
              <a:rPr lang="en-US" sz="2400" dirty="0">
                <a:solidFill>
                  <a:prstClr val="black"/>
                </a:solidFill>
                <a:latin typeface="Arial" panose="020B0604020202020204" pitchFamily="34" charset="0"/>
                <a:cs typeface="Arial" panose="020B0604020202020204" pitchFamily="34" charset="0"/>
              </a:rPr>
              <a:t>All teams can be reached at:</a:t>
            </a:r>
          </a:p>
          <a:p>
            <a:r>
              <a:rPr lang="en-US" sz="2400" b="1" dirty="0">
                <a:solidFill>
                  <a:prstClr val="black"/>
                </a:solidFill>
                <a:latin typeface="Arial" panose="020B0604020202020204" pitchFamily="34" charset="0"/>
                <a:cs typeface="Arial" panose="020B0604020202020204" pitchFamily="34" charset="0"/>
              </a:rPr>
              <a:t>Email: </a:t>
            </a:r>
            <a:r>
              <a:rPr lang="en-US" sz="2400" b="1" dirty="0">
                <a:latin typeface="Arial" panose="020B0604020202020204" pitchFamily="34" charset="0"/>
                <a:cs typeface="Arial" panose="020B0604020202020204" pitchFamily="34" charset="0"/>
              </a:rPr>
              <a:t>SMB_HQMC_Staffing@usmc.mil or </a:t>
            </a:r>
            <a:r>
              <a:rPr lang="en-US" sz="2400" b="1" dirty="0">
                <a:solidFill>
                  <a:srgbClr val="444444"/>
                </a:solidFill>
                <a:latin typeface="Arial" panose="020B0604020202020204" pitchFamily="34" charset="0"/>
              </a:rPr>
              <a:t>703-614-8371</a:t>
            </a:r>
          </a:p>
          <a:p>
            <a:endParaRPr lang="en-US" sz="2400" b="1" dirty="0">
              <a:latin typeface="Arial" panose="020B0604020202020204" pitchFamily="34" charset="0"/>
              <a:cs typeface="Arial" panose="020B0604020202020204" pitchFamily="34" charset="0"/>
            </a:endParaRPr>
          </a:p>
          <a:p>
            <a:pPr>
              <a:buFont typeface="Wingdings" pitchFamily="2" charset="2"/>
              <a:buNone/>
              <a:defRPr/>
            </a:pPr>
            <a:endParaRPr lang="en-US" sz="2400" dirty="0">
              <a:solidFill>
                <a:prstClr val="black"/>
              </a:solidFill>
              <a:latin typeface="Arial" panose="020B0604020202020204" pitchFamily="34" charset="0"/>
              <a:cs typeface="Arial" panose="020B0604020202020204" pitchFamily="34" charset="0"/>
            </a:endParaRPr>
          </a:p>
          <a:p>
            <a:pPr>
              <a:buFont typeface="Wingdings" pitchFamily="2" charset="2"/>
              <a:buNone/>
              <a:defRPr/>
            </a:pPr>
            <a:br>
              <a:rPr lang="fr-FR" sz="2400" dirty="0">
                <a:solidFill>
                  <a:prstClr val="black"/>
                </a:solidFill>
                <a:latin typeface="Calibri"/>
                <a:cs typeface="Arial" charset="0"/>
              </a:rPr>
            </a:br>
            <a:endParaRPr lang="en-US" sz="2400" dirty="0">
              <a:solidFill>
                <a:srgbClr val="0070C0"/>
              </a:solidFill>
              <a:latin typeface="Calibri"/>
              <a:cs typeface="Arial" charset="0"/>
            </a:endParaRPr>
          </a:p>
        </p:txBody>
      </p:sp>
    </p:spTree>
    <p:extLst>
      <p:ext uri="{BB962C8B-B14F-4D97-AF65-F5344CB8AC3E}">
        <p14:creationId xmlns:p14="http://schemas.microsoft.com/office/powerpoint/2010/main" val="509201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a:t>Questions</a:t>
            </a:r>
            <a:endParaRPr lang="en-US" sz="4200" dirty="0">
              <a:ea typeface="Calibri"/>
              <a:cs typeface="Calibri"/>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6875" y="1600200"/>
            <a:ext cx="5810250" cy="4648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20" y="91440"/>
            <a:ext cx="8229600" cy="1265238"/>
          </a:xfrm>
        </p:spPr>
        <p:txBody>
          <a:bodyPr lIns="91440" tIns="45720" rIns="91440" bIns="45720" anchor="t">
            <a:normAutofit fontScale="90000"/>
          </a:bodyPr>
          <a:lstStyle/>
          <a:p>
            <a:pPr>
              <a:defRPr/>
            </a:pPr>
            <a:r>
              <a:rPr lang="en-US" dirty="0">
                <a:solidFill>
                  <a:schemeClr val="tx1"/>
                </a:solidFill>
              </a:rPr>
              <a:t>      </a:t>
            </a:r>
            <a:r>
              <a:rPr sz="4000" dirty="0">
                <a:solidFill>
                  <a:schemeClr val="tx1"/>
                </a:solidFill>
              </a:rPr>
              <a:t>N</a:t>
            </a:r>
            <a:r>
              <a:rPr sz="4200" dirty="0">
                <a:solidFill>
                  <a:schemeClr val="tx1"/>
                </a:solidFill>
              </a:rPr>
              <a:t>otification of Personnel Action </a:t>
            </a:r>
            <a:br>
              <a:rPr lang="en-US" sz="4200" dirty="0">
                <a:solidFill>
                  <a:schemeClr val="tx1"/>
                </a:solidFill>
              </a:rPr>
            </a:br>
            <a:r>
              <a:rPr sz="4200" dirty="0">
                <a:solidFill>
                  <a:schemeClr val="tx1"/>
                </a:solidFill>
              </a:rPr>
              <a:t>(SF-50)</a:t>
            </a:r>
            <a:endParaRPr lang="en-US" sz="4200" dirty="0">
              <a:solidFill>
                <a:schemeClr val="tx1"/>
              </a:solidFill>
            </a:endParaRPr>
          </a:p>
        </p:txBody>
      </p:sp>
      <p:sp>
        <p:nvSpPr>
          <p:cNvPr id="4" name="Rectangle 3"/>
          <p:cNvSpPr/>
          <p:nvPr/>
        </p:nvSpPr>
        <p:spPr>
          <a:xfrm>
            <a:off x="304800" y="1536174"/>
            <a:ext cx="8382000" cy="3046988"/>
          </a:xfrm>
          <a:prstGeom prst="rect">
            <a:avLst/>
          </a:prstGeom>
        </p:spPr>
        <p:txBody>
          <a:bodyPr wrap="square">
            <a:spAutoFit/>
          </a:bodyPr>
          <a:lstStyle/>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Document employment events - appointment, movement between agencies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Establish your employment history - your grades, occupations and pay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Generally stored permanently in your electronic Official Personnel Folder (eOPF)</a:t>
            </a:r>
          </a:p>
          <a:p>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1714500" y="4398496"/>
            <a:ext cx="5562600" cy="369332"/>
          </a:xfrm>
          <a:prstGeom prst="rect">
            <a:avLst/>
          </a:prstGeom>
          <a:noFill/>
        </p:spPr>
        <p:txBody>
          <a:bodyPr wrap="square" rtlCol="0">
            <a:spAutoFit/>
          </a:bodyPr>
          <a:lstStyle/>
          <a:p>
            <a:r>
              <a:rPr lang="en-US" b="1" dirty="0">
                <a:solidFill>
                  <a:srgbClr val="FF0000"/>
                </a:solidFill>
              </a:rPr>
              <a:t>*Allow 1-3 business days for SF-50 to process.</a:t>
            </a:r>
          </a:p>
        </p:txBody>
      </p:sp>
    </p:spTree>
    <p:extLst>
      <p:ext uri="{BB962C8B-B14F-4D97-AF65-F5344CB8AC3E}">
        <p14:creationId xmlns:p14="http://schemas.microsoft.com/office/powerpoint/2010/main" val="83714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63498A5D-BCF3-5442-87DD-2470439BA430}"/>
              </a:ext>
            </a:extLst>
          </p:cNvPr>
          <p:cNvSpPr/>
          <p:nvPr/>
        </p:nvSpPr>
        <p:spPr>
          <a:xfrm>
            <a:off x="1480488" y="750781"/>
            <a:ext cx="7086600" cy="58455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 name="object 2"/>
          <p:cNvSpPr txBox="1"/>
          <p:nvPr/>
        </p:nvSpPr>
        <p:spPr>
          <a:xfrm>
            <a:off x="6585239" y="3459307"/>
            <a:ext cx="258474" cy="82162"/>
          </a:xfrm>
          <a:prstGeom prst="rect">
            <a:avLst/>
          </a:prstGeom>
        </p:spPr>
        <p:txBody>
          <a:bodyPr vert="horz" wrap="square" lIns="0" tIns="8659" rIns="0" bIns="0" rtlCol="0">
            <a:spAutoFit/>
          </a:bodyPr>
          <a:lstStyle/>
          <a:p>
            <a:pPr marL="8659">
              <a:spcBef>
                <a:spcPts val="68"/>
              </a:spcBef>
            </a:pPr>
            <a:r>
              <a:rPr sz="477" dirty="0">
                <a:latin typeface="Arial"/>
                <a:cs typeface="Arial"/>
              </a:rPr>
              <a:t>Biweekly</a:t>
            </a:r>
            <a:endParaRPr sz="477">
              <a:latin typeface="Arial"/>
              <a:cs typeface="Arial"/>
            </a:endParaRPr>
          </a:p>
        </p:txBody>
      </p:sp>
      <p:sp>
        <p:nvSpPr>
          <p:cNvPr id="3" name="object 3"/>
          <p:cNvSpPr txBox="1"/>
          <p:nvPr/>
        </p:nvSpPr>
        <p:spPr>
          <a:xfrm>
            <a:off x="6585239" y="3519921"/>
            <a:ext cx="306532" cy="82162"/>
          </a:xfrm>
          <a:prstGeom prst="rect">
            <a:avLst/>
          </a:prstGeom>
        </p:spPr>
        <p:txBody>
          <a:bodyPr vert="horz" wrap="square" lIns="0" tIns="8659" rIns="0" bIns="0" rtlCol="0">
            <a:spAutoFit/>
          </a:bodyPr>
          <a:lstStyle/>
          <a:p>
            <a:pPr marL="8659">
              <a:spcBef>
                <a:spcPts val="68"/>
              </a:spcBef>
            </a:pPr>
            <a:r>
              <a:rPr sz="477" spc="-10" dirty="0">
                <a:latin typeface="Arial"/>
                <a:cs typeface="Arial"/>
              </a:rPr>
              <a:t>Pay</a:t>
            </a:r>
            <a:r>
              <a:rPr sz="477" spc="-14" dirty="0">
                <a:latin typeface="Arial"/>
                <a:cs typeface="Arial"/>
              </a:rPr>
              <a:t> Period</a:t>
            </a:r>
            <a:endParaRPr sz="477">
              <a:latin typeface="Arial"/>
              <a:cs typeface="Arial"/>
            </a:endParaRPr>
          </a:p>
        </p:txBody>
      </p:sp>
      <p:sp>
        <p:nvSpPr>
          <p:cNvPr id="4" name="object 4"/>
          <p:cNvSpPr/>
          <p:nvPr/>
        </p:nvSpPr>
        <p:spPr>
          <a:xfrm>
            <a:off x="6286500" y="3532909"/>
            <a:ext cx="246784" cy="103909"/>
          </a:xfrm>
          <a:custGeom>
            <a:avLst/>
            <a:gdLst/>
            <a:ahLst/>
            <a:cxnLst/>
            <a:rect l="l" t="t" r="r" b="b"/>
            <a:pathLst>
              <a:path w="361950" h="152400">
                <a:moveTo>
                  <a:pt x="0" y="0"/>
                </a:moveTo>
                <a:lnTo>
                  <a:pt x="361950" y="0"/>
                </a:lnTo>
                <a:lnTo>
                  <a:pt x="361950" y="152400"/>
                </a:lnTo>
              </a:path>
            </a:pathLst>
          </a:custGeom>
          <a:ln w="6350">
            <a:solidFill>
              <a:srgbClr val="000000"/>
            </a:solidFill>
          </a:ln>
        </p:spPr>
        <p:txBody>
          <a:bodyPr wrap="square" lIns="0" tIns="0" rIns="0" bIns="0" rtlCol="0"/>
          <a:lstStyle/>
          <a:p>
            <a:endParaRPr/>
          </a:p>
        </p:txBody>
      </p:sp>
      <p:sp>
        <p:nvSpPr>
          <p:cNvPr id="5" name="object 5"/>
          <p:cNvSpPr txBox="1"/>
          <p:nvPr/>
        </p:nvSpPr>
        <p:spPr>
          <a:xfrm>
            <a:off x="2099830" y="233795"/>
            <a:ext cx="1087149" cy="277465"/>
          </a:xfrm>
          <a:prstGeom prst="rect">
            <a:avLst/>
          </a:prstGeom>
        </p:spPr>
        <p:txBody>
          <a:bodyPr vert="horz" wrap="square" lIns="0" tIns="20782" rIns="0" bIns="0" rtlCol="0">
            <a:spAutoFit/>
          </a:bodyPr>
          <a:lstStyle/>
          <a:p>
            <a:pPr marL="8659" marR="562393">
              <a:lnSpc>
                <a:spcPts val="477"/>
              </a:lnSpc>
              <a:spcBef>
                <a:spcPts val="164"/>
              </a:spcBef>
            </a:pPr>
            <a:r>
              <a:rPr sz="477" dirty="0">
                <a:latin typeface="Arial"/>
                <a:cs typeface="Arial"/>
              </a:rPr>
              <a:t>Standard Form </a:t>
            </a:r>
            <a:r>
              <a:rPr sz="477" spc="41" dirty="0">
                <a:latin typeface="Arial"/>
                <a:cs typeface="Arial"/>
              </a:rPr>
              <a:t>50  </a:t>
            </a:r>
            <a:r>
              <a:rPr sz="477" dirty="0">
                <a:latin typeface="Arial"/>
                <a:cs typeface="Arial"/>
              </a:rPr>
              <a:t>Rev.</a:t>
            </a:r>
            <a:r>
              <a:rPr sz="477" spc="24" dirty="0">
                <a:latin typeface="Arial"/>
                <a:cs typeface="Arial"/>
              </a:rPr>
              <a:t> </a:t>
            </a:r>
            <a:r>
              <a:rPr sz="477" spc="41" dirty="0">
                <a:latin typeface="Arial"/>
                <a:cs typeface="Arial"/>
              </a:rPr>
              <a:t>7/91</a:t>
            </a:r>
            <a:endParaRPr sz="477">
              <a:latin typeface="Arial"/>
              <a:cs typeface="Arial"/>
            </a:endParaRPr>
          </a:p>
          <a:p>
            <a:pPr marL="8659" marR="3464">
              <a:lnSpc>
                <a:spcPts val="477"/>
              </a:lnSpc>
            </a:pPr>
            <a:r>
              <a:rPr sz="477" spc="10" dirty="0">
                <a:latin typeface="Arial"/>
                <a:cs typeface="Arial"/>
              </a:rPr>
              <a:t>U.S. Offfice </a:t>
            </a:r>
            <a:r>
              <a:rPr sz="477" spc="24" dirty="0">
                <a:latin typeface="Arial"/>
                <a:cs typeface="Arial"/>
              </a:rPr>
              <a:t>of </a:t>
            </a:r>
            <a:r>
              <a:rPr sz="477" spc="-14" dirty="0">
                <a:latin typeface="Arial"/>
                <a:cs typeface="Arial"/>
              </a:rPr>
              <a:t>Personnel </a:t>
            </a:r>
            <a:r>
              <a:rPr sz="477" spc="-3" dirty="0">
                <a:latin typeface="Arial"/>
                <a:cs typeface="Arial"/>
              </a:rPr>
              <a:t>Management  </a:t>
            </a:r>
            <a:r>
              <a:rPr sz="477" spc="-7" dirty="0">
                <a:latin typeface="Arial"/>
                <a:cs typeface="Arial"/>
              </a:rPr>
              <a:t>FPM </a:t>
            </a:r>
            <a:r>
              <a:rPr sz="477" spc="10" dirty="0">
                <a:latin typeface="Arial"/>
                <a:cs typeface="Arial"/>
              </a:rPr>
              <a:t>Supp. </a:t>
            </a:r>
            <a:r>
              <a:rPr sz="477" spc="34" dirty="0">
                <a:latin typeface="Arial"/>
                <a:cs typeface="Arial"/>
              </a:rPr>
              <a:t>296-33, </a:t>
            </a:r>
            <a:r>
              <a:rPr sz="477" spc="7" dirty="0">
                <a:latin typeface="Arial"/>
                <a:cs typeface="Arial"/>
              </a:rPr>
              <a:t>Subch.</a:t>
            </a:r>
            <a:r>
              <a:rPr sz="477" spc="72" dirty="0">
                <a:latin typeface="Arial"/>
                <a:cs typeface="Arial"/>
              </a:rPr>
              <a:t> </a:t>
            </a:r>
            <a:r>
              <a:rPr sz="477" spc="34" dirty="0">
                <a:latin typeface="Arial"/>
                <a:cs typeface="Arial"/>
              </a:rPr>
              <a:t>4</a:t>
            </a:r>
            <a:endParaRPr sz="477">
              <a:latin typeface="Arial"/>
              <a:cs typeface="Arial"/>
            </a:endParaRPr>
          </a:p>
        </p:txBody>
      </p:sp>
      <p:sp>
        <p:nvSpPr>
          <p:cNvPr id="6" name="object 6"/>
          <p:cNvSpPr txBox="1"/>
          <p:nvPr/>
        </p:nvSpPr>
        <p:spPr>
          <a:xfrm>
            <a:off x="3532909" y="363682"/>
            <a:ext cx="1817543" cy="124160"/>
          </a:xfrm>
          <a:prstGeom prst="rect">
            <a:avLst/>
          </a:prstGeom>
        </p:spPr>
        <p:txBody>
          <a:bodyPr vert="horz" wrap="square" lIns="0" tIns="8659" rIns="0" bIns="0" rtlCol="0">
            <a:spAutoFit/>
          </a:bodyPr>
          <a:lstStyle/>
          <a:p>
            <a:pPr marL="8659">
              <a:spcBef>
                <a:spcPts val="68"/>
              </a:spcBef>
            </a:pPr>
            <a:r>
              <a:rPr sz="750" b="1" spc="-10" dirty="0">
                <a:latin typeface="Arial"/>
                <a:cs typeface="Arial"/>
              </a:rPr>
              <a:t>NOTIFICATION </a:t>
            </a:r>
            <a:r>
              <a:rPr sz="750" b="1" spc="-31" dirty="0">
                <a:latin typeface="Arial"/>
                <a:cs typeface="Arial"/>
              </a:rPr>
              <a:t>OF </a:t>
            </a:r>
            <a:r>
              <a:rPr sz="750" b="1" spc="-41" dirty="0">
                <a:latin typeface="Arial"/>
                <a:cs typeface="Arial"/>
              </a:rPr>
              <a:t>PERSONNEL</a:t>
            </a:r>
            <a:r>
              <a:rPr sz="750" b="1" spc="-31" dirty="0">
                <a:latin typeface="Arial"/>
                <a:cs typeface="Arial"/>
              </a:rPr>
              <a:t> </a:t>
            </a:r>
            <a:r>
              <a:rPr sz="750" b="1" spc="-7" dirty="0">
                <a:latin typeface="Arial"/>
                <a:cs typeface="Arial"/>
              </a:rPr>
              <a:t>ACTION</a:t>
            </a:r>
            <a:endParaRPr sz="750">
              <a:latin typeface="Arial"/>
              <a:cs typeface="Arial"/>
            </a:endParaRPr>
          </a:p>
        </p:txBody>
      </p:sp>
      <p:sp>
        <p:nvSpPr>
          <p:cNvPr id="7" name="object 7"/>
          <p:cNvSpPr/>
          <p:nvPr/>
        </p:nvSpPr>
        <p:spPr>
          <a:xfrm>
            <a:off x="4602307" y="1454727"/>
            <a:ext cx="2428875" cy="0"/>
          </a:xfrm>
          <a:custGeom>
            <a:avLst/>
            <a:gdLst/>
            <a:ahLst/>
            <a:cxnLst/>
            <a:rect l="l" t="t" r="r" b="b"/>
            <a:pathLst>
              <a:path w="3562350">
                <a:moveTo>
                  <a:pt x="0" y="0"/>
                </a:moveTo>
                <a:lnTo>
                  <a:pt x="3562350" y="0"/>
                </a:lnTo>
              </a:path>
            </a:pathLst>
          </a:custGeom>
          <a:ln w="25400">
            <a:solidFill>
              <a:srgbClr val="000000"/>
            </a:solidFill>
          </a:ln>
        </p:spPr>
        <p:txBody>
          <a:bodyPr wrap="square" lIns="0" tIns="0" rIns="0" bIns="0" rtlCol="0"/>
          <a:lstStyle/>
          <a:p>
            <a:endParaRPr/>
          </a:p>
        </p:txBody>
      </p:sp>
      <p:sp>
        <p:nvSpPr>
          <p:cNvPr id="8" name="object 8"/>
          <p:cNvSpPr txBox="1"/>
          <p:nvPr/>
        </p:nvSpPr>
        <p:spPr>
          <a:xfrm>
            <a:off x="2108489" y="727364"/>
            <a:ext cx="4927023" cy="102592"/>
          </a:xfrm>
          <a:prstGeom prst="rect">
            <a:avLst/>
          </a:prstGeom>
          <a:solidFill>
            <a:srgbClr val="ABABAB"/>
          </a:solidFill>
        </p:spPr>
        <p:txBody>
          <a:bodyPr vert="horz" wrap="square" lIns="0" tIns="0" rIns="0" bIns="0" rtlCol="0">
            <a:spAutoFit/>
          </a:bodyPr>
          <a:lstStyle/>
          <a:p>
            <a:pPr marL="30306">
              <a:lnSpc>
                <a:spcPts val="750"/>
              </a:lnSpc>
              <a:tabLst>
                <a:tab pos="2514966" algn="l"/>
              </a:tabLst>
            </a:pPr>
            <a:r>
              <a:rPr sz="682" b="1" spc="-17" dirty="0">
                <a:latin typeface="Arial"/>
                <a:cs typeface="Arial"/>
              </a:rPr>
              <a:t>FIRST</a:t>
            </a:r>
            <a:r>
              <a:rPr sz="682" b="1" spc="48" dirty="0">
                <a:latin typeface="Arial"/>
                <a:cs typeface="Arial"/>
              </a:rPr>
              <a:t> </a:t>
            </a:r>
            <a:r>
              <a:rPr sz="682" b="1" dirty="0">
                <a:latin typeface="Arial"/>
                <a:cs typeface="Arial"/>
              </a:rPr>
              <a:t>ACTION	</a:t>
            </a:r>
            <a:r>
              <a:rPr sz="682" b="1" spc="-27" dirty="0">
                <a:latin typeface="Arial"/>
                <a:cs typeface="Arial"/>
              </a:rPr>
              <a:t>SECOND</a:t>
            </a:r>
            <a:r>
              <a:rPr sz="682" b="1" spc="31" dirty="0">
                <a:latin typeface="Arial"/>
                <a:cs typeface="Arial"/>
              </a:rPr>
              <a:t> </a:t>
            </a:r>
            <a:r>
              <a:rPr sz="682" b="1" spc="-3" dirty="0">
                <a:latin typeface="Arial"/>
                <a:cs typeface="Arial"/>
              </a:rPr>
              <a:t>ACTION</a:t>
            </a:r>
            <a:endParaRPr sz="682">
              <a:latin typeface="Arial"/>
              <a:cs typeface="Arial"/>
            </a:endParaRPr>
          </a:p>
        </p:txBody>
      </p:sp>
      <p:sp>
        <p:nvSpPr>
          <p:cNvPr id="9" name="object 9"/>
          <p:cNvSpPr/>
          <p:nvPr/>
        </p:nvSpPr>
        <p:spPr>
          <a:xfrm>
            <a:off x="2108489" y="1454727"/>
            <a:ext cx="2502477" cy="0"/>
          </a:xfrm>
          <a:custGeom>
            <a:avLst/>
            <a:gdLst/>
            <a:ahLst/>
            <a:cxnLst/>
            <a:rect l="l" t="t" r="r" b="b"/>
            <a:pathLst>
              <a:path w="3670300">
                <a:moveTo>
                  <a:pt x="0" y="0"/>
                </a:moveTo>
                <a:lnTo>
                  <a:pt x="3670300" y="0"/>
                </a:lnTo>
              </a:path>
            </a:pathLst>
          </a:custGeom>
          <a:ln w="25400">
            <a:solidFill>
              <a:srgbClr val="000000"/>
            </a:solidFill>
          </a:ln>
        </p:spPr>
        <p:txBody>
          <a:bodyPr wrap="square" lIns="0" tIns="0" rIns="0" bIns="0" rtlCol="0"/>
          <a:lstStyle/>
          <a:p>
            <a:endParaRPr/>
          </a:p>
        </p:txBody>
      </p:sp>
      <p:sp>
        <p:nvSpPr>
          <p:cNvPr id="10" name="object 10"/>
          <p:cNvSpPr/>
          <p:nvPr/>
        </p:nvSpPr>
        <p:spPr>
          <a:xfrm>
            <a:off x="4602307" y="1446068"/>
            <a:ext cx="0" cy="1459057"/>
          </a:xfrm>
          <a:custGeom>
            <a:avLst/>
            <a:gdLst/>
            <a:ahLst/>
            <a:cxnLst/>
            <a:rect l="l" t="t" r="r" b="b"/>
            <a:pathLst>
              <a:path h="2139950">
                <a:moveTo>
                  <a:pt x="0" y="0"/>
                </a:moveTo>
                <a:lnTo>
                  <a:pt x="0" y="2139950"/>
                </a:lnTo>
              </a:path>
            </a:pathLst>
          </a:custGeom>
          <a:ln w="25400">
            <a:solidFill>
              <a:srgbClr val="000000"/>
            </a:solidFill>
          </a:ln>
        </p:spPr>
        <p:txBody>
          <a:bodyPr wrap="square" lIns="0" tIns="0" rIns="0" bIns="0" rtlCol="0"/>
          <a:lstStyle/>
          <a:p>
            <a:endParaRPr/>
          </a:p>
        </p:txBody>
      </p:sp>
      <p:sp>
        <p:nvSpPr>
          <p:cNvPr id="11" name="object 11"/>
          <p:cNvSpPr/>
          <p:nvPr/>
        </p:nvSpPr>
        <p:spPr>
          <a:xfrm>
            <a:off x="2108489" y="831273"/>
            <a:ext cx="311727" cy="203489"/>
          </a:xfrm>
          <a:custGeom>
            <a:avLst/>
            <a:gdLst/>
            <a:ahLst/>
            <a:cxnLst/>
            <a:rect l="l" t="t" r="r" b="b"/>
            <a:pathLst>
              <a:path w="457200" h="298450">
                <a:moveTo>
                  <a:pt x="457200" y="0"/>
                </a:moveTo>
                <a:lnTo>
                  <a:pt x="457200" y="298450"/>
                </a:lnTo>
                <a:lnTo>
                  <a:pt x="0" y="298450"/>
                </a:lnTo>
              </a:path>
            </a:pathLst>
          </a:custGeom>
          <a:ln w="6350">
            <a:solidFill>
              <a:srgbClr val="000000"/>
            </a:solidFill>
          </a:ln>
        </p:spPr>
        <p:txBody>
          <a:bodyPr wrap="square" lIns="0" tIns="0" rIns="0" bIns="0" rtlCol="0"/>
          <a:lstStyle/>
          <a:p>
            <a:endParaRPr/>
          </a:p>
        </p:txBody>
      </p:sp>
      <p:sp>
        <p:nvSpPr>
          <p:cNvPr id="12" name="object 12"/>
          <p:cNvSpPr/>
          <p:nvPr/>
        </p:nvSpPr>
        <p:spPr>
          <a:xfrm>
            <a:off x="2108489" y="1039091"/>
            <a:ext cx="311727" cy="203489"/>
          </a:xfrm>
          <a:custGeom>
            <a:avLst/>
            <a:gdLst/>
            <a:ahLst/>
            <a:cxnLst/>
            <a:rect l="l" t="t" r="r" b="b"/>
            <a:pathLst>
              <a:path w="457200" h="298450">
                <a:moveTo>
                  <a:pt x="457200" y="0"/>
                </a:moveTo>
                <a:lnTo>
                  <a:pt x="457200" y="298450"/>
                </a:lnTo>
                <a:lnTo>
                  <a:pt x="0" y="298450"/>
                </a:lnTo>
              </a:path>
            </a:pathLst>
          </a:custGeom>
          <a:ln w="6350">
            <a:solidFill>
              <a:srgbClr val="000000"/>
            </a:solidFill>
          </a:ln>
        </p:spPr>
        <p:txBody>
          <a:bodyPr wrap="square" lIns="0" tIns="0" rIns="0" bIns="0" rtlCol="0"/>
          <a:lstStyle/>
          <a:p>
            <a:endParaRPr/>
          </a:p>
        </p:txBody>
      </p:sp>
      <p:sp>
        <p:nvSpPr>
          <p:cNvPr id="13" name="object 13"/>
          <p:cNvSpPr/>
          <p:nvPr/>
        </p:nvSpPr>
        <p:spPr>
          <a:xfrm>
            <a:off x="2420216" y="1246909"/>
            <a:ext cx="0" cy="203489"/>
          </a:xfrm>
          <a:custGeom>
            <a:avLst/>
            <a:gdLst/>
            <a:ahLst/>
            <a:cxnLst/>
            <a:rect l="l" t="t" r="r" b="b"/>
            <a:pathLst>
              <a:path h="298450">
                <a:moveTo>
                  <a:pt x="0" y="0"/>
                </a:moveTo>
                <a:lnTo>
                  <a:pt x="0" y="298450"/>
                </a:lnTo>
              </a:path>
            </a:pathLst>
          </a:custGeom>
          <a:ln w="6350">
            <a:solidFill>
              <a:srgbClr val="000000"/>
            </a:solidFill>
          </a:ln>
        </p:spPr>
        <p:txBody>
          <a:bodyPr wrap="square" lIns="0" tIns="0" rIns="0" bIns="0" rtlCol="0"/>
          <a:lstStyle/>
          <a:p>
            <a:endParaRPr/>
          </a:p>
        </p:txBody>
      </p:sp>
      <p:sp>
        <p:nvSpPr>
          <p:cNvPr id="14" name="object 14"/>
          <p:cNvSpPr/>
          <p:nvPr/>
        </p:nvSpPr>
        <p:spPr>
          <a:xfrm>
            <a:off x="2420216" y="831273"/>
            <a:ext cx="2182091" cy="203489"/>
          </a:xfrm>
          <a:custGeom>
            <a:avLst/>
            <a:gdLst/>
            <a:ahLst/>
            <a:cxnLst/>
            <a:rect l="l" t="t" r="r" b="b"/>
            <a:pathLst>
              <a:path w="3200400" h="298450">
                <a:moveTo>
                  <a:pt x="3200400" y="0"/>
                </a:moveTo>
                <a:lnTo>
                  <a:pt x="3200400" y="298450"/>
                </a:lnTo>
                <a:lnTo>
                  <a:pt x="0" y="298450"/>
                </a:lnTo>
              </a:path>
            </a:pathLst>
          </a:custGeom>
          <a:ln w="6350">
            <a:solidFill>
              <a:srgbClr val="000000"/>
            </a:solidFill>
          </a:ln>
        </p:spPr>
        <p:txBody>
          <a:bodyPr wrap="square" lIns="0" tIns="0" rIns="0" bIns="0" rtlCol="0"/>
          <a:lstStyle/>
          <a:p>
            <a:endParaRPr/>
          </a:p>
        </p:txBody>
      </p:sp>
      <p:sp>
        <p:nvSpPr>
          <p:cNvPr id="15" name="object 15"/>
          <p:cNvSpPr/>
          <p:nvPr/>
        </p:nvSpPr>
        <p:spPr>
          <a:xfrm>
            <a:off x="2420216" y="1034761"/>
            <a:ext cx="2182091" cy="207818"/>
          </a:xfrm>
          <a:custGeom>
            <a:avLst/>
            <a:gdLst/>
            <a:ahLst/>
            <a:cxnLst/>
            <a:rect l="l" t="t" r="r" b="b"/>
            <a:pathLst>
              <a:path w="3200400" h="304800">
                <a:moveTo>
                  <a:pt x="3200400" y="0"/>
                </a:moveTo>
                <a:lnTo>
                  <a:pt x="3200400" y="304800"/>
                </a:lnTo>
                <a:lnTo>
                  <a:pt x="0" y="304800"/>
                </a:lnTo>
              </a:path>
            </a:pathLst>
          </a:custGeom>
          <a:ln w="6350">
            <a:solidFill>
              <a:srgbClr val="000000"/>
            </a:solidFill>
          </a:ln>
        </p:spPr>
        <p:txBody>
          <a:bodyPr wrap="square" lIns="0" tIns="0" rIns="0" bIns="0" rtlCol="0"/>
          <a:lstStyle/>
          <a:p>
            <a:endParaRPr/>
          </a:p>
        </p:txBody>
      </p:sp>
      <p:sp>
        <p:nvSpPr>
          <p:cNvPr id="16" name="object 16"/>
          <p:cNvSpPr/>
          <p:nvPr/>
        </p:nvSpPr>
        <p:spPr>
          <a:xfrm>
            <a:off x="4602307" y="1246909"/>
            <a:ext cx="0" cy="203489"/>
          </a:xfrm>
          <a:custGeom>
            <a:avLst/>
            <a:gdLst/>
            <a:ahLst/>
            <a:cxnLst/>
            <a:rect l="l" t="t" r="r" b="b"/>
            <a:pathLst>
              <a:path h="298450">
                <a:moveTo>
                  <a:pt x="0" y="0"/>
                </a:moveTo>
                <a:lnTo>
                  <a:pt x="0" y="298450"/>
                </a:lnTo>
              </a:path>
            </a:pathLst>
          </a:custGeom>
          <a:ln w="6350">
            <a:solidFill>
              <a:srgbClr val="000000"/>
            </a:solidFill>
          </a:ln>
        </p:spPr>
        <p:txBody>
          <a:bodyPr wrap="square" lIns="0" tIns="0" rIns="0" bIns="0" rtlCol="0"/>
          <a:lstStyle/>
          <a:p>
            <a:endParaRPr/>
          </a:p>
        </p:txBody>
      </p:sp>
      <p:sp>
        <p:nvSpPr>
          <p:cNvPr id="17" name="object 17"/>
          <p:cNvSpPr/>
          <p:nvPr/>
        </p:nvSpPr>
        <p:spPr>
          <a:xfrm>
            <a:off x="4602307" y="826943"/>
            <a:ext cx="311727" cy="207818"/>
          </a:xfrm>
          <a:custGeom>
            <a:avLst/>
            <a:gdLst/>
            <a:ahLst/>
            <a:cxnLst/>
            <a:rect l="l" t="t" r="r" b="b"/>
            <a:pathLst>
              <a:path w="457200" h="304800">
                <a:moveTo>
                  <a:pt x="457200" y="0"/>
                </a:moveTo>
                <a:lnTo>
                  <a:pt x="457200" y="304800"/>
                </a:lnTo>
                <a:lnTo>
                  <a:pt x="0" y="304800"/>
                </a:lnTo>
              </a:path>
            </a:pathLst>
          </a:custGeom>
          <a:ln w="6350">
            <a:solidFill>
              <a:srgbClr val="000000"/>
            </a:solidFill>
          </a:ln>
        </p:spPr>
        <p:txBody>
          <a:bodyPr wrap="square" lIns="0" tIns="0" rIns="0" bIns="0" rtlCol="0"/>
          <a:lstStyle/>
          <a:p>
            <a:endParaRPr/>
          </a:p>
        </p:txBody>
      </p:sp>
      <p:sp>
        <p:nvSpPr>
          <p:cNvPr id="18" name="object 18"/>
          <p:cNvSpPr/>
          <p:nvPr/>
        </p:nvSpPr>
        <p:spPr>
          <a:xfrm>
            <a:off x="4602307" y="1034761"/>
            <a:ext cx="311727" cy="207818"/>
          </a:xfrm>
          <a:custGeom>
            <a:avLst/>
            <a:gdLst/>
            <a:ahLst/>
            <a:cxnLst/>
            <a:rect l="l" t="t" r="r" b="b"/>
            <a:pathLst>
              <a:path w="457200" h="304800">
                <a:moveTo>
                  <a:pt x="457200" y="0"/>
                </a:moveTo>
                <a:lnTo>
                  <a:pt x="457200" y="304800"/>
                </a:lnTo>
                <a:lnTo>
                  <a:pt x="0" y="304800"/>
                </a:lnTo>
              </a:path>
            </a:pathLst>
          </a:custGeom>
          <a:ln w="6350">
            <a:solidFill>
              <a:srgbClr val="000000"/>
            </a:solidFill>
          </a:ln>
        </p:spPr>
        <p:txBody>
          <a:bodyPr wrap="square" lIns="0" tIns="0" rIns="0" bIns="0" rtlCol="0"/>
          <a:lstStyle/>
          <a:p>
            <a:endParaRPr/>
          </a:p>
        </p:txBody>
      </p:sp>
      <p:sp>
        <p:nvSpPr>
          <p:cNvPr id="19" name="object 19"/>
          <p:cNvSpPr/>
          <p:nvPr/>
        </p:nvSpPr>
        <p:spPr>
          <a:xfrm>
            <a:off x="4914034" y="1246909"/>
            <a:ext cx="0" cy="203489"/>
          </a:xfrm>
          <a:custGeom>
            <a:avLst/>
            <a:gdLst/>
            <a:ahLst/>
            <a:cxnLst/>
            <a:rect l="l" t="t" r="r" b="b"/>
            <a:pathLst>
              <a:path h="298450">
                <a:moveTo>
                  <a:pt x="0" y="0"/>
                </a:moveTo>
                <a:lnTo>
                  <a:pt x="0" y="298450"/>
                </a:lnTo>
              </a:path>
            </a:pathLst>
          </a:custGeom>
          <a:ln w="6350">
            <a:solidFill>
              <a:srgbClr val="000000"/>
            </a:solidFill>
          </a:ln>
        </p:spPr>
        <p:txBody>
          <a:bodyPr wrap="square" lIns="0" tIns="0" rIns="0" bIns="0" rtlCol="0"/>
          <a:lstStyle/>
          <a:p>
            <a:endParaRPr/>
          </a:p>
        </p:txBody>
      </p:sp>
      <p:sp>
        <p:nvSpPr>
          <p:cNvPr id="20" name="object 20"/>
          <p:cNvSpPr/>
          <p:nvPr/>
        </p:nvSpPr>
        <p:spPr>
          <a:xfrm>
            <a:off x="4914034" y="1034761"/>
            <a:ext cx="2117148" cy="0"/>
          </a:xfrm>
          <a:custGeom>
            <a:avLst/>
            <a:gdLst/>
            <a:ahLst/>
            <a:cxnLst/>
            <a:rect l="l" t="t" r="r" b="b"/>
            <a:pathLst>
              <a:path w="3105150">
                <a:moveTo>
                  <a:pt x="3105150" y="0"/>
                </a:moveTo>
                <a:lnTo>
                  <a:pt x="0" y="0"/>
                </a:lnTo>
              </a:path>
            </a:pathLst>
          </a:custGeom>
          <a:ln w="6350">
            <a:solidFill>
              <a:srgbClr val="000000"/>
            </a:solidFill>
          </a:ln>
        </p:spPr>
        <p:txBody>
          <a:bodyPr wrap="square" lIns="0" tIns="0" rIns="0" bIns="0" rtlCol="0"/>
          <a:lstStyle/>
          <a:p>
            <a:endParaRPr/>
          </a:p>
        </p:txBody>
      </p:sp>
      <p:sp>
        <p:nvSpPr>
          <p:cNvPr id="21" name="object 21"/>
          <p:cNvSpPr txBox="1"/>
          <p:nvPr/>
        </p:nvSpPr>
        <p:spPr>
          <a:xfrm>
            <a:off x="2112818" y="818284"/>
            <a:ext cx="3422506" cy="82225"/>
          </a:xfrm>
          <a:prstGeom prst="rect">
            <a:avLst/>
          </a:prstGeom>
        </p:spPr>
        <p:txBody>
          <a:bodyPr vert="horz" wrap="square" lIns="0" tIns="8659" rIns="0" bIns="0" rtlCol="0">
            <a:spAutoFit/>
          </a:bodyPr>
          <a:lstStyle/>
          <a:p>
            <a:pPr marL="8659">
              <a:spcBef>
                <a:spcPts val="68"/>
              </a:spcBef>
              <a:tabLst>
                <a:tab pos="2501978" algn="l"/>
              </a:tabLst>
            </a:pPr>
            <a:r>
              <a:rPr sz="477" spc="24" dirty="0">
                <a:latin typeface="Arial"/>
                <a:cs typeface="Arial"/>
              </a:rPr>
              <a:t>5-A. </a:t>
            </a:r>
            <a:r>
              <a:rPr sz="477" spc="-7" dirty="0">
                <a:latin typeface="Arial"/>
                <a:cs typeface="Arial"/>
              </a:rPr>
              <a:t>Code  </a:t>
            </a:r>
            <a:r>
              <a:rPr sz="477" spc="17" dirty="0">
                <a:latin typeface="Arial"/>
                <a:cs typeface="Arial"/>
              </a:rPr>
              <a:t>5-B. </a:t>
            </a:r>
            <a:r>
              <a:rPr sz="477" spc="-3" dirty="0">
                <a:latin typeface="Arial"/>
                <a:cs typeface="Arial"/>
              </a:rPr>
              <a:t>Nature</a:t>
            </a:r>
            <a:r>
              <a:rPr sz="477" spc="-10" dirty="0">
                <a:latin typeface="Arial"/>
                <a:cs typeface="Arial"/>
              </a:rPr>
              <a:t> </a:t>
            </a:r>
            <a:r>
              <a:rPr sz="477" spc="24" dirty="0">
                <a:latin typeface="Arial"/>
                <a:cs typeface="Arial"/>
              </a:rPr>
              <a:t>of</a:t>
            </a:r>
            <a:r>
              <a:rPr sz="477" spc="34" dirty="0">
                <a:latin typeface="Arial"/>
                <a:cs typeface="Arial"/>
              </a:rPr>
              <a:t> </a:t>
            </a:r>
            <a:r>
              <a:rPr sz="477" spc="10" dirty="0">
                <a:latin typeface="Arial"/>
                <a:cs typeface="Arial"/>
              </a:rPr>
              <a:t>Action	</a:t>
            </a:r>
            <a:r>
              <a:rPr sz="716" spc="35" baseline="3968" dirty="0">
                <a:latin typeface="Arial"/>
                <a:cs typeface="Arial"/>
              </a:rPr>
              <a:t>6-A. </a:t>
            </a:r>
            <a:r>
              <a:rPr sz="716" spc="-10" baseline="3968" dirty="0">
                <a:latin typeface="Arial"/>
                <a:cs typeface="Arial"/>
              </a:rPr>
              <a:t>Code </a:t>
            </a:r>
            <a:r>
              <a:rPr sz="477" spc="17" dirty="0">
                <a:latin typeface="Arial"/>
                <a:cs typeface="Arial"/>
              </a:rPr>
              <a:t>6-B. </a:t>
            </a:r>
            <a:r>
              <a:rPr sz="477" spc="-3" dirty="0">
                <a:latin typeface="Arial"/>
                <a:cs typeface="Arial"/>
              </a:rPr>
              <a:t>Nature </a:t>
            </a:r>
            <a:r>
              <a:rPr sz="477" spc="24" dirty="0">
                <a:latin typeface="Arial"/>
                <a:cs typeface="Arial"/>
              </a:rPr>
              <a:t>of</a:t>
            </a:r>
            <a:r>
              <a:rPr sz="477" spc="-17" dirty="0">
                <a:latin typeface="Arial"/>
                <a:cs typeface="Arial"/>
              </a:rPr>
              <a:t> </a:t>
            </a:r>
            <a:r>
              <a:rPr sz="477" spc="7" dirty="0">
                <a:latin typeface="Arial"/>
                <a:cs typeface="Arial"/>
              </a:rPr>
              <a:t>Action</a:t>
            </a:r>
            <a:endParaRPr sz="477">
              <a:latin typeface="Arial"/>
              <a:cs typeface="Arial"/>
            </a:endParaRPr>
          </a:p>
        </p:txBody>
      </p:sp>
      <p:sp>
        <p:nvSpPr>
          <p:cNvPr id="22" name="object 22"/>
          <p:cNvSpPr/>
          <p:nvPr/>
        </p:nvSpPr>
        <p:spPr>
          <a:xfrm>
            <a:off x="4914034" y="1242580"/>
            <a:ext cx="2117148" cy="0"/>
          </a:xfrm>
          <a:custGeom>
            <a:avLst/>
            <a:gdLst/>
            <a:ahLst/>
            <a:cxnLst/>
            <a:rect l="l" t="t" r="r" b="b"/>
            <a:pathLst>
              <a:path w="3105150">
                <a:moveTo>
                  <a:pt x="3105150" y="0"/>
                </a:moveTo>
                <a:lnTo>
                  <a:pt x="0" y="0"/>
                </a:lnTo>
              </a:path>
            </a:pathLst>
          </a:custGeom>
          <a:ln w="6350">
            <a:solidFill>
              <a:srgbClr val="000000"/>
            </a:solidFill>
          </a:ln>
        </p:spPr>
        <p:txBody>
          <a:bodyPr wrap="square" lIns="0" tIns="0" rIns="0" bIns="0" rtlCol="0"/>
          <a:lstStyle/>
          <a:p>
            <a:endParaRPr/>
          </a:p>
        </p:txBody>
      </p:sp>
      <p:sp>
        <p:nvSpPr>
          <p:cNvPr id="23" name="object 23"/>
          <p:cNvSpPr txBox="1"/>
          <p:nvPr/>
        </p:nvSpPr>
        <p:spPr>
          <a:xfrm>
            <a:off x="4606637" y="1021773"/>
            <a:ext cx="895783" cy="82162"/>
          </a:xfrm>
          <a:prstGeom prst="rect">
            <a:avLst/>
          </a:prstGeom>
        </p:spPr>
        <p:txBody>
          <a:bodyPr vert="horz" wrap="square" lIns="0" tIns="8659" rIns="0" bIns="0" rtlCol="0">
            <a:spAutoFit/>
          </a:bodyPr>
          <a:lstStyle/>
          <a:p>
            <a:pPr marL="8659">
              <a:spcBef>
                <a:spcPts val="68"/>
              </a:spcBef>
            </a:pPr>
            <a:r>
              <a:rPr sz="477" spc="20" dirty="0">
                <a:latin typeface="Arial"/>
                <a:cs typeface="Arial"/>
              </a:rPr>
              <a:t>6-C. </a:t>
            </a:r>
            <a:r>
              <a:rPr sz="477" spc="-7" dirty="0">
                <a:latin typeface="Arial"/>
                <a:cs typeface="Arial"/>
              </a:rPr>
              <a:t>Code </a:t>
            </a:r>
            <a:r>
              <a:rPr sz="477" spc="17" dirty="0">
                <a:latin typeface="Arial"/>
                <a:cs typeface="Arial"/>
              </a:rPr>
              <a:t>6-D. </a:t>
            </a:r>
            <a:r>
              <a:rPr sz="477" spc="-14" dirty="0">
                <a:latin typeface="Arial"/>
                <a:cs typeface="Arial"/>
              </a:rPr>
              <a:t>Legal</a:t>
            </a:r>
            <a:r>
              <a:rPr sz="477" spc="65" dirty="0">
                <a:latin typeface="Arial"/>
                <a:cs typeface="Arial"/>
              </a:rPr>
              <a:t> </a:t>
            </a:r>
            <a:r>
              <a:rPr sz="477" spc="14" dirty="0">
                <a:latin typeface="Arial"/>
                <a:cs typeface="Arial"/>
              </a:rPr>
              <a:t>Authority</a:t>
            </a:r>
            <a:endParaRPr sz="477">
              <a:latin typeface="Arial"/>
              <a:cs typeface="Arial"/>
            </a:endParaRPr>
          </a:p>
        </p:txBody>
      </p:sp>
      <p:sp>
        <p:nvSpPr>
          <p:cNvPr id="24" name="object 24"/>
          <p:cNvSpPr txBox="1"/>
          <p:nvPr/>
        </p:nvSpPr>
        <p:spPr>
          <a:xfrm>
            <a:off x="4606637" y="1233921"/>
            <a:ext cx="887124" cy="82162"/>
          </a:xfrm>
          <a:prstGeom prst="rect">
            <a:avLst/>
          </a:prstGeom>
        </p:spPr>
        <p:txBody>
          <a:bodyPr vert="horz" wrap="square" lIns="0" tIns="8659" rIns="0" bIns="0" rtlCol="0">
            <a:spAutoFit/>
          </a:bodyPr>
          <a:lstStyle/>
          <a:p>
            <a:pPr marL="8659">
              <a:spcBef>
                <a:spcPts val="68"/>
              </a:spcBef>
            </a:pPr>
            <a:r>
              <a:rPr sz="477" spc="7" dirty="0">
                <a:latin typeface="Arial"/>
                <a:cs typeface="Arial"/>
              </a:rPr>
              <a:t>6-E. </a:t>
            </a:r>
            <a:r>
              <a:rPr sz="477" spc="-7" dirty="0">
                <a:latin typeface="Arial"/>
                <a:cs typeface="Arial"/>
              </a:rPr>
              <a:t>Code </a:t>
            </a:r>
            <a:r>
              <a:rPr sz="477" spc="14" dirty="0">
                <a:latin typeface="Arial"/>
                <a:cs typeface="Arial"/>
              </a:rPr>
              <a:t>6-F. </a:t>
            </a:r>
            <a:r>
              <a:rPr sz="477" spc="-14" dirty="0">
                <a:latin typeface="Arial"/>
                <a:cs typeface="Arial"/>
              </a:rPr>
              <a:t>Legal</a:t>
            </a:r>
            <a:r>
              <a:rPr sz="477" spc="31" dirty="0">
                <a:latin typeface="Arial"/>
                <a:cs typeface="Arial"/>
              </a:rPr>
              <a:t> </a:t>
            </a:r>
            <a:r>
              <a:rPr sz="477" spc="14" dirty="0">
                <a:latin typeface="Arial"/>
                <a:cs typeface="Arial"/>
              </a:rPr>
              <a:t>Authority</a:t>
            </a:r>
            <a:endParaRPr sz="477">
              <a:latin typeface="Arial"/>
              <a:cs typeface="Arial"/>
            </a:endParaRPr>
          </a:p>
        </p:txBody>
      </p:sp>
      <p:sp>
        <p:nvSpPr>
          <p:cNvPr id="25" name="object 25"/>
          <p:cNvSpPr/>
          <p:nvPr/>
        </p:nvSpPr>
        <p:spPr>
          <a:xfrm>
            <a:off x="2108489" y="1870363"/>
            <a:ext cx="311727" cy="203489"/>
          </a:xfrm>
          <a:custGeom>
            <a:avLst/>
            <a:gdLst/>
            <a:ahLst/>
            <a:cxnLst/>
            <a:rect l="l" t="t" r="r" b="b"/>
            <a:pathLst>
              <a:path w="457200" h="298450">
                <a:moveTo>
                  <a:pt x="457200" y="0"/>
                </a:moveTo>
                <a:lnTo>
                  <a:pt x="457200" y="298450"/>
                </a:lnTo>
                <a:lnTo>
                  <a:pt x="0" y="298450"/>
                </a:lnTo>
              </a:path>
            </a:pathLst>
          </a:custGeom>
          <a:ln w="6350">
            <a:solidFill>
              <a:srgbClr val="000000"/>
            </a:solidFill>
          </a:ln>
        </p:spPr>
        <p:txBody>
          <a:bodyPr wrap="square" lIns="0" tIns="0" rIns="0" bIns="0" rtlCol="0"/>
          <a:lstStyle/>
          <a:p>
            <a:endParaRPr/>
          </a:p>
        </p:txBody>
      </p:sp>
      <p:sp>
        <p:nvSpPr>
          <p:cNvPr id="26" name="object 26"/>
          <p:cNvSpPr/>
          <p:nvPr/>
        </p:nvSpPr>
        <p:spPr>
          <a:xfrm>
            <a:off x="2420216" y="1870363"/>
            <a:ext cx="311727" cy="203489"/>
          </a:xfrm>
          <a:custGeom>
            <a:avLst/>
            <a:gdLst/>
            <a:ahLst/>
            <a:cxnLst/>
            <a:rect l="l" t="t" r="r" b="b"/>
            <a:pathLst>
              <a:path w="457200" h="298450">
                <a:moveTo>
                  <a:pt x="457200" y="0"/>
                </a:moveTo>
                <a:lnTo>
                  <a:pt x="457200" y="298450"/>
                </a:lnTo>
                <a:lnTo>
                  <a:pt x="0" y="298450"/>
                </a:lnTo>
              </a:path>
            </a:pathLst>
          </a:custGeom>
          <a:ln w="6350">
            <a:solidFill>
              <a:srgbClr val="000000"/>
            </a:solidFill>
          </a:ln>
        </p:spPr>
        <p:txBody>
          <a:bodyPr wrap="square" lIns="0" tIns="0" rIns="0" bIns="0" rtlCol="0"/>
          <a:lstStyle/>
          <a:p>
            <a:endParaRPr/>
          </a:p>
        </p:txBody>
      </p:sp>
      <p:sp>
        <p:nvSpPr>
          <p:cNvPr id="27" name="object 27"/>
          <p:cNvSpPr/>
          <p:nvPr/>
        </p:nvSpPr>
        <p:spPr>
          <a:xfrm>
            <a:off x="2731943" y="1870363"/>
            <a:ext cx="432955" cy="203489"/>
          </a:xfrm>
          <a:custGeom>
            <a:avLst/>
            <a:gdLst/>
            <a:ahLst/>
            <a:cxnLst/>
            <a:rect l="l" t="t" r="r" b="b"/>
            <a:pathLst>
              <a:path w="635000" h="298450">
                <a:moveTo>
                  <a:pt x="635000" y="0"/>
                </a:moveTo>
                <a:lnTo>
                  <a:pt x="635000" y="298450"/>
                </a:lnTo>
                <a:lnTo>
                  <a:pt x="0" y="298450"/>
                </a:lnTo>
              </a:path>
            </a:pathLst>
          </a:custGeom>
          <a:ln w="6350">
            <a:solidFill>
              <a:srgbClr val="000000"/>
            </a:solidFill>
          </a:ln>
        </p:spPr>
        <p:txBody>
          <a:bodyPr wrap="square" lIns="0" tIns="0" rIns="0" bIns="0" rtlCol="0"/>
          <a:lstStyle/>
          <a:p>
            <a:endParaRPr/>
          </a:p>
        </p:txBody>
      </p:sp>
      <p:sp>
        <p:nvSpPr>
          <p:cNvPr id="28" name="object 28"/>
          <p:cNvSpPr/>
          <p:nvPr/>
        </p:nvSpPr>
        <p:spPr>
          <a:xfrm>
            <a:off x="3169227" y="1870363"/>
            <a:ext cx="402648" cy="203489"/>
          </a:xfrm>
          <a:custGeom>
            <a:avLst/>
            <a:gdLst/>
            <a:ahLst/>
            <a:cxnLst/>
            <a:rect l="l" t="t" r="r" b="b"/>
            <a:pathLst>
              <a:path w="590550" h="298450">
                <a:moveTo>
                  <a:pt x="590550" y="0"/>
                </a:moveTo>
                <a:lnTo>
                  <a:pt x="590550" y="298450"/>
                </a:lnTo>
                <a:lnTo>
                  <a:pt x="0" y="298450"/>
                </a:lnTo>
              </a:path>
            </a:pathLst>
          </a:custGeom>
          <a:ln w="6350">
            <a:solidFill>
              <a:srgbClr val="000000"/>
            </a:solidFill>
          </a:ln>
        </p:spPr>
        <p:txBody>
          <a:bodyPr wrap="square" lIns="0" tIns="0" rIns="0" bIns="0" rtlCol="0"/>
          <a:lstStyle/>
          <a:p>
            <a:endParaRPr/>
          </a:p>
        </p:txBody>
      </p:sp>
      <p:sp>
        <p:nvSpPr>
          <p:cNvPr id="29" name="object 29"/>
          <p:cNvSpPr/>
          <p:nvPr/>
        </p:nvSpPr>
        <p:spPr>
          <a:xfrm>
            <a:off x="3571875" y="1870363"/>
            <a:ext cx="684068" cy="203489"/>
          </a:xfrm>
          <a:custGeom>
            <a:avLst/>
            <a:gdLst/>
            <a:ahLst/>
            <a:cxnLst/>
            <a:rect l="l" t="t" r="r" b="b"/>
            <a:pathLst>
              <a:path w="1003300" h="298450">
                <a:moveTo>
                  <a:pt x="1003300" y="0"/>
                </a:moveTo>
                <a:lnTo>
                  <a:pt x="1003300" y="298450"/>
                </a:lnTo>
                <a:lnTo>
                  <a:pt x="0" y="298450"/>
                </a:lnTo>
              </a:path>
            </a:pathLst>
          </a:custGeom>
          <a:ln w="6350">
            <a:solidFill>
              <a:srgbClr val="000000"/>
            </a:solidFill>
          </a:ln>
        </p:spPr>
        <p:txBody>
          <a:bodyPr wrap="square" lIns="0" tIns="0" rIns="0" bIns="0" rtlCol="0"/>
          <a:lstStyle/>
          <a:p>
            <a:endParaRPr/>
          </a:p>
        </p:txBody>
      </p:sp>
      <p:sp>
        <p:nvSpPr>
          <p:cNvPr id="30" name="object 30"/>
          <p:cNvSpPr/>
          <p:nvPr/>
        </p:nvSpPr>
        <p:spPr>
          <a:xfrm>
            <a:off x="4260273" y="2073852"/>
            <a:ext cx="342034" cy="0"/>
          </a:xfrm>
          <a:custGeom>
            <a:avLst/>
            <a:gdLst/>
            <a:ahLst/>
            <a:cxnLst/>
            <a:rect l="l" t="t" r="r" b="b"/>
            <a:pathLst>
              <a:path w="501650">
                <a:moveTo>
                  <a:pt x="501650" y="0"/>
                </a:moveTo>
                <a:lnTo>
                  <a:pt x="0" y="0"/>
                </a:lnTo>
              </a:path>
            </a:pathLst>
          </a:custGeom>
          <a:ln w="6350">
            <a:solidFill>
              <a:srgbClr val="000000"/>
            </a:solidFill>
          </a:ln>
        </p:spPr>
        <p:txBody>
          <a:bodyPr wrap="square" lIns="0" tIns="0" rIns="0" bIns="0" rtlCol="0"/>
          <a:lstStyle/>
          <a:p>
            <a:endParaRPr/>
          </a:p>
        </p:txBody>
      </p:sp>
      <p:sp>
        <p:nvSpPr>
          <p:cNvPr id="31" name="object 31"/>
          <p:cNvSpPr/>
          <p:nvPr/>
        </p:nvSpPr>
        <p:spPr>
          <a:xfrm>
            <a:off x="4602307" y="1870363"/>
            <a:ext cx="311727" cy="203489"/>
          </a:xfrm>
          <a:custGeom>
            <a:avLst/>
            <a:gdLst/>
            <a:ahLst/>
            <a:cxnLst/>
            <a:rect l="l" t="t" r="r" b="b"/>
            <a:pathLst>
              <a:path w="457200" h="298450">
                <a:moveTo>
                  <a:pt x="457200" y="0"/>
                </a:moveTo>
                <a:lnTo>
                  <a:pt x="457200" y="298450"/>
                </a:lnTo>
                <a:lnTo>
                  <a:pt x="0" y="298450"/>
                </a:lnTo>
              </a:path>
            </a:pathLst>
          </a:custGeom>
          <a:ln w="6350">
            <a:solidFill>
              <a:srgbClr val="000000"/>
            </a:solidFill>
          </a:ln>
        </p:spPr>
        <p:txBody>
          <a:bodyPr wrap="square" lIns="0" tIns="0" rIns="0" bIns="0" rtlCol="0"/>
          <a:lstStyle/>
          <a:p>
            <a:endParaRPr/>
          </a:p>
        </p:txBody>
      </p:sp>
      <p:sp>
        <p:nvSpPr>
          <p:cNvPr id="32" name="object 32"/>
          <p:cNvSpPr txBox="1"/>
          <p:nvPr/>
        </p:nvSpPr>
        <p:spPr>
          <a:xfrm>
            <a:off x="4251614" y="1857375"/>
            <a:ext cx="562841" cy="71710"/>
          </a:xfrm>
          <a:prstGeom prst="rect">
            <a:avLst/>
          </a:prstGeom>
        </p:spPr>
        <p:txBody>
          <a:bodyPr vert="horz" wrap="square" lIns="0" tIns="8659" rIns="0" bIns="0" rtlCol="0">
            <a:spAutoFit/>
          </a:bodyPr>
          <a:lstStyle/>
          <a:p>
            <a:pPr marL="8659">
              <a:spcBef>
                <a:spcPts val="68"/>
              </a:spcBef>
            </a:pPr>
            <a:r>
              <a:rPr sz="409" spc="10" dirty="0">
                <a:latin typeface="Arial"/>
                <a:cs typeface="Arial"/>
              </a:rPr>
              <a:t>13.Pay </a:t>
            </a:r>
            <a:r>
              <a:rPr sz="409" spc="-3" dirty="0">
                <a:latin typeface="Arial"/>
                <a:cs typeface="Arial"/>
              </a:rPr>
              <a:t>Basis </a:t>
            </a:r>
            <a:r>
              <a:rPr sz="409" spc="31" dirty="0">
                <a:latin typeface="Arial"/>
                <a:cs typeface="Arial"/>
              </a:rPr>
              <a:t>16.</a:t>
            </a:r>
            <a:r>
              <a:rPr sz="409" spc="-20" dirty="0">
                <a:latin typeface="Arial"/>
                <a:cs typeface="Arial"/>
              </a:rPr>
              <a:t> </a:t>
            </a:r>
            <a:r>
              <a:rPr sz="409" spc="-10" dirty="0">
                <a:latin typeface="Arial"/>
                <a:cs typeface="Arial"/>
              </a:rPr>
              <a:t>Pay</a:t>
            </a:r>
            <a:endParaRPr sz="409">
              <a:latin typeface="Arial"/>
              <a:cs typeface="Arial"/>
            </a:endParaRPr>
          </a:p>
        </p:txBody>
      </p:sp>
      <p:sp>
        <p:nvSpPr>
          <p:cNvPr id="33" name="object 33"/>
          <p:cNvSpPr/>
          <p:nvPr/>
        </p:nvSpPr>
        <p:spPr>
          <a:xfrm>
            <a:off x="4914034" y="1870363"/>
            <a:ext cx="311727" cy="203489"/>
          </a:xfrm>
          <a:custGeom>
            <a:avLst/>
            <a:gdLst/>
            <a:ahLst/>
            <a:cxnLst/>
            <a:rect l="l" t="t" r="r" b="b"/>
            <a:pathLst>
              <a:path w="457200" h="298450">
                <a:moveTo>
                  <a:pt x="457200" y="0"/>
                </a:moveTo>
                <a:lnTo>
                  <a:pt x="457200" y="298450"/>
                </a:lnTo>
                <a:lnTo>
                  <a:pt x="0" y="298450"/>
                </a:lnTo>
              </a:path>
            </a:pathLst>
          </a:custGeom>
          <a:ln w="6350">
            <a:solidFill>
              <a:srgbClr val="000000"/>
            </a:solidFill>
          </a:ln>
        </p:spPr>
        <p:txBody>
          <a:bodyPr wrap="square" lIns="0" tIns="0" rIns="0" bIns="0" rtlCol="0"/>
          <a:lstStyle/>
          <a:p>
            <a:endParaRPr/>
          </a:p>
        </p:txBody>
      </p:sp>
      <p:sp>
        <p:nvSpPr>
          <p:cNvPr id="34" name="object 34"/>
          <p:cNvSpPr txBox="1"/>
          <p:nvPr/>
        </p:nvSpPr>
        <p:spPr>
          <a:xfrm>
            <a:off x="4909705" y="1857375"/>
            <a:ext cx="228167" cy="71710"/>
          </a:xfrm>
          <a:prstGeom prst="rect">
            <a:avLst/>
          </a:prstGeom>
        </p:spPr>
        <p:txBody>
          <a:bodyPr vert="horz" wrap="square" lIns="0" tIns="8659" rIns="0" bIns="0" rtlCol="0">
            <a:spAutoFit/>
          </a:bodyPr>
          <a:lstStyle/>
          <a:p>
            <a:pPr marL="8659">
              <a:spcBef>
                <a:spcPts val="68"/>
              </a:spcBef>
            </a:pPr>
            <a:r>
              <a:rPr sz="409" spc="31" dirty="0">
                <a:latin typeface="Arial"/>
                <a:cs typeface="Arial"/>
              </a:rPr>
              <a:t>17.</a:t>
            </a:r>
            <a:r>
              <a:rPr sz="409" spc="-7" dirty="0">
                <a:latin typeface="Arial"/>
                <a:cs typeface="Arial"/>
              </a:rPr>
              <a:t> </a:t>
            </a:r>
            <a:r>
              <a:rPr sz="409" spc="-3" dirty="0">
                <a:latin typeface="Arial"/>
                <a:cs typeface="Arial"/>
              </a:rPr>
              <a:t>Occ.</a:t>
            </a:r>
            <a:endParaRPr sz="409">
              <a:latin typeface="Arial"/>
              <a:cs typeface="Arial"/>
            </a:endParaRPr>
          </a:p>
        </p:txBody>
      </p:sp>
      <p:sp>
        <p:nvSpPr>
          <p:cNvPr id="35" name="object 35"/>
          <p:cNvSpPr/>
          <p:nvPr/>
        </p:nvSpPr>
        <p:spPr>
          <a:xfrm>
            <a:off x="5225761" y="1870363"/>
            <a:ext cx="432955" cy="203489"/>
          </a:xfrm>
          <a:custGeom>
            <a:avLst/>
            <a:gdLst/>
            <a:ahLst/>
            <a:cxnLst/>
            <a:rect l="l" t="t" r="r" b="b"/>
            <a:pathLst>
              <a:path w="635000" h="298450">
                <a:moveTo>
                  <a:pt x="635000" y="0"/>
                </a:moveTo>
                <a:lnTo>
                  <a:pt x="635000" y="298450"/>
                </a:lnTo>
                <a:lnTo>
                  <a:pt x="0" y="298450"/>
                </a:lnTo>
              </a:path>
            </a:pathLst>
          </a:custGeom>
          <a:ln w="6350">
            <a:solidFill>
              <a:srgbClr val="000000"/>
            </a:solidFill>
          </a:ln>
        </p:spPr>
        <p:txBody>
          <a:bodyPr wrap="square" lIns="0" tIns="0" rIns="0" bIns="0" rtlCol="0"/>
          <a:lstStyle/>
          <a:p>
            <a:endParaRPr/>
          </a:p>
        </p:txBody>
      </p:sp>
      <p:sp>
        <p:nvSpPr>
          <p:cNvPr id="36" name="object 36"/>
          <p:cNvSpPr/>
          <p:nvPr/>
        </p:nvSpPr>
        <p:spPr>
          <a:xfrm>
            <a:off x="5663045" y="1870363"/>
            <a:ext cx="402648" cy="203489"/>
          </a:xfrm>
          <a:custGeom>
            <a:avLst/>
            <a:gdLst/>
            <a:ahLst/>
            <a:cxnLst/>
            <a:rect l="l" t="t" r="r" b="b"/>
            <a:pathLst>
              <a:path w="590550" h="298450">
                <a:moveTo>
                  <a:pt x="590550" y="0"/>
                </a:moveTo>
                <a:lnTo>
                  <a:pt x="590550" y="298450"/>
                </a:lnTo>
                <a:lnTo>
                  <a:pt x="0" y="298450"/>
                </a:lnTo>
              </a:path>
            </a:pathLst>
          </a:custGeom>
          <a:ln w="6350">
            <a:solidFill>
              <a:srgbClr val="000000"/>
            </a:solidFill>
          </a:ln>
        </p:spPr>
        <p:txBody>
          <a:bodyPr wrap="square" lIns="0" tIns="0" rIns="0" bIns="0" rtlCol="0"/>
          <a:lstStyle/>
          <a:p>
            <a:endParaRPr/>
          </a:p>
        </p:txBody>
      </p:sp>
      <p:sp>
        <p:nvSpPr>
          <p:cNvPr id="37" name="object 37"/>
          <p:cNvSpPr/>
          <p:nvPr/>
        </p:nvSpPr>
        <p:spPr>
          <a:xfrm>
            <a:off x="6065693" y="1870363"/>
            <a:ext cx="684068" cy="203489"/>
          </a:xfrm>
          <a:custGeom>
            <a:avLst/>
            <a:gdLst/>
            <a:ahLst/>
            <a:cxnLst/>
            <a:rect l="l" t="t" r="r" b="b"/>
            <a:pathLst>
              <a:path w="1003300" h="298450">
                <a:moveTo>
                  <a:pt x="1003300" y="0"/>
                </a:moveTo>
                <a:lnTo>
                  <a:pt x="1003300" y="298450"/>
                </a:lnTo>
                <a:lnTo>
                  <a:pt x="0" y="298450"/>
                </a:lnTo>
              </a:path>
            </a:pathLst>
          </a:custGeom>
          <a:ln w="6350">
            <a:solidFill>
              <a:srgbClr val="000000"/>
            </a:solidFill>
          </a:ln>
        </p:spPr>
        <p:txBody>
          <a:bodyPr wrap="square" lIns="0" tIns="0" rIns="0" bIns="0" rtlCol="0"/>
          <a:lstStyle/>
          <a:p>
            <a:endParaRPr/>
          </a:p>
        </p:txBody>
      </p:sp>
      <p:sp>
        <p:nvSpPr>
          <p:cNvPr id="38" name="object 38"/>
          <p:cNvSpPr/>
          <p:nvPr/>
        </p:nvSpPr>
        <p:spPr>
          <a:xfrm>
            <a:off x="6754091" y="2073852"/>
            <a:ext cx="277091" cy="0"/>
          </a:xfrm>
          <a:custGeom>
            <a:avLst/>
            <a:gdLst/>
            <a:ahLst/>
            <a:cxnLst/>
            <a:rect l="l" t="t" r="r" b="b"/>
            <a:pathLst>
              <a:path w="406400">
                <a:moveTo>
                  <a:pt x="406400" y="0"/>
                </a:moveTo>
                <a:lnTo>
                  <a:pt x="0" y="0"/>
                </a:lnTo>
              </a:path>
            </a:pathLst>
          </a:custGeom>
          <a:ln w="6350">
            <a:solidFill>
              <a:srgbClr val="000000"/>
            </a:solidFill>
          </a:ln>
        </p:spPr>
        <p:txBody>
          <a:bodyPr wrap="square" lIns="0" tIns="0" rIns="0" bIns="0" rtlCol="0"/>
          <a:lstStyle/>
          <a:p>
            <a:endParaRPr/>
          </a:p>
        </p:txBody>
      </p:sp>
      <p:sp>
        <p:nvSpPr>
          <p:cNvPr id="39" name="object 39"/>
          <p:cNvSpPr txBox="1"/>
          <p:nvPr/>
        </p:nvSpPr>
        <p:spPr>
          <a:xfrm>
            <a:off x="5221432" y="1848716"/>
            <a:ext cx="1736148" cy="82225"/>
          </a:xfrm>
          <a:prstGeom prst="rect">
            <a:avLst/>
          </a:prstGeom>
        </p:spPr>
        <p:txBody>
          <a:bodyPr vert="horz" wrap="square" lIns="0" tIns="8659" rIns="0" bIns="0" rtlCol="0">
            <a:spAutoFit/>
          </a:bodyPr>
          <a:lstStyle/>
          <a:p>
            <a:pPr marL="8659">
              <a:spcBef>
                <a:spcPts val="68"/>
              </a:spcBef>
            </a:pPr>
            <a:r>
              <a:rPr sz="409" spc="3" dirty="0">
                <a:latin typeface="Arial"/>
                <a:cs typeface="Arial"/>
              </a:rPr>
              <a:t>18.Grade or </a:t>
            </a:r>
            <a:r>
              <a:rPr sz="409" spc="-10" dirty="0">
                <a:latin typeface="Arial"/>
                <a:cs typeface="Arial"/>
              </a:rPr>
              <a:t>Level </a:t>
            </a:r>
            <a:r>
              <a:rPr sz="409" spc="14" dirty="0">
                <a:latin typeface="Arial"/>
                <a:cs typeface="Arial"/>
              </a:rPr>
              <a:t>19.Step </a:t>
            </a:r>
            <a:r>
              <a:rPr sz="409" spc="3" dirty="0">
                <a:latin typeface="Arial"/>
                <a:cs typeface="Arial"/>
              </a:rPr>
              <a:t>or </a:t>
            </a:r>
            <a:r>
              <a:rPr sz="409" spc="-14" dirty="0">
                <a:latin typeface="Arial"/>
                <a:cs typeface="Arial"/>
              </a:rPr>
              <a:t>Rate </a:t>
            </a:r>
            <a:r>
              <a:rPr sz="716" spc="56" baseline="-7936" dirty="0">
                <a:latin typeface="Arial"/>
                <a:cs typeface="Arial"/>
              </a:rPr>
              <a:t>20. </a:t>
            </a:r>
            <a:r>
              <a:rPr sz="716" spc="5" baseline="-7936" dirty="0">
                <a:latin typeface="Arial"/>
                <a:cs typeface="Arial"/>
              </a:rPr>
              <a:t>Total Salary/Award </a:t>
            </a:r>
            <a:r>
              <a:rPr sz="409" spc="31" dirty="0">
                <a:latin typeface="Arial"/>
                <a:cs typeface="Arial"/>
              </a:rPr>
              <a:t>21.</a:t>
            </a:r>
            <a:r>
              <a:rPr sz="409" spc="116" dirty="0">
                <a:latin typeface="Arial"/>
                <a:cs typeface="Arial"/>
              </a:rPr>
              <a:t> </a:t>
            </a:r>
            <a:r>
              <a:rPr sz="409" spc="-10" dirty="0">
                <a:latin typeface="Arial"/>
                <a:cs typeface="Arial"/>
              </a:rPr>
              <a:t>Pay</a:t>
            </a:r>
            <a:endParaRPr sz="409">
              <a:latin typeface="Arial"/>
              <a:cs typeface="Arial"/>
            </a:endParaRPr>
          </a:p>
        </p:txBody>
      </p:sp>
      <p:sp>
        <p:nvSpPr>
          <p:cNvPr id="40" name="object 40"/>
          <p:cNvSpPr/>
          <p:nvPr/>
        </p:nvSpPr>
        <p:spPr>
          <a:xfrm>
            <a:off x="2108488" y="2078182"/>
            <a:ext cx="623455" cy="203489"/>
          </a:xfrm>
          <a:custGeom>
            <a:avLst/>
            <a:gdLst/>
            <a:ahLst/>
            <a:cxnLst/>
            <a:rect l="l" t="t" r="r" b="b"/>
            <a:pathLst>
              <a:path w="914400" h="298450">
                <a:moveTo>
                  <a:pt x="914400" y="0"/>
                </a:moveTo>
                <a:lnTo>
                  <a:pt x="914400" y="298450"/>
                </a:lnTo>
                <a:lnTo>
                  <a:pt x="0" y="298450"/>
                </a:lnTo>
              </a:path>
            </a:pathLst>
          </a:custGeom>
          <a:ln w="6350">
            <a:solidFill>
              <a:srgbClr val="000000"/>
            </a:solidFill>
          </a:ln>
        </p:spPr>
        <p:txBody>
          <a:bodyPr wrap="square" lIns="0" tIns="0" rIns="0" bIns="0" rtlCol="0"/>
          <a:lstStyle/>
          <a:p>
            <a:endParaRPr/>
          </a:p>
        </p:txBody>
      </p:sp>
      <p:sp>
        <p:nvSpPr>
          <p:cNvPr id="41" name="object 41"/>
          <p:cNvSpPr/>
          <p:nvPr/>
        </p:nvSpPr>
        <p:spPr>
          <a:xfrm>
            <a:off x="2731943" y="2078182"/>
            <a:ext cx="623455" cy="203489"/>
          </a:xfrm>
          <a:custGeom>
            <a:avLst/>
            <a:gdLst/>
            <a:ahLst/>
            <a:cxnLst/>
            <a:rect l="l" t="t" r="r" b="b"/>
            <a:pathLst>
              <a:path w="914400" h="298450">
                <a:moveTo>
                  <a:pt x="914400" y="0"/>
                </a:moveTo>
                <a:lnTo>
                  <a:pt x="914400" y="298450"/>
                </a:lnTo>
                <a:lnTo>
                  <a:pt x="0" y="298450"/>
                </a:lnTo>
              </a:path>
            </a:pathLst>
          </a:custGeom>
          <a:ln w="6350">
            <a:solidFill>
              <a:srgbClr val="000000"/>
            </a:solidFill>
          </a:ln>
        </p:spPr>
        <p:txBody>
          <a:bodyPr wrap="square" lIns="0" tIns="0" rIns="0" bIns="0" rtlCol="0"/>
          <a:lstStyle/>
          <a:p>
            <a:endParaRPr/>
          </a:p>
        </p:txBody>
      </p:sp>
      <p:sp>
        <p:nvSpPr>
          <p:cNvPr id="42" name="object 42"/>
          <p:cNvSpPr/>
          <p:nvPr/>
        </p:nvSpPr>
        <p:spPr>
          <a:xfrm>
            <a:off x="3355398" y="2078182"/>
            <a:ext cx="623455" cy="203489"/>
          </a:xfrm>
          <a:custGeom>
            <a:avLst/>
            <a:gdLst/>
            <a:ahLst/>
            <a:cxnLst/>
            <a:rect l="l" t="t" r="r" b="b"/>
            <a:pathLst>
              <a:path w="914400" h="298450">
                <a:moveTo>
                  <a:pt x="914400" y="0"/>
                </a:moveTo>
                <a:lnTo>
                  <a:pt x="914400" y="298450"/>
                </a:lnTo>
                <a:lnTo>
                  <a:pt x="0" y="298450"/>
                </a:lnTo>
              </a:path>
            </a:pathLst>
          </a:custGeom>
          <a:ln w="6350">
            <a:solidFill>
              <a:srgbClr val="000000"/>
            </a:solidFill>
          </a:ln>
        </p:spPr>
        <p:txBody>
          <a:bodyPr wrap="square" lIns="0" tIns="0" rIns="0" bIns="0" rtlCol="0"/>
          <a:lstStyle/>
          <a:p>
            <a:endParaRPr/>
          </a:p>
        </p:txBody>
      </p:sp>
      <p:sp>
        <p:nvSpPr>
          <p:cNvPr id="43" name="object 43"/>
          <p:cNvSpPr/>
          <p:nvPr/>
        </p:nvSpPr>
        <p:spPr>
          <a:xfrm>
            <a:off x="3978852" y="2281670"/>
            <a:ext cx="623455" cy="0"/>
          </a:xfrm>
          <a:custGeom>
            <a:avLst/>
            <a:gdLst/>
            <a:ahLst/>
            <a:cxnLst/>
            <a:rect l="l" t="t" r="r" b="b"/>
            <a:pathLst>
              <a:path w="914400">
                <a:moveTo>
                  <a:pt x="914400" y="0"/>
                </a:moveTo>
                <a:lnTo>
                  <a:pt x="0" y="0"/>
                </a:lnTo>
              </a:path>
            </a:pathLst>
          </a:custGeom>
          <a:ln w="6350">
            <a:solidFill>
              <a:srgbClr val="000000"/>
            </a:solidFill>
          </a:ln>
        </p:spPr>
        <p:txBody>
          <a:bodyPr wrap="square" lIns="0" tIns="0" rIns="0" bIns="0" rtlCol="0"/>
          <a:lstStyle/>
          <a:p>
            <a:endParaRPr/>
          </a:p>
        </p:txBody>
      </p:sp>
      <p:sp>
        <p:nvSpPr>
          <p:cNvPr id="44" name="object 44"/>
          <p:cNvSpPr/>
          <p:nvPr/>
        </p:nvSpPr>
        <p:spPr>
          <a:xfrm>
            <a:off x="4602307" y="2078182"/>
            <a:ext cx="623455" cy="203489"/>
          </a:xfrm>
          <a:custGeom>
            <a:avLst/>
            <a:gdLst/>
            <a:ahLst/>
            <a:cxnLst/>
            <a:rect l="l" t="t" r="r" b="b"/>
            <a:pathLst>
              <a:path w="914400" h="298450">
                <a:moveTo>
                  <a:pt x="914400" y="0"/>
                </a:moveTo>
                <a:lnTo>
                  <a:pt x="914400" y="298450"/>
                </a:lnTo>
                <a:lnTo>
                  <a:pt x="0" y="298450"/>
                </a:lnTo>
              </a:path>
            </a:pathLst>
          </a:custGeom>
          <a:ln w="6350">
            <a:solidFill>
              <a:srgbClr val="000000"/>
            </a:solidFill>
          </a:ln>
        </p:spPr>
        <p:txBody>
          <a:bodyPr wrap="square" lIns="0" tIns="0" rIns="0" bIns="0" rtlCol="0"/>
          <a:lstStyle/>
          <a:p>
            <a:endParaRPr/>
          </a:p>
        </p:txBody>
      </p:sp>
      <p:sp>
        <p:nvSpPr>
          <p:cNvPr id="45" name="object 45"/>
          <p:cNvSpPr/>
          <p:nvPr/>
        </p:nvSpPr>
        <p:spPr>
          <a:xfrm>
            <a:off x="5225761" y="2078182"/>
            <a:ext cx="623455" cy="203489"/>
          </a:xfrm>
          <a:custGeom>
            <a:avLst/>
            <a:gdLst/>
            <a:ahLst/>
            <a:cxnLst/>
            <a:rect l="l" t="t" r="r" b="b"/>
            <a:pathLst>
              <a:path w="914400" h="298450">
                <a:moveTo>
                  <a:pt x="914400" y="0"/>
                </a:moveTo>
                <a:lnTo>
                  <a:pt x="914400" y="298450"/>
                </a:lnTo>
                <a:lnTo>
                  <a:pt x="0" y="298450"/>
                </a:lnTo>
              </a:path>
            </a:pathLst>
          </a:custGeom>
          <a:ln w="6350">
            <a:solidFill>
              <a:srgbClr val="000000"/>
            </a:solidFill>
          </a:ln>
        </p:spPr>
        <p:txBody>
          <a:bodyPr wrap="square" lIns="0" tIns="0" rIns="0" bIns="0" rtlCol="0"/>
          <a:lstStyle/>
          <a:p>
            <a:endParaRPr/>
          </a:p>
        </p:txBody>
      </p:sp>
      <p:sp>
        <p:nvSpPr>
          <p:cNvPr id="46" name="object 46"/>
          <p:cNvSpPr/>
          <p:nvPr/>
        </p:nvSpPr>
        <p:spPr>
          <a:xfrm>
            <a:off x="5849216" y="2078182"/>
            <a:ext cx="623455" cy="203489"/>
          </a:xfrm>
          <a:custGeom>
            <a:avLst/>
            <a:gdLst/>
            <a:ahLst/>
            <a:cxnLst/>
            <a:rect l="l" t="t" r="r" b="b"/>
            <a:pathLst>
              <a:path w="914400" h="298450">
                <a:moveTo>
                  <a:pt x="914400" y="0"/>
                </a:moveTo>
                <a:lnTo>
                  <a:pt x="914400" y="298450"/>
                </a:lnTo>
                <a:lnTo>
                  <a:pt x="0" y="298450"/>
                </a:lnTo>
              </a:path>
            </a:pathLst>
          </a:custGeom>
          <a:ln w="6350">
            <a:solidFill>
              <a:srgbClr val="000000"/>
            </a:solidFill>
          </a:ln>
        </p:spPr>
        <p:txBody>
          <a:bodyPr wrap="square" lIns="0" tIns="0" rIns="0" bIns="0" rtlCol="0"/>
          <a:lstStyle/>
          <a:p>
            <a:endParaRPr/>
          </a:p>
        </p:txBody>
      </p:sp>
      <p:sp>
        <p:nvSpPr>
          <p:cNvPr id="47" name="object 47"/>
          <p:cNvSpPr/>
          <p:nvPr/>
        </p:nvSpPr>
        <p:spPr>
          <a:xfrm>
            <a:off x="6472671" y="2281670"/>
            <a:ext cx="558511" cy="0"/>
          </a:xfrm>
          <a:custGeom>
            <a:avLst/>
            <a:gdLst/>
            <a:ahLst/>
            <a:cxnLst/>
            <a:rect l="l" t="t" r="r" b="b"/>
            <a:pathLst>
              <a:path w="819150">
                <a:moveTo>
                  <a:pt x="819150" y="0"/>
                </a:moveTo>
                <a:lnTo>
                  <a:pt x="0" y="0"/>
                </a:lnTo>
              </a:path>
            </a:pathLst>
          </a:custGeom>
          <a:ln w="6350">
            <a:solidFill>
              <a:srgbClr val="000000"/>
            </a:solidFill>
          </a:ln>
        </p:spPr>
        <p:txBody>
          <a:bodyPr wrap="square" lIns="0" tIns="0" rIns="0" bIns="0" rtlCol="0"/>
          <a:lstStyle/>
          <a:p>
            <a:endParaRPr/>
          </a:p>
        </p:txBody>
      </p:sp>
      <p:sp>
        <p:nvSpPr>
          <p:cNvPr id="48" name="object 48"/>
          <p:cNvSpPr txBox="1"/>
          <p:nvPr/>
        </p:nvSpPr>
        <p:spPr>
          <a:xfrm>
            <a:off x="6477000" y="2065193"/>
            <a:ext cx="458499" cy="82162"/>
          </a:xfrm>
          <a:prstGeom prst="rect">
            <a:avLst/>
          </a:prstGeom>
        </p:spPr>
        <p:txBody>
          <a:bodyPr vert="horz" wrap="square" lIns="0" tIns="8659" rIns="0" bIns="0" rtlCol="0">
            <a:spAutoFit/>
          </a:bodyPr>
          <a:lstStyle/>
          <a:p>
            <a:pPr marL="8659">
              <a:spcBef>
                <a:spcPts val="68"/>
              </a:spcBef>
            </a:pPr>
            <a:r>
              <a:rPr sz="477" spc="27" dirty="0">
                <a:latin typeface="Arial"/>
                <a:cs typeface="Arial"/>
              </a:rPr>
              <a:t>20D. </a:t>
            </a:r>
            <a:r>
              <a:rPr sz="477" spc="3" dirty="0">
                <a:latin typeface="Arial"/>
                <a:cs typeface="Arial"/>
              </a:rPr>
              <a:t>Other</a:t>
            </a:r>
            <a:r>
              <a:rPr sz="477" spc="-7" dirty="0">
                <a:latin typeface="Arial"/>
                <a:cs typeface="Arial"/>
              </a:rPr>
              <a:t> </a:t>
            </a:r>
            <a:r>
              <a:rPr sz="477" spc="-14" dirty="0">
                <a:latin typeface="Arial"/>
                <a:cs typeface="Arial"/>
              </a:rPr>
              <a:t>Pay</a:t>
            </a:r>
            <a:endParaRPr sz="477">
              <a:latin typeface="Arial"/>
              <a:cs typeface="Arial"/>
            </a:endParaRPr>
          </a:p>
        </p:txBody>
      </p:sp>
      <p:sp>
        <p:nvSpPr>
          <p:cNvPr id="49" name="object 49"/>
          <p:cNvSpPr/>
          <p:nvPr/>
        </p:nvSpPr>
        <p:spPr>
          <a:xfrm>
            <a:off x="2108489" y="1866034"/>
            <a:ext cx="2493818" cy="0"/>
          </a:xfrm>
          <a:custGeom>
            <a:avLst/>
            <a:gdLst/>
            <a:ahLst/>
            <a:cxnLst/>
            <a:rect l="l" t="t" r="r" b="b"/>
            <a:pathLst>
              <a:path w="3657600">
                <a:moveTo>
                  <a:pt x="3657600" y="0"/>
                </a:moveTo>
                <a:lnTo>
                  <a:pt x="0" y="0"/>
                </a:lnTo>
              </a:path>
            </a:pathLst>
          </a:custGeom>
          <a:ln w="6350">
            <a:solidFill>
              <a:srgbClr val="000000"/>
            </a:solidFill>
          </a:ln>
        </p:spPr>
        <p:txBody>
          <a:bodyPr wrap="square" lIns="0" tIns="0" rIns="0" bIns="0" rtlCol="0"/>
          <a:lstStyle/>
          <a:p>
            <a:endParaRPr/>
          </a:p>
        </p:txBody>
      </p:sp>
      <p:sp>
        <p:nvSpPr>
          <p:cNvPr id="50" name="object 50"/>
          <p:cNvSpPr/>
          <p:nvPr/>
        </p:nvSpPr>
        <p:spPr>
          <a:xfrm>
            <a:off x="4602307" y="1866034"/>
            <a:ext cx="2428875" cy="0"/>
          </a:xfrm>
          <a:custGeom>
            <a:avLst/>
            <a:gdLst/>
            <a:ahLst/>
            <a:cxnLst/>
            <a:rect l="l" t="t" r="r" b="b"/>
            <a:pathLst>
              <a:path w="3562350">
                <a:moveTo>
                  <a:pt x="3562350" y="0"/>
                </a:moveTo>
                <a:lnTo>
                  <a:pt x="0" y="0"/>
                </a:lnTo>
              </a:path>
            </a:pathLst>
          </a:custGeom>
          <a:ln w="6350">
            <a:solidFill>
              <a:srgbClr val="000000"/>
            </a:solidFill>
          </a:ln>
        </p:spPr>
        <p:txBody>
          <a:bodyPr wrap="square" lIns="0" tIns="0" rIns="0" bIns="0" rtlCol="0"/>
          <a:lstStyle/>
          <a:p>
            <a:endParaRPr/>
          </a:p>
        </p:txBody>
      </p:sp>
      <p:sp>
        <p:nvSpPr>
          <p:cNvPr id="51" name="object 51"/>
          <p:cNvSpPr/>
          <p:nvPr/>
        </p:nvSpPr>
        <p:spPr>
          <a:xfrm>
            <a:off x="2108489" y="2909454"/>
            <a:ext cx="4927023" cy="108239"/>
          </a:xfrm>
          <a:custGeom>
            <a:avLst/>
            <a:gdLst/>
            <a:ahLst/>
            <a:cxnLst/>
            <a:rect l="l" t="t" r="r" b="b"/>
            <a:pathLst>
              <a:path w="7226300" h="158750">
                <a:moveTo>
                  <a:pt x="0" y="0"/>
                </a:moveTo>
                <a:lnTo>
                  <a:pt x="7226300" y="0"/>
                </a:lnTo>
                <a:lnTo>
                  <a:pt x="7226300" y="158750"/>
                </a:lnTo>
                <a:lnTo>
                  <a:pt x="0" y="158750"/>
                </a:lnTo>
                <a:lnTo>
                  <a:pt x="0" y="0"/>
                </a:lnTo>
                <a:close/>
              </a:path>
            </a:pathLst>
          </a:custGeom>
          <a:solidFill>
            <a:srgbClr val="ABABAB"/>
          </a:solidFill>
        </p:spPr>
        <p:txBody>
          <a:bodyPr wrap="square" lIns="0" tIns="0" rIns="0" bIns="0" rtlCol="0"/>
          <a:lstStyle/>
          <a:p>
            <a:endParaRPr/>
          </a:p>
        </p:txBody>
      </p:sp>
      <p:sp>
        <p:nvSpPr>
          <p:cNvPr id="52" name="object 52"/>
          <p:cNvSpPr/>
          <p:nvPr/>
        </p:nvSpPr>
        <p:spPr>
          <a:xfrm>
            <a:off x="2108489" y="3009034"/>
            <a:ext cx="2493818" cy="207818"/>
          </a:xfrm>
          <a:custGeom>
            <a:avLst/>
            <a:gdLst/>
            <a:ahLst/>
            <a:cxnLst/>
            <a:rect l="l" t="t" r="r" b="b"/>
            <a:pathLst>
              <a:path w="3657600" h="304800">
                <a:moveTo>
                  <a:pt x="3657600" y="0"/>
                </a:moveTo>
                <a:lnTo>
                  <a:pt x="3657600" y="304800"/>
                </a:lnTo>
                <a:lnTo>
                  <a:pt x="0" y="304800"/>
                </a:lnTo>
              </a:path>
            </a:pathLst>
          </a:custGeom>
          <a:ln w="6350">
            <a:solidFill>
              <a:srgbClr val="000000"/>
            </a:solidFill>
          </a:ln>
        </p:spPr>
        <p:txBody>
          <a:bodyPr wrap="square" lIns="0" tIns="0" rIns="0" bIns="0" rtlCol="0"/>
          <a:lstStyle/>
          <a:p>
            <a:endParaRPr/>
          </a:p>
        </p:txBody>
      </p:sp>
      <p:sp>
        <p:nvSpPr>
          <p:cNvPr id="53" name="object 53"/>
          <p:cNvSpPr txBox="1"/>
          <p:nvPr/>
        </p:nvSpPr>
        <p:spPr>
          <a:xfrm>
            <a:off x="2112818" y="2896466"/>
            <a:ext cx="758536" cy="175456"/>
          </a:xfrm>
          <a:prstGeom prst="rect">
            <a:avLst/>
          </a:prstGeom>
        </p:spPr>
        <p:txBody>
          <a:bodyPr vert="horz" wrap="square" lIns="0" tIns="8659" rIns="0" bIns="0" rtlCol="0">
            <a:spAutoFit/>
          </a:bodyPr>
          <a:lstStyle/>
          <a:p>
            <a:pPr marL="25977">
              <a:lnSpc>
                <a:spcPts val="750"/>
              </a:lnSpc>
              <a:spcBef>
                <a:spcPts val="68"/>
              </a:spcBef>
            </a:pPr>
            <a:r>
              <a:rPr sz="682" b="1" spc="-37" dirty="0">
                <a:latin typeface="Arial"/>
                <a:cs typeface="Arial"/>
              </a:rPr>
              <a:t>EMPLOYEE</a:t>
            </a:r>
            <a:r>
              <a:rPr sz="682" b="1" spc="3" dirty="0">
                <a:latin typeface="Arial"/>
                <a:cs typeface="Arial"/>
              </a:rPr>
              <a:t> </a:t>
            </a:r>
            <a:r>
              <a:rPr sz="682" b="1" spc="10" dirty="0">
                <a:latin typeface="Arial"/>
                <a:cs typeface="Arial"/>
              </a:rPr>
              <a:t>DATA</a:t>
            </a:r>
            <a:endParaRPr sz="682">
              <a:latin typeface="Arial"/>
              <a:cs typeface="Arial"/>
            </a:endParaRPr>
          </a:p>
          <a:p>
            <a:pPr marL="8659">
              <a:lnSpc>
                <a:spcPts val="505"/>
              </a:lnSpc>
            </a:pPr>
            <a:r>
              <a:rPr sz="477" spc="37" dirty="0">
                <a:latin typeface="Arial"/>
                <a:cs typeface="Arial"/>
              </a:rPr>
              <a:t>23. </a:t>
            </a:r>
            <a:r>
              <a:rPr sz="477" spc="-3" dirty="0">
                <a:latin typeface="Arial"/>
                <a:cs typeface="Arial"/>
              </a:rPr>
              <a:t>Veterans</a:t>
            </a:r>
            <a:r>
              <a:rPr sz="477" dirty="0">
                <a:latin typeface="Arial"/>
                <a:cs typeface="Arial"/>
              </a:rPr>
              <a:t> </a:t>
            </a:r>
            <a:r>
              <a:rPr sz="477" spc="-10" dirty="0">
                <a:latin typeface="Arial"/>
                <a:cs typeface="Arial"/>
              </a:rPr>
              <a:t>Preference</a:t>
            </a:r>
            <a:endParaRPr sz="477">
              <a:latin typeface="Arial"/>
              <a:cs typeface="Arial"/>
            </a:endParaRPr>
          </a:p>
        </p:txBody>
      </p:sp>
      <p:sp>
        <p:nvSpPr>
          <p:cNvPr id="54" name="object 54"/>
          <p:cNvSpPr txBox="1"/>
          <p:nvPr/>
        </p:nvSpPr>
        <p:spPr>
          <a:xfrm>
            <a:off x="2415887" y="3052330"/>
            <a:ext cx="971117" cy="71710"/>
          </a:xfrm>
          <a:prstGeom prst="rect">
            <a:avLst/>
          </a:prstGeom>
        </p:spPr>
        <p:txBody>
          <a:bodyPr vert="horz" wrap="square" lIns="0" tIns="8659" rIns="0" bIns="0" rtlCol="0">
            <a:spAutoFit/>
          </a:bodyPr>
          <a:lstStyle/>
          <a:p>
            <a:pPr marL="8659">
              <a:spcBef>
                <a:spcPts val="68"/>
              </a:spcBef>
              <a:tabLst>
                <a:tab pos="432077" algn="l"/>
              </a:tabLst>
            </a:pPr>
            <a:r>
              <a:rPr sz="409" spc="27" dirty="0">
                <a:latin typeface="Arial"/>
                <a:cs typeface="Arial"/>
              </a:rPr>
              <a:t>1</a:t>
            </a:r>
            <a:r>
              <a:rPr sz="409" spc="37" dirty="0">
                <a:latin typeface="Arial"/>
                <a:cs typeface="Arial"/>
              </a:rPr>
              <a:t> </a:t>
            </a:r>
            <a:r>
              <a:rPr sz="409" dirty="0">
                <a:latin typeface="Arial"/>
                <a:cs typeface="Arial"/>
              </a:rPr>
              <a:t>-</a:t>
            </a:r>
            <a:r>
              <a:rPr sz="409" spc="24" dirty="0">
                <a:latin typeface="Arial"/>
                <a:cs typeface="Arial"/>
              </a:rPr>
              <a:t> </a:t>
            </a:r>
            <a:r>
              <a:rPr sz="409" dirty="0">
                <a:latin typeface="Arial"/>
                <a:cs typeface="Arial"/>
              </a:rPr>
              <a:t>None	</a:t>
            </a:r>
            <a:r>
              <a:rPr sz="409" spc="27" dirty="0">
                <a:latin typeface="Arial"/>
                <a:cs typeface="Arial"/>
              </a:rPr>
              <a:t>3 </a:t>
            </a:r>
            <a:r>
              <a:rPr sz="409" dirty="0">
                <a:latin typeface="Arial"/>
                <a:cs typeface="Arial"/>
              </a:rPr>
              <a:t>-</a:t>
            </a:r>
            <a:r>
              <a:rPr sz="409" spc="-14" dirty="0">
                <a:latin typeface="Arial"/>
                <a:cs typeface="Arial"/>
              </a:rPr>
              <a:t> </a:t>
            </a:r>
            <a:r>
              <a:rPr sz="409" spc="10" dirty="0">
                <a:latin typeface="Arial"/>
                <a:cs typeface="Arial"/>
              </a:rPr>
              <a:t>10-Point/Disability</a:t>
            </a:r>
            <a:endParaRPr sz="409">
              <a:latin typeface="Arial"/>
              <a:cs typeface="Arial"/>
            </a:endParaRPr>
          </a:p>
        </p:txBody>
      </p:sp>
      <p:sp>
        <p:nvSpPr>
          <p:cNvPr id="55" name="object 55"/>
          <p:cNvSpPr txBox="1"/>
          <p:nvPr/>
        </p:nvSpPr>
        <p:spPr>
          <a:xfrm>
            <a:off x="3624658" y="3052330"/>
            <a:ext cx="461963" cy="71710"/>
          </a:xfrm>
          <a:prstGeom prst="rect">
            <a:avLst/>
          </a:prstGeom>
        </p:spPr>
        <p:txBody>
          <a:bodyPr vert="horz" wrap="square" lIns="0" tIns="8659" rIns="0" bIns="0" rtlCol="0">
            <a:spAutoFit/>
          </a:bodyPr>
          <a:lstStyle/>
          <a:p>
            <a:pPr marL="8659">
              <a:spcBef>
                <a:spcPts val="68"/>
              </a:spcBef>
            </a:pPr>
            <a:r>
              <a:rPr sz="409" spc="27" dirty="0">
                <a:latin typeface="Arial"/>
                <a:cs typeface="Arial"/>
              </a:rPr>
              <a:t>5 </a:t>
            </a:r>
            <a:r>
              <a:rPr sz="409" dirty="0">
                <a:latin typeface="Arial"/>
                <a:cs typeface="Arial"/>
              </a:rPr>
              <a:t>-</a:t>
            </a:r>
            <a:r>
              <a:rPr sz="409" spc="-17" dirty="0">
                <a:latin typeface="Arial"/>
                <a:cs typeface="Arial"/>
              </a:rPr>
              <a:t> </a:t>
            </a:r>
            <a:r>
              <a:rPr sz="409" spc="10" dirty="0">
                <a:latin typeface="Arial"/>
                <a:cs typeface="Arial"/>
              </a:rPr>
              <a:t>10-Point/Other</a:t>
            </a:r>
            <a:endParaRPr sz="409">
              <a:latin typeface="Arial"/>
              <a:cs typeface="Arial"/>
            </a:endParaRPr>
          </a:p>
        </p:txBody>
      </p:sp>
      <p:sp>
        <p:nvSpPr>
          <p:cNvPr id="56" name="object 56"/>
          <p:cNvSpPr txBox="1"/>
          <p:nvPr/>
        </p:nvSpPr>
        <p:spPr>
          <a:xfrm>
            <a:off x="2415887" y="3112960"/>
            <a:ext cx="1068965" cy="71710"/>
          </a:xfrm>
          <a:prstGeom prst="rect">
            <a:avLst/>
          </a:prstGeom>
        </p:spPr>
        <p:txBody>
          <a:bodyPr vert="horz" wrap="square" lIns="0" tIns="8659" rIns="0" bIns="0" rtlCol="0">
            <a:spAutoFit/>
          </a:bodyPr>
          <a:lstStyle/>
          <a:p>
            <a:pPr marL="8659">
              <a:spcBef>
                <a:spcPts val="68"/>
              </a:spcBef>
              <a:tabLst>
                <a:tab pos="430778" algn="l"/>
              </a:tabLst>
            </a:pPr>
            <a:r>
              <a:rPr sz="409" spc="27" dirty="0">
                <a:latin typeface="Arial"/>
                <a:cs typeface="Arial"/>
              </a:rPr>
              <a:t>2</a:t>
            </a:r>
            <a:r>
              <a:rPr sz="409" spc="41" dirty="0">
                <a:latin typeface="Arial"/>
                <a:cs typeface="Arial"/>
              </a:rPr>
              <a:t> </a:t>
            </a:r>
            <a:r>
              <a:rPr sz="409" dirty="0">
                <a:latin typeface="Arial"/>
                <a:cs typeface="Arial"/>
              </a:rPr>
              <a:t>-</a:t>
            </a:r>
            <a:r>
              <a:rPr sz="409" spc="24" dirty="0">
                <a:latin typeface="Arial"/>
                <a:cs typeface="Arial"/>
              </a:rPr>
              <a:t> </a:t>
            </a:r>
            <a:r>
              <a:rPr sz="409" spc="3" dirty="0">
                <a:latin typeface="Arial"/>
                <a:cs typeface="Arial"/>
              </a:rPr>
              <a:t>5-Point	</a:t>
            </a:r>
            <a:r>
              <a:rPr sz="409" spc="27" dirty="0">
                <a:latin typeface="Arial"/>
                <a:cs typeface="Arial"/>
              </a:rPr>
              <a:t>4 </a:t>
            </a:r>
            <a:r>
              <a:rPr sz="409" dirty="0">
                <a:latin typeface="Arial"/>
                <a:cs typeface="Arial"/>
              </a:rPr>
              <a:t>-</a:t>
            </a:r>
            <a:r>
              <a:rPr sz="409" spc="31" dirty="0">
                <a:latin typeface="Arial"/>
                <a:cs typeface="Arial"/>
              </a:rPr>
              <a:t> </a:t>
            </a:r>
            <a:r>
              <a:rPr sz="409" dirty="0">
                <a:latin typeface="Arial"/>
                <a:cs typeface="Arial"/>
              </a:rPr>
              <a:t>10-Point/Compensable</a:t>
            </a:r>
            <a:endParaRPr sz="409">
              <a:latin typeface="Arial"/>
              <a:cs typeface="Arial"/>
            </a:endParaRPr>
          </a:p>
        </p:txBody>
      </p:sp>
      <p:sp>
        <p:nvSpPr>
          <p:cNvPr id="57" name="object 57"/>
          <p:cNvSpPr txBox="1"/>
          <p:nvPr/>
        </p:nvSpPr>
        <p:spPr>
          <a:xfrm>
            <a:off x="3688248" y="3112960"/>
            <a:ext cx="788410" cy="71710"/>
          </a:xfrm>
          <a:prstGeom prst="rect">
            <a:avLst/>
          </a:prstGeom>
        </p:spPr>
        <p:txBody>
          <a:bodyPr vert="horz" wrap="square" lIns="0" tIns="8659" rIns="0" bIns="0" rtlCol="0">
            <a:spAutoFit/>
          </a:bodyPr>
          <a:lstStyle/>
          <a:p>
            <a:pPr marL="8659">
              <a:spcBef>
                <a:spcPts val="68"/>
              </a:spcBef>
            </a:pPr>
            <a:r>
              <a:rPr sz="409" spc="27" dirty="0">
                <a:latin typeface="Arial"/>
                <a:cs typeface="Arial"/>
              </a:rPr>
              <a:t>6 </a:t>
            </a:r>
            <a:r>
              <a:rPr sz="409" dirty="0">
                <a:latin typeface="Arial"/>
                <a:cs typeface="Arial"/>
              </a:rPr>
              <a:t>-</a:t>
            </a:r>
            <a:r>
              <a:rPr sz="409" spc="31" dirty="0">
                <a:latin typeface="Arial"/>
                <a:cs typeface="Arial"/>
              </a:rPr>
              <a:t> </a:t>
            </a:r>
            <a:r>
              <a:rPr sz="409" spc="7" dirty="0">
                <a:latin typeface="Arial"/>
                <a:cs typeface="Arial"/>
              </a:rPr>
              <a:t>10-Point/Compensable/30%</a:t>
            </a:r>
            <a:endParaRPr sz="409">
              <a:latin typeface="Arial"/>
              <a:cs typeface="Arial"/>
            </a:endParaRPr>
          </a:p>
        </p:txBody>
      </p:sp>
      <p:sp>
        <p:nvSpPr>
          <p:cNvPr id="58" name="object 58"/>
          <p:cNvSpPr/>
          <p:nvPr/>
        </p:nvSpPr>
        <p:spPr>
          <a:xfrm>
            <a:off x="2108489" y="3117273"/>
            <a:ext cx="246784" cy="99580"/>
          </a:xfrm>
          <a:custGeom>
            <a:avLst/>
            <a:gdLst/>
            <a:ahLst/>
            <a:cxnLst/>
            <a:rect l="l" t="t" r="r" b="b"/>
            <a:pathLst>
              <a:path w="361950" h="146050">
                <a:moveTo>
                  <a:pt x="0" y="0"/>
                </a:moveTo>
                <a:lnTo>
                  <a:pt x="361950" y="0"/>
                </a:lnTo>
                <a:lnTo>
                  <a:pt x="361950" y="146050"/>
                </a:lnTo>
              </a:path>
            </a:pathLst>
          </a:custGeom>
          <a:ln w="6350">
            <a:solidFill>
              <a:srgbClr val="000000"/>
            </a:solidFill>
          </a:ln>
        </p:spPr>
        <p:txBody>
          <a:bodyPr wrap="square" lIns="0" tIns="0" rIns="0" bIns="0" rtlCol="0"/>
          <a:lstStyle/>
          <a:p>
            <a:endParaRPr/>
          </a:p>
        </p:txBody>
      </p:sp>
      <p:sp>
        <p:nvSpPr>
          <p:cNvPr id="59" name="object 59"/>
          <p:cNvSpPr/>
          <p:nvPr/>
        </p:nvSpPr>
        <p:spPr>
          <a:xfrm>
            <a:off x="4602307" y="3013363"/>
            <a:ext cx="1056409" cy="203489"/>
          </a:xfrm>
          <a:custGeom>
            <a:avLst/>
            <a:gdLst/>
            <a:ahLst/>
            <a:cxnLst/>
            <a:rect l="l" t="t" r="r" b="b"/>
            <a:pathLst>
              <a:path w="1549400" h="298450">
                <a:moveTo>
                  <a:pt x="1549400" y="0"/>
                </a:moveTo>
                <a:lnTo>
                  <a:pt x="1549400" y="298450"/>
                </a:lnTo>
                <a:lnTo>
                  <a:pt x="0" y="298450"/>
                </a:lnTo>
              </a:path>
            </a:pathLst>
          </a:custGeom>
          <a:ln w="6350">
            <a:solidFill>
              <a:srgbClr val="000000"/>
            </a:solidFill>
          </a:ln>
        </p:spPr>
        <p:txBody>
          <a:bodyPr wrap="square" lIns="0" tIns="0" rIns="0" bIns="0" rtlCol="0"/>
          <a:lstStyle/>
          <a:p>
            <a:endParaRPr/>
          </a:p>
        </p:txBody>
      </p:sp>
      <p:sp>
        <p:nvSpPr>
          <p:cNvPr id="60" name="object 60"/>
          <p:cNvSpPr txBox="1"/>
          <p:nvPr/>
        </p:nvSpPr>
        <p:spPr>
          <a:xfrm>
            <a:off x="4606637" y="2987387"/>
            <a:ext cx="531235" cy="145704"/>
          </a:xfrm>
          <a:prstGeom prst="rect">
            <a:avLst/>
          </a:prstGeom>
        </p:spPr>
        <p:txBody>
          <a:bodyPr vert="horz" wrap="square" lIns="0" tIns="8659" rIns="0" bIns="0" rtlCol="0">
            <a:spAutoFit/>
          </a:bodyPr>
          <a:lstStyle/>
          <a:p>
            <a:pPr marL="8659">
              <a:lnSpc>
                <a:spcPts val="558"/>
              </a:lnSpc>
              <a:spcBef>
                <a:spcPts val="68"/>
              </a:spcBef>
            </a:pPr>
            <a:r>
              <a:rPr sz="477" spc="37" dirty="0">
                <a:latin typeface="Arial"/>
                <a:cs typeface="Arial"/>
              </a:rPr>
              <a:t>24.</a:t>
            </a:r>
            <a:r>
              <a:rPr sz="477" spc="31" dirty="0">
                <a:latin typeface="Arial"/>
                <a:cs typeface="Arial"/>
              </a:rPr>
              <a:t> </a:t>
            </a:r>
            <a:r>
              <a:rPr sz="477" spc="-3" dirty="0">
                <a:latin typeface="Arial"/>
                <a:cs typeface="Arial"/>
              </a:rPr>
              <a:t>Tenure</a:t>
            </a:r>
            <a:endParaRPr sz="477" dirty="0">
              <a:latin typeface="Arial"/>
              <a:cs typeface="Arial"/>
            </a:endParaRPr>
          </a:p>
          <a:p>
            <a:pPr marL="311719">
              <a:lnSpc>
                <a:spcPts val="477"/>
              </a:lnSpc>
            </a:pPr>
            <a:r>
              <a:rPr sz="409" spc="27" dirty="0">
                <a:latin typeface="Arial"/>
                <a:cs typeface="Arial"/>
              </a:rPr>
              <a:t>0 </a:t>
            </a:r>
            <a:r>
              <a:rPr sz="409" dirty="0">
                <a:latin typeface="Arial"/>
                <a:cs typeface="Arial"/>
              </a:rPr>
              <a:t>-</a:t>
            </a:r>
            <a:r>
              <a:rPr sz="409" spc="-17" dirty="0">
                <a:latin typeface="Arial"/>
                <a:cs typeface="Arial"/>
              </a:rPr>
              <a:t> </a:t>
            </a:r>
            <a:r>
              <a:rPr sz="409" spc="-3" dirty="0">
                <a:latin typeface="Arial"/>
                <a:cs typeface="Arial"/>
              </a:rPr>
              <a:t>None</a:t>
            </a:r>
            <a:endParaRPr sz="409" dirty="0">
              <a:latin typeface="Arial"/>
              <a:cs typeface="Arial"/>
            </a:endParaRPr>
          </a:p>
        </p:txBody>
      </p:sp>
      <p:sp>
        <p:nvSpPr>
          <p:cNvPr id="61" name="object 61"/>
          <p:cNvSpPr txBox="1"/>
          <p:nvPr/>
        </p:nvSpPr>
        <p:spPr>
          <a:xfrm>
            <a:off x="5272071" y="3048000"/>
            <a:ext cx="375372" cy="82162"/>
          </a:xfrm>
          <a:prstGeom prst="rect">
            <a:avLst/>
          </a:prstGeom>
        </p:spPr>
        <p:txBody>
          <a:bodyPr vert="horz" wrap="square" lIns="0" tIns="8659" rIns="0" bIns="0" rtlCol="0">
            <a:spAutoFit/>
          </a:bodyPr>
          <a:lstStyle/>
          <a:p>
            <a:pPr marL="8659">
              <a:spcBef>
                <a:spcPts val="68"/>
              </a:spcBef>
            </a:pPr>
            <a:r>
              <a:rPr sz="409" spc="27" dirty="0">
                <a:latin typeface="Arial"/>
                <a:cs typeface="Arial"/>
              </a:rPr>
              <a:t>2 </a:t>
            </a:r>
            <a:r>
              <a:rPr sz="409" dirty="0">
                <a:latin typeface="Arial"/>
                <a:cs typeface="Arial"/>
              </a:rPr>
              <a:t>-</a:t>
            </a:r>
            <a:r>
              <a:rPr sz="409" spc="-10" dirty="0">
                <a:latin typeface="Arial"/>
                <a:cs typeface="Arial"/>
              </a:rPr>
              <a:t> </a:t>
            </a:r>
            <a:r>
              <a:rPr sz="409" spc="3" dirty="0">
                <a:latin typeface="Arial"/>
                <a:cs typeface="Arial"/>
              </a:rPr>
              <a:t>Conditiona</a:t>
            </a:r>
            <a:r>
              <a:rPr sz="477" spc="3" dirty="0">
                <a:latin typeface="Arial"/>
                <a:cs typeface="Arial"/>
              </a:rPr>
              <a:t>l</a:t>
            </a:r>
            <a:endParaRPr sz="477">
              <a:latin typeface="Arial"/>
              <a:cs typeface="Arial"/>
            </a:endParaRPr>
          </a:p>
        </p:txBody>
      </p:sp>
      <p:sp>
        <p:nvSpPr>
          <p:cNvPr id="62" name="object 62"/>
          <p:cNvSpPr txBox="1"/>
          <p:nvPr/>
        </p:nvSpPr>
        <p:spPr>
          <a:xfrm>
            <a:off x="4909705" y="3117273"/>
            <a:ext cx="684501" cy="71710"/>
          </a:xfrm>
          <a:prstGeom prst="rect">
            <a:avLst/>
          </a:prstGeom>
        </p:spPr>
        <p:txBody>
          <a:bodyPr vert="horz" wrap="square" lIns="0" tIns="8659" rIns="0" bIns="0" rtlCol="0">
            <a:spAutoFit/>
          </a:bodyPr>
          <a:lstStyle/>
          <a:p>
            <a:pPr marL="8659">
              <a:spcBef>
                <a:spcPts val="68"/>
              </a:spcBef>
            </a:pPr>
            <a:r>
              <a:rPr sz="409" spc="27" dirty="0">
                <a:latin typeface="Arial"/>
                <a:cs typeface="Arial"/>
              </a:rPr>
              <a:t>1 </a:t>
            </a:r>
            <a:r>
              <a:rPr sz="409" dirty="0">
                <a:latin typeface="Arial"/>
                <a:cs typeface="Arial"/>
              </a:rPr>
              <a:t>- </a:t>
            </a:r>
            <a:r>
              <a:rPr sz="409" spc="-10" dirty="0">
                <a:latin typeface="Arial"/>
                <a:cs typeface="Arial"/>
              </a:rPr>
              <a:t>Permanent </a:t>
            </a:r>
            <a:r>
              <a:rPr sz="409" spc="27" dirty="0">
                <a:latin typeface="Arial"/>
                <a:cs typeface="Arial"/>
              </a:rPr>
              <a:t>3 </a:t>
            </a:r>
            <a:r>
              <a:rPr sz="409" dirty="0">
                <a:latin typeface="Arial"/>
                <a:cs typeface="Arial"/>
              </a:rPr>
              <a:t>-</a:t>
            </a:r>
            <a:r>
              <a:rPr sz="409" spc="68" dirty="0">
                <a:latin typeface="Arial"/>
                <a:cs typeface="Arial"/>
              </a:rPr>
              <a:t> </a:t>
            </a:r>
            <a:r>
              <a:rPr sz="409" spc="3" dirty="0">
                <a:latin typeface="Arial"/>
                <a:cs typeface="Arial"/>
              </a:rPr>
              <a:t>Indefinite</a:t>
            </a:r>
            <a:endParaRPr sz="409">
              <a:latin typeface="Arial"/>
              <a:cs typeface="Arial"/>
            </a:endParaRPr>
          </a:p>
        </p:txBody>
      </p:sp>
      <p:sp>
        <p:nvSpPr>
          <p:cNvPr id="63" name="object 63"/>
          <p:cNvSpPr/>
          <p:nvPr/>
        </p:nvSpPr>
        <p:spPr>
          <a:xfrm>
            <a:off x="4602307" y="3117273"/>
            <a:ext cx="246784" cy="99580"/>
          </a:xfrm>
          <a:custGeom>
            <a:avLst/>
            <a:gdLst/>
            <a:ahLst/>
            <a:cxnLst/>
            <a:rect l="l" t="t" r="r" b="b"/>
            <a:pathLst>
              <a:path w="361950" h="146050">
                <a:moveTo>
                  <a:pt x="0" y="0"/>
                </a:moveTo>
                <a:lnTo>
                  <a:pt x="361950" y="0"/>
                </a:lnTo>
                <a:lnTo>
                  <a:pt x="361950" y="146050"/>
                </a:lnTo>
              </a:path>
            </a:pathLst>
          </a:custGeom>
          <a:ln w="6350">
            <a:solidFill>
              <a:srgbClr val="000000"/>
            </a:solidFill>
          </a:ln>
        </p:spPr>
        <p:txBody>
          <a:bodyPr wrap="square" lIns="0" tIns="0" rIns="0" bIns="0" rtlCol="0"/>
          <a:lstStyle/>
          <a:p>
            <a:endParaRPr/>
          </a:p>
        </p:txBody>
      </p:sp>
      <p:sp>
        <p:nvSpPr>
          <p:cNvPr id="64" name="object 64"/>
          <p:cNvSpPr/>
          <p:nvPr/>
        </p:nvSpPr>
        <p:spPr>
          <a:xfrm>
            <a:off x="6286500" y="3216852"/>
            <a:ext cx="744682" cy="0"/>
          </a:xfrm>
          <a:custGeom>
            <a:avLst/>
            <a:gdLst/>
            <a:ahLst/>
            <a:cxnLst/>
            <a:rect l="l" t="t" r="r" b="b"/>
            <a:pathLst>
              <a:path w="1092200">
                <a:moveTo>
                  <a:pt x="1092200" y="0"/>
                </a:moveTo>
                <a:lnTo>
                  <a:pt x="0" y="0"/>
                </a:lnTo>
              </a:path>
            </a:pathLst>
          </a:custGeom>
          <a:ln w="6350">
            <a:solidFill>
              <a:srgbClr val="000000"/>
            </a:solidFill>
          </a:ln>
        </p:spPr>
        <p:txBody>
          <a:bodyPr wrap="square" lIns="0" tIns="0" rIns="0" bIns="0" rtlCol="0"/>
          <a:lstStyle/>
          <a:p>
            <a:endParaRPr/>
          </a:p>
        </p:txBody>
      </p:sp>
      <p:sp>
        <p:nvSpPr>
          <p:cNvPr id="65" name="object 65"/>
          <p:cNvSpPr/>
          <p:nvPr/>
        </p:nvSpPr>
        <p:spPr>
          <a:xfrm>
            <a:off x="6286500" y="3117273"/>
            <a:ext cx="121227" cy="99580"/>
          </a:xfrm>
          <a:custGeom>
            <a:avLst/>
            <a:gdLst/>
            <a:ahLst/>
            <a:cxnLst/>
            <a:rect l="l" t="t" r="r" b="b"/>
            <a:pathLst>
              <a:path w="177800" h="146050">
                <a:moveTo>
                  <a:pt x="0" y="0"/>
                </a:moveTo>
                <a:lnTo>
                  <a:pt x="177800" y="0"/>
                </a:lnTo>
                <a:lnTo>
                  <a:pt x="177800" y="146050"/>
                </a:lnTo>
              </a:path>
            </a:pathLst>
          </a:custGeom>
          <a:ln w="6350">
            <a:solidFill>
              <a:srgbClr val="000000"/>
            </a:solidFill>
          </a:ln>
        </p:spPr>
        <p:txBody>
          <a:bodyPr wrap="square" lIns="0" tIns="0" rIns="0" bIns="0" rtlCol="0"/>
          <a:lstStyle/>
          <a:p>
            <a:endParaRPr/>
          </a:p>
        </p:txBody>
      </p:sp>
      <p:sp>
        <p:nvSpPr>
          <p:cNvPr id="66" name="object 66"/>
          <p:cNvSpPr/>
          <p:nvPr/>
        </p:nvSpPr>
        <p:spPr>
          <a:xfrm>
            <a:off x="6658841" y="3117273"/>
            <a:ext cx="125557" cy="99580"/>
          </a:xfrm>
          <a:custGeom>
            <a:avLst/>
            <a:gdLst/>
            <a:ahLst/>
            <a:cxnLst/>
            <a:rect l="l" t="t" r="r" b="b"/>
            <a:pathLst>
              <a:path w="184150" h="146050">
                <a:moveTo>
                  <a:pt x="0" y="0"/>
                </a:moveTo>
                <a:lnTo>
                  <a:pt x="184150" y="0"/>
                </a:lnTo>
                <a:lnTo>
                  <a:pt x="184150" y="146050"/>
                </a:lnTo>
              </a:path>
            </a:pathLst>
          </a:custGeom>
          <a:ln w="6350">
            <a:solidFill>
              <a:srgbClr val="000000"/>
            </a:solidFill>
          </a:ln>
        </p:spPr>
        <p:txBody>
          <a:bodyPr wrap="square" lIns="0" tIns="0" rIns="0" bIns="0" rtlCol="0"/>
          <a:lstStyle/>
          <a:p>
            <a:endParaRPr/>
          </a:p>
        </p:txBody>
      </p:sp>
      <p:sp>
        <p:nvSpPr>
          <p:cNvPr id="67" name="object 67"/>
          <p:cNvSpPr/>
          <p:nvPr/>
        </p:nvSpPr>
        <p:spPr>
          <a:xfrm>
            <a:off x="6658841" y="3117273"/>
            <a:ext cx="0" cy="99580"/>
          </a:xfrm>
          <a:custGeom>
            <a:avLst/>
            <a:gdLst/>
            <a:ahLst/>
            <a:cxnLst/>
            <a:rect l="l" t="t" r="r" b="b"/>
            <a:pathLst>
              <a:path h="146050">
                <a:moveTo>
                  <a:pt x="0" y="146050"/>
                </a:moveTo>
                <a:lnTo>
                  <a:pt x="0" y="0"/>
                </a:lnTo>
              </a:path>
            </a:pathLst>
          </a:custGeom>
          <a:ln w="6350">
            <a:solidFill>
              <a:srgbClr val="000000"/>
            </a:solidFill>
          </a:ln>
        </p:spPr>
        <p:txBody>
          <a:bodyPr wrap="square" lIns="0" tIns="0" rIns="0" bIns="0" rtlCol="0"/>
          <a:lstStyle/>
          <a:p>
            <a:endParaRPr/>
          </a:p>
        </p:txBody>
      </p:sp>
      <p:sp>
        <p:nvSpPr>
          <p:cNvPr id="68" name="object 68"/>
          <p:cNvSpPr/>
          <p:nvPr/>
        </p:nvSpPr>
        <p:spPr>
          <a:xfrm>
            <a:off x="2108489" y="3216852"/>
            <a:ext cx="2493818" cy="207818"/>
          </a:xfrm>
          <a:custGeom>
            <a:avLst/>
            <a:gdLst/>
            <a:ahLst/>
            <a:cxnLst/>
            <a:rect l="l" t="t" r="r" b="b"/>
            <a:pathLst>
              <a:path w="3657600" h="304800">
                <a:moveTo>
                  <a:pt x="3657600" y="0"/>
                </a:moveTo>
                <a:lnTo>
                  <a:pt x="3657600" y="304800"/>
                </a:lnTo>
                <a:lnTo>
                  <a:pt x="0" y="304800"/>
                </a:lnTo>
              </a:path>
            </a:pathLst>
          </a:custGeom>
          <a:ln w="6350">
            <a:solidFill>
              <a:srgbClr val="000000"/>
            </a:solidFill>
          </a:ln>
        </p:spPr>
        <p:txBody>
          <a:bodyPr wrap="square" lIns="0" tIns="0" rIns="0" bIns="0" rtlCol="0"/>
          <a:lstStyle/>
          <a:p>
            <a:endParaRPr/>
          </a:p>
        </p:txBody>
      </p:sp>
      <p:sp>
        <p:nvSpPr>
          <p:cNvPr id="69" name="object 69"/>
          <p:cNvSpPr/>
          <p:nvPr/>
        </p:nvSpPr>
        <p:spPr>
          <a:xfrm>
            <a:off x="2108489" y="3320761"/>
            <a:ext cx="246784" cy="103909"/>
          </a:xfrm>
          <a:custGeom>
            <a:avLst/>
            <a:gdLst/>
            <a:ahLst/>
            <a:cxnLst/>
            <a:rect l="l" t="t" r="r" b="b"/>
            <a:pathLst>
              <a:path w="361950" h="152400">
                <a:moveTo>
                  <a:pt x="0" y="0"/>
                </a:moveTo>
                <a:lnTo>
                  <a:pt x="361950" y="0"/>
                </a:lnTo>
                <a:lnTo>
                  <a:pt x="361950" y="152400"/>
                </a:lnTo>
              </a:path>
            </a:pathLst>
          </a:custGeom>
          <a:ln w="6350">
            <a:solidFill>
              <a:srgbClr val="000000"/>
            </a:solidFill>
          </a:ln>
        </p:spPr>
        <p:txBody>
          <a:bodyPr wrap="square" lIns="0" tIns="0" rIns="0" bIns="0" rtlCol="0"/>
          <a:lstStyle/>
          <a:p>
            <a:endParaRPr/>
          </a:p>
        </p:txBody>
      </p:sp>
      <p:sp>
        <p:nvSpPr>
          <p:cNvPr id="70" name="object 70"/>
          <p:cNvSpPr/>
          <p:nvPr/>
        </p:nvSpPr>
        <p:spPr>
          <a:xfrm>
            <a:off x="3788352" y="3429000"/>
            <a:ext cx="0" cy="203489"/>
          </a:xfrm>
          <a:custGeom>
            <a:avLst/>
            <a:gdLst/>
            <a:ahLst/>
            <a:cxnLst/>
            <a:rect l="l" t="t" r="r" b="b"/>
            <a:pathLst>
              <a:path h="298450">
                <a:moveTo>
                  <a:pt x="0" y="0"/>
                </a:moveTo>
                <a:lnTo>
                  <a:pt x="0" y="298450"/>
                </a:lnTo>
              </a:path>
            </a:pathLst>
          </a:custGeom>
          <a:ln w="6350">
            <a:solidFill>
              <a:srgbClr val="000000"/>
            </a:solidFill>
          </a:ln>
        </p:spPr>
        <p:txBody>
          <a:bodyPr wrap="square" lIns="0" tIns="0" rIns="0" bIns="0" rtlCol="0"/>
          <a:lstStyle/>
          <a:p>
            <a:endParaRPr/>
          </a:p>
        </p:txBody>
      </p:sp>
      <p:sp>
        <p:nvSpPr>
          <p:cNvPr id="71" name="object 71"/>
          <p:cNvSpPr/>
          <p:nvPr/>
        </p:nvSpPr>
        <p:spPr>
          <a:xfrm>
            <a:off x="2108489" y="3532909"/>
            <a:ext cx="246784" cy="103909"/>
          </a:xfrm>
          <a:custGeom>
            <a:avLst/>
            <a:gdLst/>
            <a:ahLst/>
            <a:cxnLst/>
            <a:rect l="l" t="t" r="r" b="b"/>
            <a:pathLst>
              <a:path w="361950" h="152400">
                <a:moveTo>
                  <a:pt x="0" y="0"/>
                </a:moveTo>
                <a:lnTo>
                  <a:pt x="361950" y="0"/>
                </a:lnTo>
                <a:lnTo>
                  <a:pt x="361950" y="152400"/>
                </a:lnTo>
              </a:path>
            </a:pathLst>
          </a:custGeom>
          <a:ln w="6350">
            <a:solidFill>
              <a:srgbClr val="000000"/>
            </a:solidFill>
          </a:ln>
        </p:spPr>
        <p:txBody>
          <a:bodyPr wrap="square" lIns="0" tIns="0" rIns="0" bIns="0" rtlCol="0"/>
          <a:lstStyle/>
          <a:p>
            <a:endParaRPr/>
          </a:p>
        </p:txBody>
      </p:sp>
      <p:sp>
        <p:nvSpPr>
          <p:cNvPr id="72" name="object 72"/>
          <p:cNvSpPr/>
          <p:nvPr/>
        </p:nvSpPr>
        <p:spPr>
          <a:xfrm>
            <a:off x="4602307" y="3429000"/>
            <a:ext cx="0" cy="203489"/>
          </a:xfrm>
          <a:custGeom>
            <a:avLst/>
            <a:gdLst/>
            <a:ahLst/>
            <a:cxnLst/>
            <a:rect l="l" t="t" r="r" b="b"/>
            <a:pathLst>
              <a:path h="298450">
                <a:moveTo>
                  <a:pt x="0" y="0"/>
                </a:moveTo>
                <a:lnTo>
                  <a:pt x="0" y="298450"/>
                </a:lnTo>
              </a:path>
            </a:pathLst>
          </a:custGeom>
          <a:ln w="6350">
            <a:solidFill>
              <a:srgbClr val="000000"/>
            </a:solidFill>
          </a:ln>
        </p:spPr>
        <p:txBody>
          <a:bodyPr wrap="square" lIns="0" tIns="0" rIns="0" bIns="0" rtlCol="0"/>
          <a:lstStyle/>
          <a:p>
            <a:endParaRPr/>
          </a:p>
        </p:txBody>
      </p:sp>
      <p:sp>
        <p:nvSpPr>
          <p:cNvPr id="73" name="object 73"/>
          <p:cNvSpPr/>
          <p:nvPr/>
        </p:nvSpPr>
        <p:spPr>
          <a:xfrm>
            <a:off x="4602307" y="3216852"/>
            <a:ext cx="1679864" cy="207818"/>
          </a:xfrm>
          <a:custGeom>
            <a:avLst/>
            <a:gdLst/>
            <a:ahLst/>
            <a:cxnLst/>
            <a:rect l="l" t="t" r="r" b="b"/>
            <a:pathLst>
              <a:path w="2463800" h="304800">
                <a:moveTo>
                  <a:pt x="2463800" y="0"/>
                </a:moveTo>
                <a:lnTo>
                  <a:pt x="2463800" y="304800"/>
                </a:lnTo>
                <a:lnTo>
                  <a:pt x="0" y="304800"/>
                </a:lnTo>
              </a:path>
            </a:pathLst>
          </a:custGeom>
          <a:ln w="6350">
            <a:solidFill>
              <a:srgbClr val="000000"/>
            </a:solidFill>
          </a:ln>
        </p:spPr>
        <p:txBody>
          <a:bodyPr wrap="square" lIns="0" tIns="0" rIns="0" bIns="0" rtlCol="0"/>
          <a:lstStyle/>
          <a:p>
            <a:endParaRPr/>
          </a:p>
        </p:txBody>
      </p:sp>
      <p:sp>
        <p:nvSpPr>
          <p:cNvPr id="74" name="object 74"/>
          <p:cNvSpPr/>
          <p:nvPr/>
        </p:nvSpPr>
        <p:spPr>
          <a:xfrm>
            <a:off x="4602307" y="3320761"/>
            <a:ext cx="246784" cy="103909"/>
          </a:xfrm>
          <a:custGeom>
            <a:avLst/>
            <a:gdLst/>
            <a:ahLst/>
            <a:cxnLst/>
            <a:rect l="l" t="t" r="r" b="b"/>
            <a:pathLst>
              <a:path w="361950" h="152400">
                <a:moveTo>
                  <a:pt x="0" y="0"/>
                </a:moveTo>
                <a:lnTo>
                  <a:pt x="361950" y="0"/>
                </a:lnTo>
                <a:lnTo>
                  <a:pt x="361950" y="152400"/>
                </a:lnTo>
              </a:path>
            </a:pathLst>
          </a:custGeom>
          <a:ln w="6350">
            <a:solidFill>
              <a:srgbClr val="000000"/>
            </a:solidFill>
          </a:ln>
        </p:spPr>
        <p:txBody>
          <a:bodyPr wrap="square" lIns="0" tIns="0" rIns="0" bIns="0" rtlCol="0"/>
          <a:lstStyle/>
          <a:p>
            <a:endParaRPr/>
          </a:p>
        </p:txBody>
      </p:sp>
      <p:sp>
        <p:nvSpPr>
          <p:cNvPr id="75" name="object 75"/>
          <p:cNvSpPr/>
          <p:nvPr/>
        </p:nvSpPr>
        <p:spPr>
          <a:xfrm>
            <a:off x="6282170" y="3429000"/>
            <a:ext cx="0" cy="203489"/>
          </a:xfrm>
          <a:custGeom>
            <a:avLst/>
            <a:gdLst/>
            <a:ahLst/>
            <a:cxnLst/>
            <a:rect l="l" t="t" r="r" b="b"/>
            <a:pathLst>
              <a:path h="298450">
                <a:moveTo>
                  <a:pt x="0" y="0"/>
                </a:moveTo>
                <a:lnTo>
                  <a:pt x="0" y="298450"/>
                </a:lnTo>
              </a:path>
            </a:pathLst>
          </a:custGeom>
          <a:ln w="6350">
            <a:solidFill>
              <a:srgbClr val="000000"/>
            </a:solidFill>
          </a:ln>
        </p:spPr>
        <p:txBody>
          <a:bodyPr wrap="square" lIns="0" tIns="0" rIns="0" bIns="0" rtlCol="0"/>
          <a:lstStyle/>
          <a:p>
            <a:endParaRPr/>
          </a:p>
        </p:txBody>
      </p:sp>
      <p:sp>
        <p:nvSpPr>
          <p:cNvPr id="76" name="object 76"/>
          <p:cNvSpPr/>
          <p:nvPr/>
        </p:nvSpPr>
        <p:spPr>
          <a:xfrm>
            <a:off x="4602307" y="3532909"/>
            <a:ext cx="246784" cy="103909"/>
          </a:xfrm>
          <a:custGeom>
            <a:avLst/>
            <a:gdLst/>
            <a:ahLst/>
            <a:cxnLst/>
            <a:rect l="l" t="t" r="r" b="b"/>
            <a:pathLst>
              <a:path w="361950" h="152400">
                <a:moveTo>
                  <a:pt x="0" y="0"/>
                </a:moveTo>
                <a:lnTo>
                  <a:pt x="361950" y="0"/>
                </a:lnTo>
                <a:lnTo>
                  <a:pt x="361950" y="152400"/>
                </a:lnTo>
              </a:path>
            </a:pathLst>
          </a:custGeom>
          <a:ln w="6350">
            <a:solidFill>
              <a:srgbClr val="000000"/>
            </a:solidFill>
          </a:ln>
        </p:spPr>
        <p:txBody>
          <a:bodyPr wrap="square" lIns="0" tIns="0" rIns="0" bIns="0" rtlCol="0"/>
          <a:lstStyle/>
          <a:p>
            <a:endParaRPr/>
          </a:p>
        </p:txBody>
      </p:sp>
      <p:sp>
        <p:nvSpPr>
          <p:cNvPr id="77" name="object 77"/>
          <p:cNvSpPr/>
          <p:nvPr/>
        </p:nvSpPr>
        <p:spPr>
          <a:xfrm>
            <a:off x="2108489" y="3632488"/>
            <a:ext cx="4927023" cy="108239"/>
          </a:xfrm>
          <a:custGeom>
            <a:avLst/>
            <a:gdLst/>
            <a:ahLst/>
            <a:cxnLst/>
            <a:rect l="l" t="t" r="r" b="b"/>
            <a:pathLst>
              <a:path w="7226300" h="158750">
                <a:moveTo>
                  <a:pt x="0" y="0"/>
                </a:moveTo>
                <a:lnTo>
                  <a:pt x="7226300" y="0"/>
                </a:lnTo>
                <a:lnTo>
                  <a:pt x="7226300" y="158750"/>
                </a:lnTo>
                <a:lnTo>
                  <a:pt x="0" y="158750"/>
                </a:lnTo>
                <a:lnTo>
                  <a:pt x="0" y="0"/>
                </a:lnTo>
                <a:close/>
              </a:path>
            </a:pathLst>
          </a:custGeom>
          <a:solidFill>
            <a:srgbClr val="ABABAB"/>
          </a:solidFill>
        </p:spPr>
        <p:txBody>
          <a:bodyPr wrap="square" lIns="0" tIns="0" rIns="0" bIns="0" rtlCol="0"/>
          <a:lstStyle/>
          <a:p>
            <a:endParaRPr/>
          </a:p>
        </p:txBody>
      </p:sp>
      <p:sp>
        <p:nvSpPr>
          <p:cNvPr id="78" name="object 78"/>
          <p:cNvSpPr txBox="1"/>
          <p:nvPr/>
        </p:nvSpPr>
        <p:spPr>
          <a:xfrm>
            <a:off x="2130137" y="3619500"/>
            <a:ext cx="700953" cy="113709"/>
          </a:xfrm>
          <a:prstGeom prst="rect">
            <a:avLst/>
          </a:prstGeom>
        </p:spPr>
        <p:txBody>
          <a:bodyPr vert="horz" wrap="square" lIns="0" tIns="8659" rIns="0" bIns="0" rtlCol="0">
            <a:spAutoFit/>
          </a:bodyPr>
          <a:lstStyle/>
          <a:p>
            <a:pPr marL="8659">
              <a:spcBef>
                <a:spcPts val="68"/>
              </a:spcBef>
            </a:pPr>
            <a:r>
              <a:rPr sz="682" b="1" spc="-10" dirty="0">
                <a:latin typeface="Arial"/>
                <a:cs typeface="Arial"/>
              </a:rPr>
              <a:t>POSITION</a:t>
            </a:r>
            <a:r>
              <a:rPr sz="682" b="1" spc="10" dirty="0">
                <a:latin typeface="Arial"/>
                <a:cs typeface="Arial"/>
              </a:rPr>
              <a:t> DATA</a:t>
            </a:r>
            <a:endParaRPr sz="682">
              <a:latin typeface="Arial"/>
              <a:cs typeface="Arial"/>
            </a:endParaRPr>
          </a:p>
        </p:txBody>
      </p:sp>
      <p:sp>
        <p:nvSpPr>
          <p:cNvPr id="79" name="object 79"/>
          <p:cNvSpPr/>
          <p:nvPr/>
        </p:nvSpPr>
        <p:spPr>
          <a:xfrm>
            <a:off x="2108488" y="3740727"/>
            <a:ext cx="1679864" cy="207818"/>
          </a:xfrm>
          <a:custGeom>
            <a:avLst/>
            <a:gdLst/>
            <a:ahLst/>
            <a:cxnLst/>
            <a:rect l="l" t="t" r="r" b="b"/>
            <a:pathLst>
              <a:path w="2463800" h="304800">
                <a:moveTo>
                  <a:pt x="2463800" y="0"/>
                </a:moveTo>
                <a:lnTo>
                  <a:pt x="2463800" y="304800"/>
                </a:lnTo>
                <a:lnTo>
                  <a:pt x="0" y="304800"/>
                </a:lnTo>
              </a:path>
            </a:pathLst>
          </a:custGeom>
          <a:ln w="6350">
            <a:solidFill>
              <a:srgbClr val="000000"/>
            </a:solidFill>
          </a:ln>
        </p:spPr>
        <p:txBody>
          <a:bodyPr wrap="square" lIns="0" tIns="0" rIns="0" bIns="0" rtlCol="0"/>
          <a:lstStyle/>
          <a:p>
            <a:endParaRPr/>
          </a:p>
        </p:txBody>
      </p:sp>
      <p:sp>
        <p:nvSpPr>
          <p:cNvPr id="80" name="object 80"/>
          <p:cNvSpPr txBox="1"/>
          <p:nvPr/>
        </p:nvSpPr>
        <p:spPr>
          <a:xfrm>
            <a:off x="2112818" y="3714750"/>
            <a:ext cx="630814" cy="82162"/>
          </a:xfrm>
          <a:prstGeom prst="rect">
            <a:avLst/>
          </a:prstGeom>
        </p:spPr>
        <p:txBody>
          <a:bodyPr vert="horz" wrap="square" lIns="0" tIns="8659" rIns="0" bIns="0" rtlCol="0">
            <a:spAutoFit/>
          </a:bodyPr>
          <a:lstStyle/>
          <a:p>
            <a:pPr marL="8659">
              <a:spcBef>
                <a:spcPts val="68"/>
              </a:spcBef>
            </a:pPr>
            <a:r>
              <a:rPr sz="477" spc="37" dirty="0">
                <a:latin typeface="Arial"/>
                <a:cs typeface="Arial"/>
              </a:rPr>
              <a:t>34. </a:t>
            </a:r>
            <a:r>
              <a:rPr sz="477" dirty="0">
                <a:latin typeface="Arial"/>
                <a:cs typeface="Arial"/>
              </a:rPr>
              <a:t>Position</a:t>
            </a:r>
            <a:r>
              <a:rPr sz="477" spc="-14" dirty="0">
                <a:latin typeface="Arial"/>
                <a:cs typeface="Arial"/>
              </a:rPr>
              <a:t> </a:t>
            </a:r>
            <a:r>
              <a:rPr sz="477" spc="-3" dirty="0">
                <a:latin typeface="Arial"/>
                <a:cs typeface="Arial"/>
              </a:rPr>
              <a:t>Occupied</a:t>
            </a:r>
            <a:endParaRPr sz="477">
              <a:latin typeface="Arial"/>
              <a:cs typeface="Arial"/>
            </a:endParaRPr>
          </a:p>
        </p:txBody>
      </p:sp>
      <p:sp>
        <p:nvSpPr>
          <p:cNvPr id="81" name="object 81"/>
          <p:cNvSpPr txBox="1"/>
          <p:nvPr/>
        </p:nvSpPr>
        <p:spPr>
          <a:xfrm>
            <a:off x="2415886" y="3784023"/>
            <a:ext cx="574530" cy="71710"/>
          </a:xfrm>
          <a:prstGeom prst="rect">
            <a:avLst/>
          </a:prstGeom>
        </p:spPr>
        <p:txBody>
          <a:bodyPr vert="horz" wrap="square" lIns="0" tIns="8659" rIns="0" bIns="0" rtlCol="0">
            <a:spAutoFit/>
          </a:bodyPr>
          <a:lstStyle/>
          <a:p>
            <a:pPr marL="8659">
              <a:spcBef>
                <a:spcPts val="68"/>
              </a:spcBef>
            </a:pPr>
            <a:r>
              <a:rPr sz="409" spc="27" dirty="0">
                <a:latin typeface="Arial"/>
                <a:cs typeface="Arial"/>
              </a:rPr>
              <a:t>1 </a:t>
            </a:r>
            <a:r>
              <a:rPr sz="409" dirty="0">
                <a:latin typeface="Arial"/>
                <a:cs typeface="Arial"/>
              </a:rPr>
              <a:t>- </a:t>
            </a:r>
            <a:r>
              <a:rPr sz="409" spc="3" dirty="0">
                <a:latin typeface="Arial"/>
                <a:cs typeface="Arial"/>
              </a:rPr>
              <a:t>Competitive </a:t>
            </a:r>
            <a:r>
              <a:rPr sz="409" spc="-3" dirty="0">
                <a:latin typeface="Arial"/>
                <a:cs typeface="Arial"/>
              </a:rPr>
              <a:t>Service</a:t>
            </a:r>
            <a:endParaRPr sz="409" dirty="0">
              <a:latin typeface="Arial"/>
              <a:cs typeface="Arial"/>
            </a:endParaRPr>
          </a:p>
        </p:txBody>
      </p:sp>
      <p:sp>
        <p:nvSpPr>
          <p:cNvPr id="82" name="object 82"/>
          <p:cNvSpPr txBox="1"/>
          <p:nvPr/>
        </p:nvSpPr>
        <p:spPr>
          <a:xfrm>
            <a:off x="3142111" y="3784023"/>
            <a:ext cx="398751" cy="71710"/>
          </a:xfrm>
          <a:prstGeom prst="rect">
            <a:avLst/>
          </a:prstGeom>
        </p:spPr>
        <p:txBody>
          <a:bodyPr vert="horz" wrap="square" lIns="0" tIns="8659" rIns="0" bIns="0" rtlCol="0">
            <a:spAutoFit/>
          </a:bodyPr>
          <a:lstStyle/>
          <a:p>
            <a:pPr marL="8659">
              <a:spcBef>
                <a:spcPts val="68"/>
              </a:spcBef>
            </a:pPr>
            <a:r>
              <a:rPr sz="409" spc="27" dirty="0">
                <a:latin typeface="Arial"/>
                <a:cs typeface="Arial"/>
              </a:rPr>
              <a:t>3 </a:t>
            </a:r>
            <a:r>
              <a:rPr sz="409" dirty="0">
                <a:latin typeface="Arial"/>
                <a:cs typeface="Arial"/>
              </a:rPr>
              <a:t>- </a:t>
            </a:r>
            <a:r>
              <a:rPr sz="409" spc="-17" dirty="0">
                <a:latin typeface="Arial"/>
                <a:cs typeface="Arial"/>
              </a:rPr>
              <a:t>SES</a:t>
            </a:r>
            <a:r>
              <a:rPr sz="409" spc="24" dirty="0">
                <a:latin typeface="Arial"/>
                <a:cs typeface="Arial"/>
              </a:rPr>
              <a:t> </a:t>
            </a:r>
            <a:r>
              <a:rPr sz="409" spc="-14" dirty="0">
                <a:latin typeface="Arial"/>
                <a:cs typeface="Arial"/>
              </a:rPr>
              <a:t>General</a:t>
            </a:r>
            <a:endParaRPr sz="409">
              <a:latin typeface="Arial"/>
              <a:cs typeface="Arial"/>
            </a:endParaRPr>
          </a:p>
        </p:txBody>
      </p:sp>
      <p:sp>
        <p:nvSpPr>
          <p:cNvPr id="83" name="object 83"/>
          <p:cNvSpPr txBox="1"/>
          <p:nvPr/>
        </p:nvSpPr>
        <p:spPr>
          <a:xfrm>
            <a:off x="2415887" y="3844653"/>
            <a:ext cx="510453" cy="71710"/>
          </a:xfrm>
          <a:prstGeom prst="rect">
            <a:avLst/>
          </a:prstGeom>
        </p:spPr>
        <p:txBody>
          <a:bodyPr vert="horz" wrap="square" lIns="0" tIns="8659" rIns="0" bIns="0" rtlCol="0">
            <a:spAutoFit/>
          </a:bodyPr>
          <a:lstStyle/>
          <a:p>
            <a:pPr marL="8659">
              <a:spcBef>
                <a:spcPts val="68"/>
              </a:spcBef>
            </a:pPr>
            <a:r>
              <a:rPr sz="409" spc="27" dirty="0">
                <a:latin typeface="Arial"/>
                <a:cs typeface="Arial"/>
              </a:rPr>
              <a:t>2 </a:t>
            </a:r>
            <a:r>
              <a:rPr sz="409" dirty="0">
                <a:latin typeface="Arial"/>
                <a:cs typeface="Arial"/>
              </a:rPr>
              <a:t>- </a:t>
            </a:r>
            <a:r>
              <a:rPr sz="409" spc="-3" dirty="0">
                <a:latin typeface="Arial"/>
                <a:cs typeface="Arial"/>
              </a:rPr>
              <a:t>Excepted</a:t>
            </a:r>
            <a:r>
              <a:rPr sz="409" spc="10" dirty="0">
                <a:latin typeface="Arial"/>
                <a:cs typeface="Arial"/>
              </a:rPr>
              <a:t> </a:t>
            </a:r>
            <a:r>
              <a:rPr sz="409" spc="-3" dirty="0">
                <a:latin typeface="Arial"/>
                <a:cs typeface="Arial"/>
              </a:rPr>
              <a:t>Service</a:t>
            </a:r>
            <a:endParaRPr sz="409">
              <a:latin typeface="Arial"/>
              <a:cs typeface="Arial"/>
            </a:endParaRPr>
          </a:p>
        </p:txBody>
      </p:sp>
      <p:sp>
        <p:nvSpPr>
          <p:cNvPr id="84" name="object 84"/>
          <p:cNvSpPr txBox="1"/>
          <p:nvPr/>
        </p:nvSpPr>
        <p:spPr>
          <a:xfrm>
            <a:off x="3203548" y="3844653"/>
            <a:ext cx="366280" cy="71710"/>
          </a:xfrm>
          <a:prstGeom prst="rect">
            <a:avLst/>
          </a:prstGeom>
        </p:spPr>
        <p:txBody>
          <a:bodyPr vert="horz" wrap="square" lIns="0" tIns="8659" rIns="0" bIns="0" rtlCol="0">
            <a:spAutoFit/>
          </a:bodyPr>
          <a:lstStyle/>
          <a:p>
            <a:pPr marL="8659">
              <a:spcBef>
                <a:spcPts val="68"/>
              </a:spcBef>
            </a:pPr>
            <a:r>
              <a:rPr sz="409" spc="27" dirty="0">
                <a:latin typeface="Arial"/>
                <a:cs typeface="Arial"/>
              </a:rPr>
              <a:t>4 </a:t>
            </a:r>
            <a:r>
              <a:rPr sz="409" dirty="0">
                <a:latin typeface="Arial"/>
                <a:cs typeface="Arial"/>
              </a:rPr>
              <a:t>- </a:t>
            </a:r>
            <a:r>
              <a:rPr sz="409" spc="-17" dirty="0">
                <a:latin typeface="Arial"/>
                <a:cs typeface="Arial"/>
              </a:rPr>
              <a:t>SES</a:t>
            </a:r>
            <a:r>
              <a:rPr sz="409" spc="14" dirty="0">
                <a:latin typeface="Arial"/>
                <a:cs typeface="Arial"/>
              </a:rPr>
              <a:t> </a:t>
            </a:r>
            <a:r>
              <a:rPr sz="409" spc="-20" dirty="0">
                <a:latin typeface="Arial"/>
                <a:cs typeface="Arial"/>
              </a:rPr>
              <a:t>Career</a:t>
            </a:r>
            <a:endParaRPr sz="409">
              <a:latin typeface="Arial"/>
              <a:cs typeface="Arial"/>
            </a:endParaRPr>
          </a:p>
        </p:txBody>
      </p:sp>
      <p:sp>
        <p:nvSpPr>
          <p:cNvPr id="86" name="object 86"/>
          <p:cNvSpPr/>
          <p:nvPr/>
        </p:nvSpPr>
        <p:spPr>
          <a:xfrm>
            <a:off x="3792682" y="3740727"/>
            <a:ext cx="809625" cy="207818"/>
          </a:xfrm>
          <a:custGeom>
            <a:avLst/>
            <a:gdLst/>
            <a:ahLst/>
            <a:cxnLst/>
            <a:rect l="l" t="t" r="r" b="b"/>
            <a:pathLst>
              <a:path w="1187450" h="304800">
                <a:moveTo>
                  <a:pt x="1187450" y="0"/>
                </a:moveTo>
                <a:lnTo>
                  <a:pt x="1187450" y="304800"/>
                </a:lnTo>
                <a:lnTo>
                  <a:pt x="0" y="304800"/>
                </a:lnTo>
              </a:path>
            </a:pathLst>
          </a:custGeom>
          <a:ln w="6350">
            <a:solidFill>
              <a:srgbClr val="000000"/>
            </a:solidFill>
          </a:ln>
        </p:spPr>
        <p:txBody>
          <a:bodyPr wrap="square" lIns="0" tIns="0" rIns="0" bIns="0" rtlCol="0"/>
          <a:lstStyle/>
          <a:p>
            <a:endParaRPr/>
          </a:p>
        </p:txBody>
      </p:sp>
      <p:sp>
        <p:nvSpPr>
          <p:cNvPr id="87" name="object 87"/>
          <p:cNvSpPr txBox="1"/>
          <p:nvPr/>
        </p:nvSpPr>
        <p:spPr>
          <a:xfrm>
            <a:off x="3792682" y="3714750"/>
            <a:ext cx="580159" cy="145704"/>
          </a:xfrm>
          <a:prstGeom prst="rect">
            <a:avLst/>
          </a:prstGeom>
        </p:spPr>
        <p:txBody>
          <a:bodyPr vert="horz" wrap="square" lIns="0" tIns="8659" rIns="0" bIns="0" rtlCol="0">
            <a:spAutoFit/>
          </a:bodyPr>
          <a:lstStyle/>
          <a:p>
            <a:pPr marL="8659">
              <a:lnSpc>
                <a:spcPts val="558"/>
              </a:lnSpc>
              <a:spcBef>
                <a:spcPts val="68"/>
              </a:spcBef>
            </a:pPr>
            <a:r>
              <a:rPr sz="477" spc="37" dirty="0">
                <a:latin typeface="Arial"/>
                <a:cs typeface="Arial"/>
              </a:rPr>
              <a:t>35. </a:t>
            </a:r>
            <a:r>
              <a:rPr sz="477" spc="-10" dirty="0">
                <a:latin typeface="Arial"/>
                <a:cs typeface="Arial"/>
              </a:rPr>
              <a:t>FLSA</a:t>
            </a:r>
            <a:r>
              <a:rPr sz="477" spc="-3" dirty="0">
                <a:latin typeface="Arial"/>
                <a:cs typeface="Arial"/>
              </a:rPr>
              <a:t> </a:t>
            </a:r>
            <a:r>
              <a:rPr sz="477" spc="3" dirty="0">
                <a:latin typeface="Arial"/>
                <a:cs typeface="Arial"/>
              </a:rPr>
              <a:t>Category</a:t>
            </a:r>
            <a:endParaRPr sz="477">
              <a:latin typeface="Arial"/>
              <a:cs typeface="Arial"/>
            </a:endParaRPr>
          </a:p>
          <a:p>
            <a:pPr marL="311719">
              <a:lnSpc>
                <a:spcPts val="477"/>
              </a:lnSpc>
            </a:pPr>
            <a:r>
              <a:rPr sz="409" spc="-41" dirty="0">
                <a:latin typeface="Arial"/>
                <a:cs typeface="Arial"/>
              </a:rPr>
              <a:t>E </a:t>
            </a:r>
            <a:r>
              <a:rPr sz="409" dirty="0">
                <a:latin typeface="Arial"/>
                <a:cs typeface="Arial"/>
              </a:rPr>
              <a:t>-</a:t>
            </a:r>
            <a:r>
              <a:rPr sz="409" spc="-27" dirty="0">
                <a:latin typeface="Arial"/>
                <a:cs typeface="Arial"/>
              </a:rPr>
              <a:t> </a:t>
            </a:r>
            <a:r>
              <a:rPr sz="409" spc="-3" dirty="0">
                <a:latin typeface="Arial"/>
                <a:cs typeface="Arial"/>
              </a:rPr>
              <a:t>Exempt</a:t>
            </a:r>
            <a:endParaRPr sz="409">
              <a:latin typeface="Arial"/>
              <a:cs typeface="Arial"/>
            </a:endParaRPr>
          </a:p>
        </p:txBody>
      </p:sp>
      <p:sp>
        <p:nvSpPr>
          <p:cNvPr id="88" name="object 88"/>
          <p:cNvSpPr txBox="1"/>
          <p:nvPr/>
        </p:nvSpPr>
        <p:spPr>
          <a:xfrm>
            <a:off x="4095750" y="3844653"/>
            <a:ext cx="382732" cy="71710"/>
          </a:xfrm>
          <a:prstGeom prst="rect">
            <a:avLst/>
          </a:prstGeom>
        </p:spPr>
        <p:txBody>
          <a:bodyPr vert="horz" wrap="square" lIns="0" tIns="8659" rIns="0" bIns="0" rtlCol="0">
            <a:spAutoFit/>
          </a:bodyPr>
          <a:lstStyle/>
          <a:p>
            <a:pPr marL="8659">
              <a:spcBef>
                <a:spcPts val="68"/>
              </a:spcBef>
            </a:pPr>
            <a:r>
              <a:rPr sz="409" spc="-3" dirty="0">
                <a:latin typeface="Arial"/>
                <a:cs typeface="Arial"/>
              </a:rPr>
              <a:t>N </a:t>
            </a:r>
            <a:r>
              <a:rPr sz="409" dirty="0">
                <a:latin typeface="Arial"/>
                <a:cs typeface="Arial"/>
              </a:rPr>
              <a:t>-</a:t>
            </a:r>
            <a:r>
              <a:rPr sz="409" spc="20" dirty="0">
                <a:latin typeface="Arial"/>
                <a:cs typeface="Arial"/>
              </a:rPr>
              <a:t> </a:t>
            </a:r>
            <a:r>
              <a:rPr sz="409" spc="3" dirty="0">
                <a:latin typeface="Arial"/>
                <a:cs typeface="Arial"/>
              </a:rPr>
              <a:t>Nonexempt</a:t>
            </a:r>
            <a:endParaRPr sz="409">
              <a:latin typeface="Arial"/>
              <a:cs typeface="Arial"/>
            </a:endParaRPr>
          </a:p>
        </p:txBody>
      </p:sp>
      <p:sp>
        <p:nvSpPr>
          <p:cNvPr id="89" name="object 89"/>
          <p:cNvSpPr/>
          <p:nvPr/>
        </p:nvSpPr>
        <p:spPr>
          <a:xfrm>
            <a:off x="3792682" y="3844636"/>
            <a:ext cx="246784" cy="103909"/>
          </a:xfrm>
          <a:custGeom>
            <a:avLst/>
            <a:gdLst/>
            <a:ahLst/>
            <a:cxnLst/>
            <a:rect l="l" t="t" r="r" b="b"/>
            <a:pathLst>
              <a:path w="361950" h="152400">
                <a:moveTo>
                  <a:pt x="0" y="0"/>
                </a:moveTo>
                <a:lnTo>
                  <a:pt x="361950" y="0"/>
                </a:lnTo>
                <a:lnTo>
                  <a:pt x="361950" y="152400"/>
                </a:lnTo>
              </a:path>
            </a:pathLst>
          </a:custGeom>
          <a:ln w="6350">
            <a:solidFill>
              <a:srgbClr val="000000"/>
            </a:solidFill>
          </a:ln>
        </p:spPr>
        <p:txBody>
          <a:bodyPr wrap="square" lIns="0" tIns="0" rIns="0" bIns="0" rtlCol="0"/>
          <a:lstStyle/>
          <a:p>
            <a:endParaRPr/>
          </a:p>
        </p:txBody>
      </p:sp>
      <p:sp>
        <p:nvSpPr>
          <p:cNvPr id="90" name="object 90"/>
          <p:cNvSpPr/>
          <p:nvPr/>
        </p:nvSpPr>
        <p:spPr>
          <a:xfrm>
            <a:off x="4602307" y="3740727"/>
            <a:ext cx="1679864" cy="203489"/>
          </a:xfrm>
          <a:custGeom>
            <a:avLst/>
            <a:gdLst/>
            <a:ahLst/>
            <a:cxnLst/>
            <a:rect l="l" t="t" r="r" b="b"/>
            <a:pathLst>
              <a:path w="2463800" h="298450">
                <a:moveTo>
                  <a:pt x="2463800" y="0"/>
                </a:moveTo>
                <a:lnTo>
                  <a:pt x="2463800" y="298450"/>
                </a:lnTo>
                <a:lnTo>
                  <a:pt x="0" y="298450"/>
                </a:lnTo>
              </a:path>
            </a:pathLst>
          </a:custGeom>
          <a:ln w="6350">
            <a:solidFill>
              <a:srgbClr val="000000"/>
            </a:solidFill>
          </a:ln>
        </p:spPr>
        <p:txBody>
          <a:bodyPr wrap="square" lIns="0" tIns="0" rIns="0" bIns="0" rtlCol="0"/>
          <a:lstStyle/>
          <a:p>
            <a:endParaRPr/>
          </a:p>
        </p:txBody>
      </p:sp>
      <p:sp>
        <p:nvSpPr>
          <p:cNvPr id="91" name="object 91"/>
          <p:cNvSpPr/>
          <p:nvPr/>
        </p:nvSpPr>
        <p:spPr>
          <a:xfrm>
            <a:off x="6286500" y="3948545"/>
            <a:ext cx="744682" cy="0"/>
          </a:xfrm>
          <a:custGeom>
            <a:avLst/>
            <a:gdLst/>
            <a:ahLst/>
            <a:cxnLst/>
            <a:rect l="l" t="t" r="r" b="b"/>
            <a:pathLst>
              <a:path w="1092200">
                <a:moveTo>
                  <a:pt x="1092200" y="0"/>
                </a:moveTo>
                <a:lnTo>
                  <a:pt x="0" y="0"/>
                </a:lnTo>
              </a:path>
            </a:pathLst>
          </a:custGeom>
          <a:ln w="6350">
            <a:solidFill>
              <a:srgbClr val="000000"/>
            </a:solidFill>
          </a:ln>
        </p:spPr>
        <p:txBody>
          <a:bodyPr wrap="square" lIns="0" tIns="0" rIns="0" bIns="0" rtlCol="0"/>
          <a:lstStyle/>
          <a:p>
            <a:endParaRPr/>
          </a:p>
        </p:txBody>
      </p:sp>
      <p:sp>
        <p:nvSpPr>
          <p:cNvPr id="92" name="object 92"/>
          <p:cNvSpPr/>
          <p:nvPr/>
        </p:nvSpPr>
        <p:spPr>
          <a:xfrm>
            <a:off x="3788352" y="3944216"/>
            <a:ext cx="0" cy="207818"/>
          </a:xfrm>
          <a:custGeom>
            <a:avLst/>
            <a:gdLst/>
            <a:ahLst/>
            <a:cxnLst/>
            <a:rect l="l" t="t" r="r" b="b"/>
            <a:pathLst>
              <a:path h="304800">
                <a:moveTo>
                  <a:pt x="0" y="0"/>
                </a:moveTo>
                <a:lnTo>
                  <a:pt x="0" y="304800"/>
                </a:lnTo>
              </a:path>
            </a:pathLst>
          </a:custGeom>
          <a:ln w="6350">
            <a:solidFill>
              <a:srgbClr val="000000"/>
            </a:solidFill>
          </a:ln>
        </p:spPr>
        <p:txBody>
          <a:bodyPr wrap="square" lIns="0" tIns="0" rIns="0" bIns="0" rtlCol="0"/>
          <a:lstStyle/>
          <a:p>
            <a:endParaRPr/>
          </a:p>
        </p:txBody>
      </p:sp>
      <p:sp>
        <p:nvSpPr>
          <p:cNvPr id="93" name="object 93"/>
          <p:cNvSpPr/>
          <p:nvPr/>
        </p:nvSpPr>
        <p:spPr>
          <a:xfrm>
            <a:off x="2108488" y="4149869"/>
            <a:ext cx="4918364" cy="0"/>
          </a:xfrm>
          <a:custGeom>
            <a:avLst/>
            <a:gdLst/>
            <a:ahLst/>
            <a:cxnLst/>
            <a:rect l="l" t="t" r="r" b="b"/>
            <a:pathLst>
              <a:path w="7213600">
                <a:moveTo>
                  <a:pt x="0" y="0"/>
                </a:moveTo>
                <a:lnTo>
                  <a:pt x="7213600" y="0"/>
                </a:lnTo>
              </a:path>
            </a:pathLst>
          </a:custGeom>
          <a:ln w="19050">
            <a:solidFill>
              <a:srgbClr val="000000"/>
            </a:solidFill>
          </a:ln>
        </p:spPr>
        <p:txBody>
          <a:bodyPr wrap="square" lIns="0" tIns="0" rIns="0" bIns="0" rtlCol="0"/>
          <a:lstStyle/>
          <a:p>
            <a:endParaRPr/>
          </a:p>
        </p:txBody>
      </p:sp>
      <p:sp>
        <p:nvSpPr>
          <p:cNvPr id="94" name="object 94"/>
          <p:cNvSpPr/>
          <p:nvPr/>
        </p:nvSpPr>
        <p:spPr>
          <a:xfrm>
            <a:off x="4974648" y="4359852"/>
            <a:ext cx="2056534" cy="0"/>
          </a:xfrm>
          <a:custGeom>
            <a:avLst/>
            <a:gdLst/>
            <a:ahLst/>
            <a:cxnLst/>
            <a:rect l="l" t="t" r="r" b="b"/>
            <a:pathLst>
              <a:path w="3016250">
                <a:moveTo>
                  <a:pt x="3016250" y="0"/>
                </a:moveTo>
                <a:lnTo>
                  <a:pt x="0" y="0"/>
                </a:lnTo>
              </a:path>
            </a:pathLst>
          </a:custGeom>
          <a:ln w="6350">
            <a:solidFill>
              <a:srgbClr val="000000"/>
            </a:solidFill>
          </a:ln>
        </p:spPr>
        <p:txBody>
          <a:bodyPr wrap="square" lIns="0" tIns="0" rIns="0" bIns="0" rtlCol="0"/>
          <a:lstStyle/>
          <a:p>
            <a:endParaRPr/>
          </a:p>
        </p:txBody>
      </p:sp>
      <p:sp>
        <p:nvSpPr>
          <p:cNvPr id="95" name="object 95"/>
          <p:cNvSpPr/>
          <p:nvPr/>
        </p:nvSpPr>
        <p:spPr>
          <a:xfrm>
            <a:off x="5663045" y="3009034"/>
            <a:ext cx="619125" cy="207818"/>
          </a:xfrm>
          <a:custGeom>
            <a:avLst/>
            <a:gdLst/>
            <a:ahLst/>
            <a:cxnLst/>
            <a:rect l="l" t="t" r="r" b="b"/>
            <a:pathLst>
              <a:path w="908050" h="304800">
                <a:moveTo>
                  <a:pt x="908050" y="0"/>
                </a:moveTo>
                <a:lnTo>
                  <a:pt x="908050" y="304800"/>
                </a:lnTo>
                <a:lnTo>
                  <a:pt x="0" y="304800"/>
                </a:lnTo>
              </a:path>
            </a:pathLst>
          </a:custGeom>
          <a:ln w="6350">
            <a:solidFill>
              <a:srgbClr val="000000"/>
            </a:solidFill>
          </a:ln>
        </p:spPr>
        <p:txBody>
          <a:bodyPr wrap="square" lIns="0" tIns="0" rIns="0" bIns="0" rtlCol="0"/>
          <a:lstStyle/>
          <a:p>
            <a:endParaRPr/>
          </a:p>
        </p:txBody>
      </p:sp>
      <p:sp>
        <p:nvSpPr>
          <p:cNvPr id="96" name="object 96"/>
          <p:cNvSpPr txBox="1"/>
          <p:nvPr/>
        </p:nvSpPr>
        <p:spPr>
          <a:xfrm>
            <a:off x="5654386" y="2996046"/>
            <a:ext cx="471488" cy="82162"/>
          </a:xfrm>
          <a:prstGeom prst="rect">
            <a:avLst/>
          </a:prstGeom>
        </p:spPr>
        <p:txBody>
          <a:bodyPr vert="horz" wrap="square" lIns="0" tIns="8659" rIns="0" bIns="0" rtlCol="0">
            <a:spAutoFit/>
          </a:bodyPr>
          <a:lstStyle/>
          <a:p>
            <a:pPr marL="8659">
              <a:spcBef>
                <a:spcPts val="68"/>
              </a:spcBef>
            </a:pPr>
            <a:r>
              <a:rPr sz="477" spc="37" dirty="0">
                <a:latin typeface="Arial"/>
                <a:cs typeface="Arial"/>
              </a:rPr>
              <a:t>25. </a:t>
            </a:r>
            <a:r>
              <a:rPr sz="477" spc="7" dirty="0">
                <a:latin typeface="Arial"/>
                <a:cs typeface="Arial"/>
              </a:rPr>
              <a:t>Agency</a:t>
            </a:r>
            <a:r>
              <a:rPr sz="477" spc="-20" dirty="0">
                <a:latin typeface="Arial"/>
                <a:cs typeface="Arial"/>
              </a:rPr>
              <a:t> </a:t>
            </a:r>
            <a:r>
              <a:rPr sz="477" spc="-14" dirty="0">
                <a:latin typeface="Arial"/>
                <a:cs typeface="Arial"/>
              </a:rPr>
              <a:t>Use</a:t>
            </a:r>
            <a:endParaRPr sz="477">
              <a:latin typeface="Arial"/>
              <a:cs typeface="Arial"/>
            </a:endParaRPr>
          </a:p>
        </p:txBody>
      </p:sp>
      <p:sp>
        <p:nvSpPr>
          <p:cNvPr id="97" name="object 97"/>
          <p:cNvSpPr/>
          <p:nvPr/>
        </p:nvSpPr>
        <p:spPr>
          <a:xfrm>
            <a:off x="5663046" y="3117273"/>
            <a:ext cx="246784" cy="99580"/>
          </a:xfrm>
          <a:custGeom>
            <a:avLst/>
            <a:gdLst/>
            <a:ahLst/>
            <a:cxnLst/>
            <a:rect l="l" t="t" r="r" b="b"/>
            <a:pathLst>
              <a:path w="361950" h="146050">
                <a:moveTo>
                  <a:pt x="0" y="0"/>
                </a:moveTo>
                <a:lnTo>
                  <a:pt x="361950" y="0"/>
                </a:lnTo>
                <a:lnTo>
                  <a:pt x="361950" y="146050"/>
                </a:lnTo>
              </a:path>
            </a:pathLst>
          </a:custGeom>
          <a:ln w="6350">
            <a:solidFill>
              <a:srgbClr val="000000"/>
            </a:solidFill>
          </a:ln>
        </p:spPr>
        <p:txBody>
          <a:bodyPr wrap="square" lIns="0" tIns="0" rIns="0" bIns="0" rtlCol="0"/>
          <a:lstStyle/>
          <a:p>
            <a:endParaRPr/>
          </a:p>
        </p:txBody>
      </p:sp>
      <p:sp>
        <p:nvSpPr>
          <p:cNvPr id="98" name="object 98"/>
          <p:cNvSpPr/>
          <p:nvPr/>
        </p:nvSpPr>
        <p:spPr>
          <a:xfrm>
            <a:off x="6286500" y="3429000"/>
            <a:ext cx="744682" cy="0"/>
          </a:xfrm>
          <a:custGeom>
            <a:avLst/>
            <a:gdLst/>
            <a:ahLst/>
            <a:cxnLst/>
            <a:rect l="l" t="t" r="r" b="b"/>
            <a:pathLst>
              <a:path w="1092200">
                <a:moveTo>
                  <a:pt x="1092200" y="0"/>
                </a:moveTo>
                <a:lnTo>
                  <a:pt x="0" y="0"/>
                </a:lnTo>
              </a:path>
            </a:pathLst>
          </a:custGeom>
          <a:ln w="6350">
            <a:solidFill>
              <a:srgbClr val="000000"/>
            </a:solidFill>
          </a:ln>
        </p:spPr>
        <p:txBody>
          <a:bodyPr wrap="square" lIns="0" tIns="0" rIns="0" bIns="0" rtlCol="0"/>
          <a:lstStyle/>
          <a:p>
            <a:endParaRPr/>
          </a:p>
        </p:txBody>
      </p:sp>
      <p:sp>
        <p:nvSpPr>
          <p:cNvPr id="99" name="object 99"/>
          <p:cNvSpPr/>
          <p:nvPr/>
        </p:nvSpPr>
        <p:spPr>
          <a:xfrm>
            <a:off x="6286500" y="3320761"/>
            <a:ext cx="246784" cy="103909"/>
          </a:xfrm>
          <a:custGeom>
            <a:avLst/>
            <a:gdLst/>
            <a:ahLst/>
            <a:cxnLst/>
            <a:rect l="l" t="t" r="r" b="b"/>
            <a:pathLst>
              <a:path w="361950" h="152400">
                <a:moveTo>
                  <a:pt x="0" y="0"/>
                </a:moveTo>
                <a:lnTo>
                  <a:pt x="361950" y="0"/>
                </a:lnTo>
                <a:lnTo>
                  <a:pt x="361950" y="152400"/>
                </a:lnTo>
              </a:path>
            </a:pathLst>
          </a:custGeom>
          <a:ln w="6350">
            <a:solidFill>
              <a:srgbClr val="000000"/>
            </a:solidFill>
          </a:ln>
        </p:spPr>
        <p:txBody>
          <a:bodyPr wrap="square" lIns="0" tIns="0" rIns="0" bIns="0" rtlCol="0"/>
          <a:lstStyle/>
          <a:p>
            <a:endParaRPr/>
          </a:p>
        </p:txBody>
      </p:sp>
      <p:sp>
        <p:nvSpPr>
          <p:cNvPr id="100" name="object 100"/>
          <p:cNvSpPr txBox="1"/>
          <p:nvPr/>
        </p:nvSpPr>
        <p:spPr>
          <a:xfrm>
            <a:off x="2112818" y="6438034"/>
            <a:ext cx="1706707" cy="162632"/>
          </a:xfrm>
          <a:prstGeom prst="rect">
            <a:avLst/>
          </a:prstGeom>
        </p:spPr>
        <p:txBody>
          <a:bodyPr vert="horz" wrap="square" lIns="0" tIns="8659" rIns="0" bIns="0" rtlCol="0">
            <a:spAutoFit/>
          </a:bodyPr>
          <a:lstStyle/>
          <a:p>
            <a:pPr marL="8659">
              <a:lnSpc>
                <a:spcPts val="675"/>
              </a:lnSpc>
              <a:spcBef>
                <a:spcPts val="68"/>
              </a:spcBef>
            </a:pPr>
            <a:r>
              <a:rPr sz="614" b="1" spc="-10" dirty="0">
                <a:latin typeface="Arial"/>
                <a:cs typeface="Arial"/>
              </a:rPr>
              <a:t>TURN </a:t>
            </a:r>
            <a:r>
              <a:rPr sz="614" b="1" spc="-20" dirty="0">
                <a:latin typeface="Arial"/>
                <a:cs typeface="Arial"/>
              </a:rPr>
              <a:t>OVER </a:t>
            </a:r>
            <a:r>
              <a:rPr sz="614" b="1" spc="-27" dirty="0">
                <a:latin typeface="Arial"/>
                <a:cs typeface="Arial"/>
              </a:rPr>
              <a:t>FOR </a:t>
            </a:r>
            <a:r>
              <a:rPr sz="614" b="1" spc="-7" dirty="0">
                <a:latin typeface="Arial"/>
                <a:cs typeface="Arial"/>
              </a:rPr>
              <a:t>IMPORTANT</a:t>
            </a:r>
            <a:r>
              <a:rPr sz="614" b="1" spc="17" dirty="0">
                <a:latin typeface="Arial"/>
                <a:cs typeface="Arial"/>
              </a:rPr>
              <a:t> </a:t>
            </a:r>
            <a:r>
              <a:rPr sz="614" b="1" spc="-3" dirty="0">
                <a:latin typeface="Arial"/>
                <a:cs typeface="Arial"/>
              </a:rPr>
              <a:t>INFORMATION</a:t>
            </a:r>
            <a:endParaRPr sz="614">
              <a:latin typeface="Arial"/>
              <a:cs typeface="Arial"/>
            </a:endParaRPr>
          </a:p>
          <a:p>
            <a:pPr marL="8659">
              <a:lnSpc>
                <a:spcPts val="511"/>
              </a:lnSpc>
            </a:pPr>
            <a:r>
              <a:rPr sz="477" spc="3" dirty="0">
                <a:latin typeface="Arial"/>
                <a:cs typeface="Arial"/>
              </a:rPr>
              <a:t>5-Part</a:t>
            </a:r>
            <a:endParaRPr sz="477">
              <a:latin typeface="Arial"/>
              <a:cs typeface="Arial"/>
            </a:endParaRPr>
          </a:p>
        </p:txBody>
      </p:sp>
      <p:sp>
        <p:nvSpPr>
          <p:cNvPr id="101" name="object 101"/>
          <p:cNvSpPr txBox="1"/>
          <p:nvPr/>
        </p:nvSpPr>
        <p:spPr>
          <a:xfrm>
            <a:off x="3939887" y="6485660"/>
            <a:ext cx="1737447" cy="103257"/>
          </a:xfrm>
          <a:prstGeom prst="rect">
            <a:avLst/>
          </a:prstGeom>
        </p:spPr>
        <p:txBody>
          <a:bodyPr vert="horz" wrap="square" lIns="0" tIns="8659" rIns="0" bIns="0" rtlCol="0">
            <a:spAutoFit/>
          </a:bodyPr>
          <a:lstStyle/>
          <a:p>
            <a:pPr marL="8659">
              <a:spcBef>
                <a:spcPts val="68"/>
              </a:spcBef>
            </a:pPr>
            <a:r>
              <a:rPr sz="614" b="1" spc="44" dirty="0">
                <a:latin typeface="Arial"/>
                <a:cs typeface="Arial"/>
              </a:rPr>
              <a:t>1 </a:t>
            </a:r>
            <a:r>
              <a:rPr sz="614" b="1" dirty="0">
                <a:latin typeface="Arial"/>
                <a:cs typeface="Arial"/>
              </a:rPr>
              <a:t>- </a:t>
            </a:r>
            <a:r>
              <a:rPr sz="614" b="1" spc="-24" dirty="0">
                <a:latin typeface="Arial"/>
                <a:cs typeface="Arial"/>
              </a:rPr>
              <a:t>Employee </a:t>
            </a:r>
            <a:r>
              <a:rPr sz="614" b="1" spc="-17" dirty="0">
                <a:latin typeface="Arial"/>
                <a:cs typeface="Arial"/>
              </a:rPr>
              <a:t>Copy </a:t>
            </a:r>
            <a:r>
              <a:rPr sz="614" b="1" dirty="0">
                <a:latin typeface="Arial"/>
                <a:cs typeface="Arial"/>
              </a:rPr>
              <a:t>- </a:t>
            </a:r>
            <a:r>
              <a:rPr sz="614" b="1" spc="-24" dirty="0">
                <a:latin typeface="Arial"/>
                <a:cs typeface="Arial"/>
              </a:rPr>
              <a:t>Keep </a:t>
            </a:r>
            <a:r>
              <a:rPr sz="614" b="1" spc="-10" dirty="0">
                <a:latin typeface="Arial"/>
                <a:cs typeface="Arial"/>
              </a:rPr>
              <a:t>for </a:t>
            </a:r>
            <a:r>
              <a:rPr sz="614" b="1" spc="-24" dirty="0">
                <a:latin typeface="Arial"/>
                <a:cs typeface="Arial"/>
              </a:rPr>
              <a:t>Future</a:t>
            </a:r>
            <a:r>
              <a:rPr sz="614" b="1" spc="-20" dirty="0">
                <a:latin typeface="Arial"/>
                <a:cs typeface="Arial"/>
              </a:rPr>
              <a:t> </a:t>
            </a:r>
            <a:r>
              <a:rPr sz="614" b="1" spc="-10" dirty="0">
                <a:latin typeface="Arial"/>
                <a:cs typeface="Arial"/>
              </a:rPr>
              <a:t>Reference</a:t>
            </a:r>
            <a:endParaRPr sz="614">
              <a:latin typeface="Arial"/>
              <a:cs typeface="Arial"/>
            </a:endParaRPr>
          </a:p>
        </p:txBody>
      </p:sp>
      <p:sp>
        <p:nvSpPr>
          <p:cNvPr id="102" name="object 102"/>
          <p:cNvSpPr txBox="1"/>
          <p:nvPr/>
        </p:nvSpPr>
        <p:spPr>
          <a:xfrm>
            <a:off x="5805921" y="6425046"/>
            <a:ext cx="1222663" cy="201104"/>
          </a:xfrm>
          <a:prstGeom prst="rect">
            <a:avLst/>
          </a:prstGeom>
        </p:spPr>
        <p:txBody>
          <a:bodyPr vert="horz" wrap="square" lIns="0" tIns="8659" rIns="0" bIns="0" rtlCol="0">
            <a:spAutoFit/>
          </a:bodyPr>
          <a:lstStyle/>
          <a:p>
            <a:pPr marR="7360" algn="r">
              <a:lnSpc>
                <a:spcPts val="525"/>
              </a:lnSpc>
              <a:spcBef>
                <a:spcPts val="68"/>
              </a:spcBef>
            </a:pPr>
            <a:r>
              <a:rPr sz="477" dirty="0">
                <a:latin typeface="Arial"/>
                <a:cs typeface="Arial"/>
              </a:rPr>
              <a:t>Editions </a:t>
            </a:r>
            <a:r>
              <a:rPr sz="477" spc="-3" dirty="0">
                <a:latin typeface="Arial"/>
                <a:cs typeface="Arial"/>
              </a:rPr>
              <a:t>Prior </a:t>
            </a:r>
            <a:r>
              <a:rPr sz="477" spc="24" dirty="0">
                <a:latin typeface="Arial"/>
                <a:cs typeface="Arial"/>
              </a:rPr>
              <a:t>to </a:t>
            </a:r>
            <a:r>
              <a:rPr sz="477" spc="37" dirty="0">
                <a:latin typeface="Arial"/>
                <a:cs typeface="Arial"/>
              </a:rPr>
              <a:t>7/91 </a:t>
            </a:r>
            <a:r>
              <a:rPr sz="477" spc="7" dirty="0">
                <a:latin typeface="Arial"/>
                <a:cs typeface="Arial"/>
              </a:rPr>
              <a:t>Are </a:t>
            </a:r>
            <a:r>
              <a:rPr sz="477" spc="14" dirty="0">
                <a:latin typeface="Arial"/>
                <a:cs typeface="Arial"/>
              </a:rPr>
              <a:t>Not </a:t>
            </a:r>
            <a:r>
              <a:rPr sz="477" spc="-10" dirty="0">
                <a:latin typeface="Arial"/>
                <a:cs typeface="Arial"/>
              </a:rPr>
              <a:t>Usable</a:t>
            </a:r>
            <a:r>
              <a:rPr sz="477" spc="72" dirty="0">
                <a:latin typeface="Arial"/>
                <a:cs typeface="Arial"/>
              </a:rPr>
              <a:t> </a:t>
            </a:r>
            <a:r>
              <a:rPr sz="477" spc="14" dirty="0">
                <a:latin typeface="Arial"/>
                <a:cs typeface="Arial"/>
              </a:rPr>
              <a:t>After</a:t>
            </a:r>
            <a:endParaRPr sz="477" dirty="0">
              <a:latin typeface="Arial"/>
              <a:cs typeface="Arial"/>
            </a:endParaRPr>
          </a:p>
          <a:p>
            <a:pPr marR="3464" algn="r">
              <a:lnSpc>
                <a:spcPts val="477"/>
              </a:lnSpc>
            </a:pPr>
            <a:r>
              <a:rPr sz="477" spc="37" dirty="0">
                <a:latin typeface="Arial"/>
                <a:cs typeface="Arial"/>
              </a:rPr>
              <a:t>6/30/93</a:t>
            </a:r>
            <a:endParaRPr sz="477" dirty="0">
              <a:latin typeface="Arial"/>
              <a:cs typeface="Arial"/>
            </a:endParaRPr>
          </a:p>
          <a:p>
            <a:pPr marR="3464" algn="r">
              <a:lnSpc>
                <a:spcPts val="525"/>
              </a:lnSpc>
            </a:pPr>
            <a:r>
              <a:rPr sz="477" spc="-7" dirty="0">
                <a:latin typeface="Arial"/>
                <a:cs typeface="Arial"/>
              </a:rPr>
              <a:t>NSN</a:t>
            </a:r>
            <a:r>
              <a:rPr sz="477" spc="-20" dirty="0">
                <a:latin typeface="Arial"/>
                <a:cs typeface="Arial"/>
              </a:rPr>
              <a:t> </a:t>
            </a:r>
            <a:r>
              <a:rPr sz="477" spc="34" dirty="0">
                <a:latin typeface="Arial"/>
                <a:cs typeface="Arial"/>
              </a:rPr>
              <a:t>7540-01-333-6236</a:t>
            </a:r>
            <a:endParaRPr sz="477" dirty="0">
              <a:latin typeface="Arial"/>
              <a:cs typeface="Arial"/>
            </a:endParaRPr>
          </a:p>
        </p:txBody>
      </p:sp>
      <p:sp>
        <p:nvSpPr>
          <p:cNvPr id="103" name="object 103"/>
          <p:cNvSpPr txBox="1"/>
          <p:nvPr/>
        </p:nvSpPr>
        <p:spPr>
          <a:xfrm>
            <a:off x="2112819" y="884897"/>
            <a:ext cx="895783" cy="222783"/>
          </a:xfrm>
          <a:prstGeom prst="rect">
            <a:avLst/>
          </a:prstGeom>
        </p:spPr>
        <p:txBody>
          <a:bodyPr vert="horz" wrap="square" lIns="0" tIns="39399" rIns="0" bIns="0" rtlCol="0">
            <a:spAutoFit/>
          </a:bodyPr>
          <a:lstStyle/>
          <a:p>
            <a:pPr marL="30306">
              <a:spcBef>
                <a:spcPts val="310"/>
              </a:spcBef>
              <a:tabLst>
                <a:tab pos="337263" algn="l"/>
              </a:tabLst>
            </a:pPr>
            <a:r>
              <a:rPr sz="545" spc="-3" dirty="0">
                <a:latin typeface="Arial"/>
                <a:cs typeface="Arial"/>
              </a:rPr>
              <a:t>	</a:t>
            </a:r>
            <a:endParaRPr sz="545" dirty="0">
              <a:latin typeface="Arial"/>
              <a:cs typeface="Arial"/>
            </a:endParaRPr>
          </a:p>
          <a:p>
            <a:pPr marL="8659">
              <a:spcBef>
                <a:spcPts val="215"/>
              </a:spcBef>
            </a:pPr>
            <a:r>
              <a:rPr sz="477" spc="20" dirty="0">
                <a:latin typeface="Arial"/>
                <a:cs typeface="Arial"/>
              </a:rPr>
              <a:t>5-C. </a:t>
            </a:r>
            <a:r>
              <a:rPr sz="477" spc="-7" dirty="0">
                <a:latin typeface="Arial"/>
                <a:cs typeface="Arial"/>
              </a:rPr>
              <a:t>Code </a:t>
            </a:r>
            <a:r>
              <a:rPr sz="716" spc="25" baseline="3968" dirty="0">
                <a:latin typeface="Arial"/>
                <a:cs typeface="Arial"/>
              </a:rPr>
              <a:t>5-D. </a:t>
            </a:r>
            <a:r>
              <a:rPr sz="716" spc="-20" baseline="3968" dirty="0">
                <a:latin typeface="Arial"/>
                <a:cs typeface="Arial"/>
              </a:rPr>
              <a:t>Legal</a:t>
            </a:r>
            <a:r>
              <a:rPr sz="716" spc="97" baseline="3968" dirty="0">
                <a:latin typeface="Arial"/>
                <a:cs typeface="Arial"/>
              </a:rPr>
              <a:t> </a:t>
            </a:r>
            <a:r>
              <a:rPr sz="716" spc="20" baseline="3968" dirty="0">
                <a:latin typeface="Arial"/>
                <a:cs typeface="Arial"/>
              </a:rPr>
              <a:t>Authority</a:t>
            </a:r>
            <a:endParaRPr sz="716" baseline="3968" dirty="0">
              <a:latin typeface="Arial"/>
              <a:cs typeface="Arial"/>
            </a:endParaRPr>
          </a:p>
        </p:txBody>
      </p:sp>
      <p:sp>
        <p:nvSpPr>
          <p:cNvPr id="104" name="object 104"/>
          <p:cNvSpPr txBox="1"/>
          <p:nvPr/>
        </p:nvSpPr>
        <p:spPr>
          <a:xfrm>
            <a:off x="4606705" y="1441739"/>
            <a:ext cx="1118322" cy="259325"/>
          </a:xfrm>
          <a:prstGeom prst="rect">
            <a:avLst/>
          </a:prstGeom>
        </p:spPr>
        <p:txBody>
          <a:bodyPr vert="horz" wrap="square" lIns="0" tIns="8659" rIns="0" bIns="0" rtlCol="0">
            <a:spAutoFit/>
          </a:bodyPr>
          <a:lstStyle/>
          <a:p>
            <a:pPr marL="8659">
              <a:lnSpc>
                <a:spcPts val="634"/>
              </a:lnSpc>
              <a:spcBef>
                <a:spcPts val="68"/>
              </a:spcBef>
            </a:pPr>
            <a:r>
              <a:rPr sz="545" b="1" spc="31" dirty="0">
                <a:latin typeface="Arial"/>
                <a:cs typeface="Arial"/>
              </a:rPr>
              <a:t>15. </a:t>
            </a:r>
            <a:r>
              <a:rPr sz="545" b="1" spc="-10" dirty="0">
                <a:latin typeface="Arial"/>
                <a:cs typeface="Arial"/>
              </a:rPr>
              <a:t>TO: </a:t>
            </a:r>
            <a:r>
              <a:rPr sz="545" b="1" spc="-31" dirty="0">
                <a:latin typeface="Arial"/>
                <a:cs typeface="Arial"/>
              </a:rPr>
              <a:t>Position </a:t>
            </a:r>
            <a:r>
              <a:rPr sz="545" b="1" spc="-10" dirty="0">
                <a:latin typeface="Arial"/>
                <a:cs typeface="Arial"/>
              </a:rPr>
              <a:t>Title </a:t>
            </a:r>
            <a:r>
              <a:rPr sz="545" b="1" spc="-17" dirty="0">
                <a:latin typeface="Arial"/>
                <a:cs typeface="Arial"/>
              </a:rPr>
              <a:t>and</a:t>
            </a:r>
            <a:r>
              <a:rPr sz="545" b="1" spc="44" dirty="0">
                <a:latin typeface="Arial"/>
                <a:cs typeface="Arial"/>
              </a:rPr>
              <a:t> </a:t>
            </a:r>
            <a:r>
              <a:rPr sz="545" b="1" spc="-14" dirty="0">
                <a:latin typeface="Arial"/>
                <a:cs typeface="Arial"/>
              </a:rPr>
              <a:t>Number</a:t>
            </a:r>
            <a:endParaRPr sz="545" dirty="0">
              <a:latin typeface="Arial"/>
              <a:cs typeface="Arial"/>
            </a:endParaRPr>
          </a:p>
          <a:p>
            <a:pPr marL="51520">
              <a:lnSpc>
                <a:spcPts val="634"/>
              </a:lnSpc>
            </a:pPr>
            <a:endParaRPr sz="545" dirty="0">
              <a:latin typeface="Arial"/>
              <a:cs typeface="Arial"/>
            </a:endParaRPr>
          </a:p>
          <a:p>
            <a:pPr marL="51520">
              <a:spcBef>
                <a:spcPts val="72"/>
              </a:spcBef>
            </a:pPr>
            <a:endParaRPr sz="545" dirty="0">
              <a:latin typeface="Arial"/>
              <a:cs typeface="Arial"/>
            </a:endParaRPr>
          </a:p>
        </p:txBody>
      </p:sp>
      <p:sp>
        <p:nvSpPr>
          <p:cNvPr id="105" name="object 105"/>
          <p:cNvSpPr txBox="1"/>
          <p:nvPr/>
        </p:nvSpPr>
        <p:spPr>
          <a:xfrm>
            <a:off x="2112818" y="1819394"/>
            <a:ext cx="1924916" cy="233921"/>
          </a:xfrm>
          <a:prstGeom prst="rect">
            <a:avLst/>
          </a:prstGeom>
        </p:spPr>
        <p:txBody>
          <a:bodyPr vert="horz" wrap="square" lIns="0" tIns="37666" rIns="0" bIns="0" rtlCol="0">
            <a:spAutoFit/>
          </a:bodyPr>
          <a:lstStyle/>
          <a:p>
            <a:pPr marL="8659">
              <a:spcBef>
                <a:spcPts val="296"/>
              </a:spcBef>
            </a:pPr>
            <a:r>
              <a:rPr sz="409" spc="27" dirty="0">
                <a:latin typeface="Arial"/>
                <a:cs typeface="Arial"/>
              </a:rPr>
              <a:t>8. </a:t>
            </a:r>
            <a:r>
              <a:rPr sz="409" spc="-10" dirty="0">
                <a:latin typeface="Arial"/>
                <a:cs typeface="Arial"/>
              </a:rPr>
              <a:t>Pay Plan   </a:t>
            </a:r>
            <a:r>
              <a:rPr sz="409" spc="10" dirty="0">
                <a:latin typeface="Arial"/>
                <a:cs typeface="Arial"/>
              </a:rPr>
              <a:t>9.Occ. </a:t>
            </a:r>
            <a:r>
              <a:rPr sz="409" spc="-7" dirty="0">
                <a:latin typeface="Arial"/>
                <a:cs typeface="Arial"/>
              </a:rPr>
              <a:t>Code </a:t>
            </a:r>
            <a:r>
              <a:rPr sz="409" spc="3" dirty="0">
                <a:latin typeface="Arial"/>
                <a:cs typeface="Arial"/>
              </a:rPr>
              <a:t>10.Grade or </a:t>
            </a:r>
            <a:r>
              <a:rPr sz="409" spc="-10" dirty="0">
                <a:latin typeface="Arial"/>
                <a:cs typeface="Arial"/>
              </a:rPr>
              <a:t>Level </a:t>
            </a:r>
            <a:r>
              <a:rPr sz="409" spc="14" dirty="0">
                <a:latin typeface="Arial"/>
                <a:cs typeface="Arial"/>
              </a:rPr>
              <a:t>11.Step </a:t>
            </a:r>
            <a:r>
              <a:rPr sz="409" spc="3" dirty="0">
                <a:latin typeface="Arial"/>
                <a:cs typeface="Arial"/>
              </a:rPr>
              <a:t>or </a:t>
            </a:r>
            <a:r>
              <a:rPr sz="409" spc="-14" dirty="0">
                <a:latin typeface="Arial"/>
                <a:cs typeface="Arial"/>
              </a:rPr>
              <a:t>Rate</a:t>
            </a:r>
            <a:r>
              <a:rPr sz="409" spc="85" dirty="0">
                <a:latin typeface="Arial"/>
                <a:cs typeface="Arial"/>
              </a:rPr>
              <a:t> </a:t>
            </a:r>
            <a:r>
              <a:rPr sz="716" spc="56" baseline="-7936" dirty="0">
                <a:latin typeface="Arial"/>
                <a:cs typeface="Arial"/>
              </a:rPr>
              <a:t>12. </a:t>
            </a:r>
            <a:r>
              <a:rPr sz="716" spc="5" baseline="-7936" dirty="0">
                <a:latin typeface="Arial"/>
                <a:cs typeface="Arial"/>
              </a:rPr>
              <a:t>Total</a:t>
            </a:r>
            <a:r>
              <a:rPr sz="716" spc="82" baseline="-7936" dirty="0">
                <a:latin typeface="Arial"/>
                <a:cs typeface="Arial"/>
              </a:rPr>
              <a:t> </a:t>
            </a:r>
            <a:r>
              <a:rPr sz="716" spc="-10" baseline="-7936" dirty="0">
                <a:latin typeface="Arial"/>
                <a:cs typeface="Arial"/>
              </a:rPr>
              <a:t>Salary</a:t>
            </a:r>
            <a:endParaRPr sz="716" baseline="-7936" dirty="0">
              <a:latin typeface="Arial"/>
              <a:cs typeface="Arial"/>
            </a:endParaRPr>
          </a:p>
          <a:p>
            <a:pPr marL="17318">
              <a:spcBef>
                <a:spcPts val="266"/>
              </a:spcBef>
              <a:tabLst>
                <a:tab pos="332933" algn="l"/>
                <a:tab pos="648982" algn="l"/>
                <a:tab pos="1086254" algn="l"/>
                <a:tab pos="1501879" algn="l"/>
              </a:tabLst>
            </a:pPr>
            <a:r>
              <a:rPr sz="818" baseline="3472" dirty="0">
                <a:latin typeface="Arial"/>
                <a:cs typeface="Arial"/>
              </a:rPr>
              <a:t>	</a:t>
            </a:r>
            <a:r>
              <a:rPr sz="545" spc="-3" dirty="0">
                <a:latin typeface="Arial"/>
                <a:cs typeface="Arial"/>
              </a:rPr>
              <a:t>	</a:t>
            </a:r>
            <a:r>
              <a:rPr sz="818" spc="-5" baseline="3472" dirty="0">
                <a:latin typeface="Arial"/>
                <a:cs typeface="Arial"/>
              </a:rPr>
              <a:t>		</a:t>
            </a:r>
            <a:endParaRPr sz="818" baseline="3472" dirty="0">
              <a:latin typeface="Arial"/>
              <a:cs typeface="Arial"/>
            </a:endParaRPr>
          </a:p>
        </p:txBody>
      </p:sp>
      <p:sp>
        <p:nvSpPr>
          <p:cNvPr id="107" name="object 107"/>
          <p:cNvSpPr txBox="1"/>
          <p:nvPr/>
        </p:nvSpPr>
        <p:spPr>
          <a:xfrm>
            <a:off x="4606637" y="1905000"/>
            <a:ext cx="226002" cy="71710"/>
          </a:xfrm>
          <a:prstGeom prst="rect">
            <a:avLst/>
          </a:prstGeom>
        </p:spPr>
        <p:txBody>
          <a:bodyPr vert="horz" wrap="square" lIns="0" tIns="8659" rIns="0" bIns="0" rtlCol="0">
            <a:spAutoFit/>
          </a:bodyPr>
          <a:lstStyle/>
          <a:p>
            <a:pPr marL="8659">
              <a:spcBef>
                <a:spcPts val="68"/>
              </a:spcBef>
            </a:pPr>
            <a:r>
              <a:rPr sz="409" spc="-10" dirty="0">
                <a:latin typeface="Arial"/>
                <a:cs typeface="Arial"/>
              </a:rPr>
              <a:t>Plan</a:t>
            </a:r>
            <a:r>
              <a:rPr sz="409" spc="-78" dirty="0">
                <a:latin typeface="Arial"/>
                <a:cs typeface="Arial"/>
              </a:rPr>
              <a:t> </a:t>
            </a:r>
            <a:endParaRPr sz="818" baseline="-38194" dirty="0">
              <a:latin typeface="Arial"/>
              <a:cs typeface="Arial"/>
            </a:endParaRPr>
          </a:p>
        </p:txBody>
      </p:sp>
      <p:sp>
        <p:nvSpPr>
          <p:cNvPr id="108" name="object 108"/>
          <p:cNvSpPr txBox="1"/>
          <p:nvPr/>
        </p:nvSpPr>
        <p:spPr>
          <a:xfrm>
            <a:off x="4909705" y="1922319"/>
            <a:ext cx="1588943" cy="131982"/>
          </a:xfrm>
          <a:prstGeom prst="rect">
            <a:avLst/>
          </a:prstGeom>
        </p:spPr>
        <p:txBody>
          <a:bodyPr vert="horz" wrap="square" lIns="0" tIns="8659" rIns="0" bIns="0" rtlCol="0">
            <a:spAutoFit/>
          </a:bodyPr>
          <a:lstStyle/>
          <a:p>
            <a:pPr marL="8659">
              <a:lnSpc>
                <a:spcPts val="382"/>
              </a:lnSpc>
              <a:spcBef>
                <a:spcPts val="68"/>
              </a:spcBef>
            </a:pPr>
            <a:r>
              <a:rPr sz="409" spc="-14" dirty="0">
                <a:latin typeface="Arial"/>
                <a:cs typeface="Arial"/>
              </a:rPr>
              <a:t>Code</a:t>
            </a:r>
            <a:endParaRPr sz="409" dirty="0">
              <a:latin typeface="Arial"/>
              <a:cs typeface="Arial"/>
            </a:endParaRPr>
          </a:p>
          <a:p>
            <a:pPr marL="138542">
              <a:lnSpc>
                <a:spcPts val="545"/>
              </a:lnSpc>
              <a:tabLst>
                <a:tab pos="783194" algn="l"/>
                <a:tab pos="1194489" algn="l"/>
              </a:tabLst>
            </a:pPr>
            <a:r>
              <a:rPr sz="545" spc="-3" dirty="0">
                <a:latin typeface="Arial"/>
                <a:cs typeface="Arial"/>
              </a:rPr>
              <a:t>  </a:t>
            </a:r>
            <a:r>
              <a:rPr sz="545" spc="17" dirty="0">
                <a:latin typeface="Arial"/>
                <a:cs typeface="Arial"/>
              </a:rPr>
              <a:t> </a:t>
            </a:r>
            <a:r>
              <a:rPr sz="818" spc="-5" baseline="3472" dirty="0">
                <a:latin typeface="Arial"/>
                <a:cs typeface="Arial"/>
              </a:rPr>
              <a:t>		</a:t>
            </a:r>
            <a:endParaRPr sz="545" dirty="0">
              <a:latin typeface="Arial"/>
              <a:cs typeface="Arial"/>
            </a:endParaRPr>
          </a:p>
        </p:txBody>
      </p:sp>
      <p:sp>
        <p:nvSpPr>
          <p:cNvPr id="109" name="object 109"/>
          <p:cNvSpPr txBox="1"/>
          <p:nvPr/>
        </p:nvSpPr>
        <p:spPr>
          <a:xfrm>
            <a:off x="6749761" y="1922318"/>
            <a:ext cx="239857" cy="124160"/>
          </a:xfrm>
          <a:prstGeom prst="rect">
            <a:avLst/>
          </a:prstGeom>
        </p:spPr>
        <p:txBody>
          <a:bodyPr vert="horz" wrap="square" lIns="0" tIns="8659" rIns="0" bIns="0" rtlCol="0">
            <a:spAutoFit/>
          </a:bodyPr>
          <a:lstStyle/>
          <a:p>
            <a:pPr marL="8659">
              <a:lnSpc>
                <a:spcPts val="375"/>
              </a:lnSpc>
              <a:spcBef>
                <a:spcPts val="68"/>
              </a:spcBef>
            </a:pPr>
            <a:r>
              <a:rPr sz="409" spc="-3" dirty="0">
                <a:latin typeface="Arial"/>
                <a:cs typeface="Arial"/>
              </a:rPr>
              <a:t>Basis</a:t>
            </a:r>
            <a:endParaRPr sz="409" dirty="0">
              <a:latin typeface="Arial"/>
              <a:cs typeface="Arial"/>
            </a:endParaRPr>
          </a:p>
          <a:p>
            <a:pPr marL="138542">
              <a:lnSpc>
                <a:spcPts val="539"/>
              </a:lnSpc>
            </a:pPr>
            <a:endParaRPr sz="545" dirty="0">
              <a:latin typeface="Arial"/>
              <a:cs typeface="Arial"/>
            </a:endParaRPr>
          </a:p>
        </p:txBody>
      </p:sp>
      <p:sp>
        <p:nvSpPr>
          <p:cNvPr id="110" name="object 110"/>
          <p:cNvSpPr txBox="1"/>
          <p:nvPr/>
        </p:nvSpPr>
        <p:spPr>
          <a:xfrm>
            <a:off x="2112819" y="2043448"/>
            <a:ext cx="445510" cy="213538"/>
          </a:xfrm>
          <a:prstGeom prst="rect">
            <a:avLst/>
          </a:prstGeom>
        </p:spPr>
        <p:txBody>
          <a:bodyPr vert="horz" wrap="square" lIns="0" tIns="30307" rIns="0" bIns="0" rtlCol="0">
            <a:spAutoFit/>
          </a:bodyPr>
          <a:lstStyle/>
          <a:p>
            <a:pPr marL="8659">
              <a:spcBef>
                <a:spcPts val="239"/>
              </a:spcBef>
            </a:pPr>
            <a:r>
              <a:rPr sz="477" spc="34" dirty="0">
                <a:latin typeface="Arial"/>
                <a:cs typeface="Arial"/>
              </a:rPr>
              <a:t>12A. </a:t>
            </a:r>
            <a:r>
              <a:rPr sz="477" spc="-7" dirty="0">
                <a:latin typeface="Arial"/>
                <a:cs typeface="Arial"/>
              </a:rPr>
              <a:t>Basic</a:t>
            </a:r>
            <a:r>
              <a:rPr sz="477" spc="-31" dirty="0">
                <a:latin typeface="Arial"/>
                <a:cs typeface="Arial"/>
              </a:rPr>
              <a:t> </a:t>
            </a:r>
            <a:r>
              <a:rPr sz="477" spc="-14" dirty="0">
                <a:latin typeface="Arial"/>
                <a:cs typeface="Arial"/>
              </a:rPr>
              <a:t>Pay</a:t>
            </a:r>
            <a:endParaRPr sz="477" dirty="0">
              <a:latin typeface="Arial"/>
              <a:cs typeface="Arial"/>
            </a:endParaRPr>
          </a:p>
          <a:p>
            <a:pPr marL="12988">
              <a:spcBef>
                <a:spcPts val="194"/>
              </a:spcBef>
            </a:pPr>
            <a:endParaRPr sz="545" dirty="0">
              <a:latin typeface="Arial"/>
              <a:cs typeface="Arial"/>
            </a:endParaRPr>
          </a:p>
        </p:txBody>
      </p:sp>
      <p:sp>
        <p:nvSpPr>
          <p:cNvPr id="111" name="object 111"/>
          <p:cNvSpPr txBox="1"/>
          <p:nvPr/>
        </p:nvSpPr>
        <p:spPr>
          <a:xfrm>
            <a:off x="2736273" y="2038761"/>
            <a:ext cx="455468" cy="220719"/>
          </a:xfrm>
          <a:prstGeom prst="rect">
            <a:avLst/>
          </a:prstGeom>
        </p:spPr>
        <p:txBody>
          <a:bodyPr vert="horz" wrap="square" lIns="0" tIns="35069" rIns="0" bIns="0" rtlCol="0">
            <a:spAutoFit/>
          </a:bodyPr>
          <a:lstStyle/>
          <a:p>
            <a:pPr marL="8659">
              <a:spcBef>
                <a:spcPts val="276"/>
              </a:spcBef>
            </a:pPr>
            <a:r>
              <a:rPr sz="409" spc="24" dirty="0">
                <a:latin typeface="Arial"/>
                <a:cs typeface="Arial"/>
              </a:rPr>
              <a:t>12B. </a:t>
            </a:r>
            <a:r>
              <a:rPr sz="409" spc="3" dirty="0">
                <a:latin typeface="Arial"/>
                <a:cs typeface="Arial"/>
              </a:rPr>
              <a:t>Locality</a:t>
            </a:r>
            <a:r>
              <a:rPr sz="409" spc="-10" dirty="0">
                <a:latin typeface="Arial"/>
                <a:cs typeface="Arial"/>
              </a:rPr>
              <a:t> </a:t>
            </a:r>
            <a:r>
              <a:rPr sz="409" spc="17" dirty="0">
                <a:latin typeface="Arial"/>
                <a:cs typeface="Arial"/>
              </a:rPr>
              <a:t>Adj.</a:t>
            </a:r>
            <a:endParaRPr sz="409" dirty="0">
              <a:latin typeface="Arial"/>
              <a:cs typeface="Arial"/>
            </a:endParaRPr>
          </a:p>
          <a:p>
            <a:pPr marL="30306">
              <a:spcBef>
                <a:spcPts val="276"/>
              </a:spcBef>
            </a:pPr>
            <a:endParaRPr sz="545" dirty="0">
              <a:latin typeface="Arial"/>
              <a:cs typeface="Arial"/>
            </a:endParaRPr>
          </a:p>
        </p:txBody>
      </p:sp>
      <p:sp>
        <p:nvSpPr>
          <p:cNvPr id="112" name="object 112"/>
          <p:cNvSpPr txBox="1"/>
          <p:nvPr/>
        </p:nvSpPr>
        <p:spPr>
          <a:xfrm>
            <a:off x="3359727" y="2043448"/>
            <a:ext cx="579293" cy="213538"/>
          </a:xfrm>
          <a:prstGeom prst="rect">
            <a:avLst/>
          </a:prstGeom>
        </p:spPr>
        <p:txBody>
          <a:bodyPr vert="horz" wrap="square" lIns="0" tIns="30307" rIns="0" bIns="0" rtlCol="0">
            <a:spAutoFit/>
          </a:bodyPr>
          <a:lstStyle/>
          <a:p>
            <a:pPr marL="8659">
              <a:spcBef>
                <a:spcPts val="239"/>
              </a:spcBef>
            </a:pPr>
            <a:r>
              <a:rPr sz="477" spc="24" dirty="0">
                <a:latin typeface="Arial"/>
                <a:cs typeface="Arial"/>
              </a:rPr>
              <a:t>12C. </a:t>
            </a:r>
            <a:r>
              <a:rPr sz="477" spc="14" dirty="0">
                <a:latin typeface="Arial"/>
                <a:cs typeface="Arial"/>
              </a:rPr>
              <a:t>Adj. </a:t>
            </a:r>
            <a:r>
              <a:rPr sz="477" spc="-7" dirty="0">
                <a:latin typeface="Arial"/>
                <a:cs typeface="Arial"/>
              </a:rPr>
              <a:t>Basic</a:t>
            </a:r>
            <a:r>
              <a:rPr sz="477" dirty="0">
                <a:latin typeface="Arial"/>
                <a:cs typeface="Arial"/>
              </a:rPr>
              <a:t> </a:t>
            </a:r>
            <a:r>
              <a:rPr sz="477" spc="-14" dirty="0">
                <a:latin typeface="Arial"/>
                <a:cs typeface="Arial"/>
              </a:rPr>
              <a:t>Pay</a:t>
            </a:r>
            <a:endParaRPr sz="477" dirty="0">
              <a:latin typeface="Arial"/>
              <a:cs typeface="Arial"/>
            </a:endParaRPr>
          </a:p>
          <a:p>
            <a:pPr marL="34635">
              <a:spcBef>
                <a:spcPts val="194"/>
              </a:spcBef>
            </a:pPr>
            <a:endParaRPr sz="545" dirty="0">
              <a:latin typeface="Arial"/>
              <a:cs typeface="Arial"/>
            </a:endParaRPr>
          </a:p>
        </p:txBody>
      </p:sp>
      <p:sp>
        <p:nvSpPr>
          <p:cNvPr id="113" name="object 113"/>
          <p:cNvSpPr txBox="1"/>
          <p:nvPr/>
        </p:nvSpPr>
        <p:spPr>
          <a:xfrm>
            <a:off x="3983182" y="2043448"/>
            <a:ext cx="458499" cy="213538"/>
          </a:xfrm>
          <a:prstGeom prst="rect">
            <a:avLst/>
          </a:prstGeom>
        </p:spPr>
        <p:txBody>
          <a:bodyPr vert="horz" wrap="square" lIns="0" tIns="30307" rIns="0" bIns="0" rtlCol="0">
            <a:spAutoFit/>
          </a:bodyPr>
          <a:lstStyle/>
          <a:p>
            <a:pPr marL="8659">
              <a:spcBef>
                <a:spcPts val="239"/>
              </a:spcBef>
            </a:pPr>
            <a:r>
              <a:rPr sz="477" spc="27" dirty="0">
                <a:latin typeface="Arial"/>
                <a:cs typeface="Arial"/>
              </a:rPr>
              <a:t>12D. </a:t>
            </a:r>
            <a:r>
              <a:rPr sz="477" spc="3" dirty="0">
                <a:latin typeface="Arial"/>
                <a:cs typeface="Arial"/>
              </a:rPr>
              <a:t>Other</a:t>
            </a:r>
            <a:r>
              <a:rPr sz="477" spc="-7" dirty="0">
                <a:latin typeface="Arial"/>
                <a:cs typeface="Arial"/>
              </a:rPr>
              <a:t> </a:t>
            </a:r>
            <a:r>
              <a:rPr sz="477" spc="-14" dirty="0">
                <a:latin typeface="Arial"/>
                <a:cs typeface="Arial"/>
              </a:rPr>
              <a:t>Pay</a:t>
            </a:r>
            <a:endParaRPr sz="477" dirty="0">
              <a:latin typeface="Arial"/>
              <a:cs typeface="Arial"/>
            </a:endParaRPr>
          </a:p>
          <a:p>
            <a:pPr marL="25977">
              <a:spcBef>
                <a:spcPts val="194"/>
              </a:spcBef>
            </a:pPr>
            <a:endParaRPr sz="545" dirty="0">
              <a:latin typeface="Arial"/>
              <a:cs typeface="Arial"/>
            </a:endParaRPr>
          </a:p>
        </p:txBody>
      </p:sp>
      <p:sp>
        <p:nvSpPr>
          <p:cNvPr id="114" name="object 114"/>
          <p:cNvSpPr txBox="1"/>
          <p:nvPr/>
        </p:nvSpPr>
        <p:spPr>
          <a:xfrm>
            <a:off x="4610966" y="2039659"/>
            <a:ext cx="445510" cy="217472"/>
          </a:xfrm>
          <a:prstGeom prst="rect">
            <a:avLst/>
          </a:prstGeom>
        </p:spPr>
        <p:txBody>
          <a:bodyPr vert="horz" wrap="square" lIns="0" tIns="34203" rIns="0" bIns="0" rtlCol="0">
            <a:spAutoFit/>
          </a:bodyPr>
          <a:lstStyle/>
          <a:p>
            <a:pPr marL="8659">
              <a:spcBef>
                <a:spcPts val="269"/>
              </a:spcBef>
            </a:pPr>
            <a:r>
              <a:rPr sz="477" spc="34" dirty="0">
                <a:latin typeface="Arial"/>
                <a:cs typeface="Arial"/>
              </a:rPr>
              <a:t>20A. </a:t>
            </a:r>
            <a:r>
              <a:rPr sz="477" spc="-7" dirty="0">
                <a:latin typeface="Arial"/>
                <a:cs typeface="Arial"/>
              </a:rPr>
              <a:t>Basic</a:t>
            </a:r>
            <a:r>
              <a:rPr sz="477" spc="-31" dirty="0">
                <a:latin typeface="Arial"/>
                <a:cs typeface="Arial"/>
              </a:rPr>
              <a:t> </a:t>
            </a:r>
            <a:r>
              <a:rPr sz="477" spc="-14" dirty="0">
                <a:latin typeface="Arial"/>
                <a:cs typeface="Arial"/>
              </a:rPr>
              <a:t>Pay</a:t>
            </a:r>
            <a:endParaRPr sz="477" dirty="0">
              <a:latin typeface="Arial"/>
              <a:cs typeface="Arial"/>
            </a:endParaRPr>
          </a:p>
          <a:p>
            <a:pPr marL="25977">
              <a:spcBef>
                <a:spcPts val="228"/>
              </a:spcBef>
            </a:pPr>
            <a:endParaRPr sz="545" dirty="0">
              <a:latin typeface="Arial"/>
              <a:cs typeface="Arial"/>
            </a:endParaRPr>
          </a:p>
        </p:txBody>
      </p:sp>
      <p:sp>
        <p:nvSpPr>
          <p:cNvPr id="115" name="object 115"/>
          <p:cNvSpPr txBox="1"/>
          <p:nvPr/>
        </p:nvSpPr>
        <p:spPr>
          <a:xfrm>
            <a:off x="5157137" y="2049474"/>
            <a:ext cx="518247" cy="217472"/>
          </a:xfrm>
          <a:prstGeom prst="rect">
            <a:avLst/>
          </a:prstGeom>
        </p:spPr>
        <p:txBody>
          <a:bodyPr vert="horz" wrap="square" lIns="0" tIns="34203" rIns="0" bIns="0" rtlCol="0">
            <a:spAutoFit/>
          </a:bodyPr>
          <a:lstStyle/>
          <a:p>
            <a:pPr marL="8659">
              <a:spcBef>
                <a:spcPts val="269"/>
              </a:spcBef>
            </a:pPr>
            <a:r>
              <a:rPr sz="477" spc="24" dirty="0">
                <a:latin typeface="Arial"/>
                <a:cs typeface="Arial"/>
              </a:rPr>
              <a:t>20B. </a:t>
            </a:r>
            <a:r>
              <a:rPr sz="477" dirty="0">
                <a:latin typeface="Arial"/>
                <a:cs typeface="Arial"/>
              </a:rPr>
              <a:t>Locality</a:t>
            </a:r>
            <a:r>
              <a:rPr sz="477" spc="7" dirty="0">
                <a:latin typeface="Arial"/>
                <a:cs typeface="Arial"/>
              </a:rPr>
              <a:t> Adj.</a:t>
            </a:r>
            <a:endParaRPr sz="477" dirty="0">
              <a:latin typeface="Arial"/>
              <a:cs typeface="Arial"/>
            </a:endParaRPr>
          </a:p>
          <a:p>
            <a:pPr marL="30306">
              <a:spcBef>
                <a:spcPts val="228"/>
              </a:spcBef>
            </a:pPr>
            <a:endParaRPr sz="545" dirty="0">
              <a:latin typeface="Arial"/>
              <a:cs typeface="Arial"/>
            </a:endParaRPr>
          </a:p>
        </p:txBody>
      </p:sp>
      <p:sp>
        <p:nvSpPr>
          <p:cNvPr id="116" name="object 116"/>
          <p:cNvSpPr txBox="1"/>
          <p:nvPr/>
        </p:nvSpPr>
        <p:spPr>
          <a:xfrm>
            <a:off x="5853546" y="2035871"/>
            <a:ext cx="579293" cy="233793"/>
          </a:xfrm>
          <a:prstGeom prst="rect">
            <a:avLst/>
          </a:prstGeom>
        </p:spPr>
        <p:txBody>
          <a:bodyPr vert="horz" wrap="square" lIns="0" tIns="37666" rIns="0" bIns="0" rtlCol="0">
            <a:spAutoFit/>
          </a:bodyPr>
          <a:lstStyle/>
          <a:p>
            <a:pPr marL="8659">
              <a:spcBef>
                <a:spcPts val="296"/>
              </a:spcBef>
            </a:pPr>
            <a:r>
              <a:rPr sz="477" spc="24" dirty="0">
                <a:latin typeface="Arial"/>
                <a:cs typeface="Arial"/>
              </a:rPr>
              <a:t>20C. </a:t>
            </a:r>
            <a:r>
              <a:rPr sz="477" spc="14" dirty="0">
                <a:latin typeface="Arial"/>
                <a:cs typeface="Arial"/>
              </a:rPr>
              <a:t>Adj. </a:t>
            </a:r>
            <a:r>
              <a:rPr sz="477" spc="-7" dirty="0">
                <a:latin typeface="Arial"/>
                <a:cs typeface="Arial"/>
              </a:rPr>
              <a:t>Basic</a:t>
            </a:r>
            <a:r>
              <a:rPr sz="477" dirty="0">
                <a:latin typeface="Arial"/>
                <a:cs typeface="Arial"/>
              </a:rPr>
              <a:t> </a:t>
            </a:r>
            <a:r>
              <a:rPr sz="477" spc="-14" dirty="0">
                <a:latin typeface="Arial"/>
                <a:cs typeface="Arial"/>
              </a:rPr>
              <a:t>Pay</a:t>
            </a:r>
            <a:endParaRPr sz="477" dirty="0">
              <a:latin typeface="Arial"/>
              <a:cs typeface="Arial"/>
            </a:endParaRPr>
          </a:p>
          <a:p>
            <a:pPr marL="34635">
              <a:spcBef>
                <a:spcPts val="266"/>
              </a:spcBef>
            </a:pPr>
            <a:endParaRPr sz="545" dirty="0">
              <a:latin typeface="Arial"/>
              <a:cs typeface="Arial"/>
            </a:endParaRPr>
          </a:p>
        </p:txBody>
      </p:sp>
      <p:sp>
        <p:nvSpPr>
          <p:cNvPr id="117" name="object 117"/>
          <p:cNvSpPr txBox="1"/>
          <p:nvPr/>
        </p:nvSpPr>
        <p:spPr>
          <a:xfrm>
            <a:off x="2112819" y="2273036"/>
            <a:ext cx="1400174" cy="149808"/>
          </a:xfrm>
          <a:prstGeom prst="rect">
            <a:avLst/>
          </a:prstGeom>
        </p:spPr>
        <p:txBody>
          <a:bodyPr vert="horz" wrap="square" lIns="0" tIns="8659" rIns="0" bIns="0" rtlCol="0">
            <a:spAutoFit/>
          </a:bodyPr>
          <a:lstStyle/>
          <a:p>
            <a:pPr marL="8659">
              <a:lnSpc>
                <a:spcPts val="535"/>
              </a:lnSpc>
              <a:spcBef>
                <a:spcPts val="68"/>
              </a:spcBef>
            </a:pPr>
            <a:r>
              <a:rPr sz="477" spc="37" dirty="0">
                <a:latin typeface="Arial"/>
                <a:cs typeface="Arial"/>
              </a:rPr>
              <a:t>14. </a:t>
            </a:r>
            <a:r>
              <a:rPr sz="477" spc="-10" dirty="0">
                <a:latin typeface="Arial"/>
                <a:cs typeface="Arial"/>
              </a:rPr>
              <a:t>Name </a:t>
            </a:r>
            <a:r>
              <a:rPr sz="477" dirty="0">
                <a:latin typeface="Arial"/>
                <a:cs typeface="Arial"/>
              </a:rPr>
              <a:t>and Location </a:t>
            </a:r>
            <a:r>
              <a:rPr sz="477" spc="24" dirty="0">
                <a:latin typeface="Arial"/>
                <a:cs typeface="Arial"/>
              </a:rPr>
              <a:t>of </a:t>
            </a:r>
            <a:r>
              <a:rPr sz="477" spc="3" dirty="0">
                <a:latin typeface="Arial"/>
                <a:cs typeface="Arial"/>
              </a:rPr>
              <a:t>Position's</a:t>
            </a:r>
            <a:r>
              <a:rPr sz="477" spc="99" dirty="0">
                <a:latin typeface="Arial"/>
                <a:cs typeface="Arial"/>
              </a:rPr>
              <a:t> </a:t>
            </a:r>
            <a:r>
              <a:rPr sz="477" spc="-3" dirty="0">
                <a:latin typeface="Arial"/>
                <a:cs typeface="Arial"/>
              </a:rPr>
              <a:t>Organization</a:t>
            </a:r>
            <a:endParaRPr sz="477" dirty="0">
              <a:latin typeface="Arial"/>
              <a:cs typeface="Arial"/>
            </a:endParaRPr>
          </a:p>
          <a:p>
            <a:pPr marL="32038">
              <a:lnSpc>
                <a:spcPts val="617"/>
              </a:lnSpc>
            </a:pPr>
            <a:endParaRPr sz="545" dirty="0">
              <a:latin typeface="Arial"/>
              <a:cs typeface="Arial"/>
            </a:endParaRPr>
          </a:p>
        </p:txBody>
      </p:sp>
      <p:sp>
        <p:nvSpPr>
          <p:cNvPr id="118" name="object 118"/>
          <p:cNvSpPr txBox="1"/>
          <p:nvPr/>
        </p:nvSpPr>
        <p:spPr>
          <a:xfrm>
            <a:off x="4606706" y="2273037"/>
            <a:ext cx="1400174" cy="235472"/>
          </a:xfrm>
          <a:prstGeom prst="rect">
            <a:avLst/>
          </a:prstGeom>
        </p:spPr>
        <p:txBody>
          <a:bodyPr vert="horz" wrap="square" lIns="0" tIns="8659" rIns="0" bIns="0" rtlCol="0">
            <a:spAutoFit/>
          </a:bodyPr>
          <a:lstStyle/>
          <a:p>
            <a:pPr marL="8659">
              <a:lnSpc>
                <a:spcPts val="535"/>
              </a:lnSpc>
              <a:spcBef>
                <a:spcPts val="68"/>
              </a:spcBef>
            </a:pPr>
            <a:r>
              <a:rPr sz="477" spc="37" dirty="0">
                <a:latin typeface="Arial"/>
                <a:cs typeface="Arial"/>
              </a:rPr>
              <a:t>22. </a:t>
            </a:r>
            <a:r>
              <a:rPr sz="477" spc="-10" dirty="0">
                <a:latin typeface="Arial"/>
                <a:cs typeface="Arial"/>
              </a:rPr>
              <a:t>Name </a:t>
            </a:r>
            <a:r>
              <a:rPr sz="477" dirty="0">
                <a:latin typeface="Arial"/>
                <a:cs typeface="Arial"/>
              </a:rPr>
              <a:t>and Location </a:t>
            </a:r>
            <a:r>
              <a:rPr sz="477" spc="24" dirty="0">
                <a:latin typeface="Arial"/>
                <a:cs typeface="Arial"/>
              </a:rPr>
              <a:t>of </a:t>
            </a:r>
            <a:r>
              <a:rPr sz="477" spc="3" dirty="0">
                <a:latin typeface="Arial"/>
                <a:cs typeface="Arial"/>
              </a:rPr>
              <a:t>Position's</a:t>
            </a:r>
            <a:r>
              <a:rPr sz="477" spc="99" dirty="0">
                <a:latin typeface="Arial"/>
                <a:cs typeface="Arial"/>
              </a:rPr>
              <a:t> </a:t>
            </a:r>
            <a:r>
              <a:rPr sz="477" spc="-3" dirty="0">
                <a:latin typeface="Arial"/>
                <a:cs typeface="Arial"/>
              </a:rPr>
              <a:t>Organization</a:t>
            </a:r>
            <a:endParaRPr sz="477" dirty="0">
              <a:latin typeface="Arial"/>
              <a:cs typeface="Arial"/>
            </a:endParaRPr>
          </a:p>
          <a:p>
            <a:pPr marL="24678">
              <a:lnSpc>
                <a:spcPts val="617"/>
              </a:lnSpc>
            </a:pPr>
            <a:endParaRPr sz="545" dirty="0">
              <a:latin typeface="Arial"/>
              <a:cs typeface="Arial"/>
            </a:endParaRPr>
          </a:p>
          <a:p>
            <a:pPr marL="24678" marR="156725">
              <a:lnSpc>
                <a:spcPct val="110900"/>
              </a:lnSpc>
            </a:pPr>
            <a:r>
              <a:rPr sz="545" dirty="0">
                <a:latin typeface="Arial"/>
                <a:cs typeface="Arial"/>
              </a:rPr>
              <a:t>  </a:t>
            </a:r>
          </a:p>
        </p:txBody>
      </p:sp>
      <p:sp>
        <p:nvSpPr>
          <p:cNvPr id="120" name="object 120"/>
          <p:cNvSpPr txBox="1"/>
          <p:nvPr/>
        </p:nvSpPr>
        <p:spPr>
          <a:xfrm>
            <a:off x="4615296" y="3119610"/>
            <a:ext cx="55851" cy="92613"/>
          </a:xfrm>
          <a:prstGeom prst="rect">
            <a:avLst/>
          </a:prstGeom>
        </p:spPr>
        <p:txBody>
          <a:bodyPr vert="horz" wrap="square" lIns="0" tIns="8659" rIns="0" bIns="0" rtlCol="0">
            <a:spAutoFit/>
          </a:bodyPr>
          <a:lstStyle/>
          <a:p>
            <a:pPr marL="8659">
              <a:spcBef>
                <a:spcPts val="68"/>
              </a:spcBef>
            </a:pPr>
            <a:endParaRPr sz="545" dirty="0">
              <a:latin typeface="Arial"/>
              <a:cs typeface="Arial"/>
            </a:endParaRPr>
          </a:p>
        </p:txBody>
      </p:sp>
      <p:sp>
        <p:nvSpPr>
          <p:cNvPr id="121" name="object 121"/>
          <p:cNvSpPr txBox="1"/>
          <p:nvPr/>
        </p:nvSpPr>
        <p:spPr>
          <a:xfrm>
            <a:off x="6282171" y="2983057"/>
            <a:ext cx="733858" cy="307608"/>
          </a:xfrm>
          <a:prstGeom prst="rect">
            <a:avLst/>
          </a:prstGeom>
        </p:spPr>
        <p:txBody>
          <a:bodyPr vert="horz" wrap="square" lIns="0" tIns="8659" rIns="0" bIns="0" rtlCol="0">
            <a:spAutoFit/>
          </a:bodyPr>
          <a:lstStyle/>
          <a:p>
            <a:pPr marL="12988">
              <a:spcBef>
                <a:spcPts val="68"/>
              </a:spcBef>
            </a:pPr>
            <a:r>
              <a:rPr sz="477" spc="37" dirty="0">
                <a:latin typeface="Arial"/>
                <a:cs typeface="Arial"/>
              </a:rPr>
              <a:t>26. </a:t>
            </a:r>
            <a:r>
              <a:rPr sz="477" spc="-3" dirty="0">
                <a:latin typeface="Arial"/>
                <a:cs typeface="Arial"/>
              </a:rPr>
              <a:t>Veterans Pref </a:t>
            </a:r>
            <a:r>
              <a:rPr sz="477" spc="20" dirty="0">
                <a:latin typeface="Arial"/>
                <a:cs typeface="Arial"/>
              </a:rPr>
              <a:t>for</a:t>
            </a:r>
            <a:r>
              <a:rPr sz="477" spc="58" dirty="0">
                <a:latin typeface="Arial"/>
                <a:cs typeface="Arial"/>
              </a:rPr>
              <a:t> </a:t>
            </a:r>
            <a:r>
              <a:rPr sz="477" spc="-20" dirty="0">
                <a:latin typeface="Arial"/>
                <a:cs typeface="Arial"/>
              </a:rPr>
              <a:t>RIF</a:t>
            </a:r>
            <a:endParaRPr sz="477" dirty="0">
              <a:latin typeface="Arial"/>
              <a:cs typeface="Arial"/>
            </a:endParaRPr>
          </a:p>
          <a:p>
            <a:pPr>
              <a:spcBef>
                <a:spcPts val="7"/>
              </a:spcBef>
            </a:pPr>
            <a:endParaRPr sz="443" dirty="0">
              <a:latin typeface="Times New Roman"/>
              <a:cs typeface="Times New Roman"/>
            </a:endParaRPr>
          </a:p>
          <a:p>
            <a:pPr marL="160189">
              <a:tabLst>
                <a:tab pos="393545" algn="l"/>
                <a:tab pos="532087" algn="l"/>
              </a:tabLst>
            </a:pPr>
            <a:r>
              <a:rPr sz="545" spc="-27" dirty="0">
                <a:latin typeface="Arial"/>
                <a:cs typeface="Arial"/>
              </a:rPr>
              <a:t>YES	</a:t>
            </a:r>
            <a:r>
              <a:rPr sz="545" dirty="0">
                <a:latin typeface="Arial"/>
                <a:cs typeface="Arial"/>
              </a:rPr>
              <a:t>	</a:t>
            </a:r>
            <a:r>
              <a:rPr sz="545" spc="-3" dirty="0">
                <a:latin typeface="Arial"/>
                <a:cs typeface="Arial"/>
              </a:rPr>
              <a:t>NO</a:t>
            </a:r>
            <a:endParaRPr sz="545" dirty="0">
              <a:latin typeface="Arial"/>
              <a:cs typeface="Arial"/>
            </a:endParaRPr>
          </a:p>
          <a:p>
            <a:pPr marL="8659">
              <a:spcBef>
                <a:spcPts val="27"/>
              </a:spcBef>
            </a:pPr>
            <a:r>
              <a:rPr sz="477" spc="37" dirty="0">
                <a:latin typeface="Arial"/>
                <a:cs typeface="Arial"/>
              </a:rPr>
              <a:t>29. </a:t>
            </a:r>
            <a:r>
              <a:rPr sz="477" spc="-10" dirty="0">
                <a:latin typeface="Arial"/>
                <a:cs typeface="Arial"/>
              </a:rPr>
              <a:t>Pay Rate</a:t>
            </a:r>
            <a:r>
              <a:rPr sz="477" spc="27" dirty="0">
                <a:latin typeface="Arial"/>
                <a:cs typeface="Arial"/>
              </a:rPr>
              <a:t> </a:t>
            </a:r>
            <a:r>
              <a:rPr sz="477" spc="-3" dirty="0">
                <a:latin typeface="Arial"/>
                <a:cs typeface="Arial"/>
              </a:rPr>
              <a:t>Determinant</a:t>
            </a:r>
            <a:endParaRPr sz="477" dirty="0">
              <a:latin typeface="Arial"/>
              <a:cs typeface="Arial"/>
            </a:endParaRPr>
          </a:p>
        </p:txBody>
      </p:sp>
      <p:sp>
        <p:nvSpPr>
          <p:cNvPr id="122" name="object 122"/>
          <p:cNvSpPr txBox="1"/>
          <p:nvPr/>
        </p:nvSpPr>
        <p:spPr>
          <a:xfrm>
            <a:off x="2112818" y="3165071"/>
            <a:ext cx="610466" cy="256236"/>
          </a:xfrm>
          <a:prstGeom prst="rect">
            <a:avLst/>
          </a:prstGeom>
        </p:spPr>
        <p:txBody>
          <a:bodyPr vert="horz" wrap="square" lIns="0" tIns="47192" rIns="0" bIns="0" rtlCol="0">
            <a:spAutoFit/>
          </a:bodyPr>
          <a:lstStyle/>
          <a:p>
            <a:pPr marL="8659">
              <a:spcBef>
                <a:spcPts val="372"/>
              </a:spcBef>
            </a:pPr>
            <a:r>
              <a:rPr sz="477" spc="37" dirty="0">
                <a:latin typeface="Arial"/>
                <a:cs typeface="Arial"/>
              </a:rPr>
              <a:t>27.</a:t>
            </a:r>
            <a:r>
              <a:rPr sz="477" spc="31" dirty="0">
                <a:latin typeface="Arial"/>
                <a:cs typeface="Arial"/>
              </a:rPr>
              <a:t> </a:t>
            </a:r>
            <a:r>
              <a:rPr sz="477" spc="-27" dirty="0">
                <a:latin typeface="Arial"/>
                <a:cs typeface="Arial"/>
              </a:rPr>
              <a:t>FEGLI</a:t>
            </a:r>
            <a:endParaRPr sz="477" dirty="0">
              <a:latin typeface="Arial"/>
              <a:cs typeface="Arial"/>
            </a:endParaRPr>
          </a:p>
          <a:p>
            <a:pPr marL="12988">
              <a:spcBef>
                <a:spcPts val="351"/>
              </a:spcBef>
              <a:tabLst>
                <a:tab pos="285309" algn="l"/>
              </a:tabLst>
            </a:pPr>
            <a:r>
              <a:rPr sz="545" spc="-3" dirty="0">
                <a:latin typeface="Arial"/>
                <a:cs typeface="Arial"/>
              </a:rPr>
              <a:t>	Basic</a:t>
            </a:r>
            <a:r>
              <a:rPr sz="545" spc="-27" dirty="0">
                <a:latin typeface="Arial"/>
                <a:cs typeface="Arial"/>
              </a:rPr>
              <a:t> </a:t>
            </a:r>
            <a:r>
              <a:rPr sz="545" spc="-3" dirty="0">
                <a:latin typeface="Arial"/>
                <a:cs typeface="Arial"/>
              </a:rPr>
              <a:t>only</a:t>
            </a:r>
            <a:endParaRPr sz="545" dirty="0">
              <a:latin typeface="Arial"/>
              <a:cs typeface="Arial"/>
            </a:endParaRPr>
          </a:p>
        </p:txBody>
      </p:sp>
      <p:sp>
        <p:nvSpPr>
          <p:cNvPr id="123" name="object 123"/>
          <p:cNvSpPr txBox="1"/>
          <p:nvPr/>
        </p:nvSpPr>
        <p:spPr>
          <a:xfrm>
            <a:off x="4606636" y="3165071"/>
            <a:ext cx="665018" cy="256236"/>
          </a:xfrm>
          <a:prstGeom prst="rect">
            <a:avLst/>
          </a:prstGeom>
        </p:spPr>
        <p:txBody>
          <a:bodyPr vert="horz" wrap="square" lIns="0" tIns="47192" rIns="0" bIns="0" rtlCol="0">
            <a:spAutoFit/>
          </a:bodyPr>
          <a:lstStyle/>
          <a:p>
            <a:pPr marL="8659">
              <a:spcBef>
                <a:spcPts val="372"/>
              </a:spcBef>
            </a:pPr>
            <a:r>
              <a:rPr sz="477" spc="37" dirty="0">
                <a:latin typeface="Arial"/>
                <a:cs typeface="Arial"/>
              </a:rPr>
              <a:t>28. </a:t>
            </a:r>
            <a:r>
              <a:rPr sz="477" spc="7" dirty="0">
                <a:latin typeface="Arial"/>
                <a:cs typeface="Arial"/>
              </a:rPr>
              <a:t>Annuitant</a:t>
            </a:r>
            <a:r>
              <a:rPr sz="477" spc="-34" dirty="0">
                <a:latin typeface="Arial"/>
                <a:cs typeface="Arial"/>
              </a:rPr>
              <a:t> </a:t>
            </a:r>
            <a:r>
              <a:rPr sz="477" spc="3" dirty="0">
                <a:latin typeface="Arial"/>
                <a:cs typeface="Arial"/>
              </a:rPr>
              <a:t>Indicator</a:t>
            </a:r>
            <a:endParaRPr sz="477" dirty="0">
              <a:latin typeface="Arial"/>
              <a:cs typeface="Arial"/>
            </a:endParaRPr>
          </a:p>
          <a:p>
            <a:pPr marL="12988">
              <a:spcBef>
                <a:spcPts val="351"/>
              </a:spcBef>
              <a:tabLst>
                <a:tab pos="263662" algn="l"/>
              </a:tabLst>
            </a:pPr>
            <a:r>
              <a:rPr sz="545" spc="-3" dirty="0">
                <a:latin typeface="Arial"/>
                <a:cs typeface="Arial"/>
              </a:rPr>
              <a:t>	</a:t>
            </a:r>
            <a:r>
              <a:rPr sz="545" dirty="0">
                <a:latin typeface="Arial"/>
                <a:cs typeface="Arial"/>
              </a:rPr>
              <a:t>Ret</a:t>
            </a:r>
            <a:r>
              <a:rPr sz="545" spc="-44" dirty="0">
                <a:latin typeface="Arial"/>
                <a:cs typeface="Arial"/>
              </a:rPr>
              <a:t> </a:t>
            </a:r>
            <a:r>
              <a:rPr sz="545" spc="-3" dirty="0">
                <a:latin typeface="Arial"/>
                <a:cs typeface="Arial"/>
              </a:rPr>
              <a:t>Enlisted</a:t>
            </a:r>
            <a:endParaRPr sz="545" dirty="0">
              <a:latin typeface="Arial"/>
              <a:cs typeface="Arial"/>
            </a:endParaRPr>
          </a:p>
        </p:txBody>
      </p:sp>
      <p:sp>
        <p:nvSpPr>
          <p:cNvPr id="124" name="object 124"/>
          <p:cNvSpPr txBox="1"/>
          <p:nvPr/>
        </p:nvSpPr>
        <p:spPr>
          <a:xfrm>
            <a:off x="6282171" y="3325263"/>
            <a:ext cx="696624" cy="149808"/>
          </a:xfrm>
          <a:prstGeom prst="rect">
            <a:avLst/>
          </a:prstGeom>
        </p:spPr>
        <p:txBody>
          <a:bodyPr vert="horz" wrap="square" lIns="0" tIns="8659" rIns="0" bIns="0" rtlCol="0">
            <a:spAutoFit/>
          </a:bodyPr>
          <a:lstStyle/>
          <a:p>
            <a:pPr marL="21647">
              <a:lnSpc>
                <a:spcPts val="617"/>
              </a:lnSpc>
              <a:spcBef>
                <a:spcPts val="68"/>
              </a:spcBef>
            </a:pPr>
            <a:endParaRPr sz="545" dirty="0">
              <a:latin typeface="Arial"/>
              <a:cs typeface="Arial"/>
            </a:endParaRPr>
          </a:p>
          <a:p>
            <a:pPr marL="8659">
              <a:lnSpc>
                <a:spcPts val="535"/>
              </a:lnSpc>
            </a:pPr>
            <a:r>
              <a:rPr sz="477" spc="37" dirty="0">
                <a:latin typeface="Arial"/>
                <a:cs typeface="Arial"/>
              </a:rPr>
              <a:t>33. </a:t>
            </a:r>
            <a:r>
              <a:rPr sz="477" spc="-3" dirty="0">
                <a:latin typeface="Arial"/>
                <a:cs typeface="Arial"/>
              </a:rPr>
              <a:t>Part-Time </a:t>
            </a:r>
            <a:r>
              <a:rPr sz="477" spc="3" dirty="0">
                <a:latin typeface="Arial"/>
                <a:cs typeface="Arial"/>
              </a:rPr>
              <a:t>Hours</a:t>
            </a:r>
            <a:r>
              <a:rPr sz="477" spc="20" dirty="0">
                <a:latin typeface="Arial"/>
                <a:cs typeface="Arial"/>
              </a:rPr>
              <a:t> </a:t>
            </a:r>
            <a:r>
              <a:rPr sz="477" spc="-24" dirty="0">
                <a:latin typeface="Arial"/>
                <a:cs typeface="Arial"/>
              </a:rPr>
              <a:t>Per</a:t>
            </a:r>
            <a:endParaRPr sz="477" dirty="0">
              <a:latin typeface="Arial"/>
              <a:cs typeface="Arial"/>
            </a:endParaRPr>
          </a:p>
        </p:txBody>
      </p:sp>
      <p:sp>
        <p:nvSpPr>
          <p:cNvPr id="125" name="object 125"/>
          <p:cNvSpPr txBox="1"/>
          <p:nvPr/>
        </p:nvSpPr>
        <p:spPr>
          <a:xfrm>
            <a:off x="2112818" y="3377218"/>
            <a:ext cx="787111" cy="256236"/>
          </a:xfrm>
          <a:prstGeom prst="rect">
            <a:avLst/>
          </a:prstGeom>
        </p:spPr>
        <p:txBody>
          <a:bodyPr vert="horz" wrap="square" lIns="0" tIns="47192" rIns="0" bIns="0" rtlCol="0">
            <a:spAutoFit/>
          </a:bodyPr>
          <a:lstStyle/>
          <a:p>
            <a:pPr marL="8659">
              <a:spcBef>
                <a:spcPts val="372"/>
              </a:spcBef>
            </a:pPr>
            <a:r>
              <a:rPr sz="477" spc="37" dirty="0">
                <a:latin typeface="Arial"/>
                <a:cs typeface="Arial"/>
              </a:rPr>
              <a:t>30. </a:t>
            </a:r>
            <a:r>
              <a:rPr sz="477" spc="-3" dirty="0">
                <a:latin typeface="Arial"/>
                <a:cs typeface="Arial"/>
              </a:rPr>
              <a:t>Retirement</a:t>
            </a:r>
            <a:r>
              <a:rPr sz="477" spc="17" dirty="0">
                <a:latin typeface="Arial"/>
                <a:cs typeface="Arial"/>
              </a:rPr>
              <a:t> </a:t>
            </a:r>
            <a:r>
              <a:rPr sz="477" spc="-24" dirty="0">
                <a:latin typeface="Arial"/>
                <a:cs typeface="Arial"/>
              </a:rPr>
              <a:t>Plan</a:t>
            </a:r>
            <a:endParaRPr sz="477" dirty="0">
              <a:latin typeface="Arial"/>
              <a:cs typeface="Arial"/>
            </a:endParaRPr>
          </a:p>
          <a:p>
            <a:pPr marL="17318">
              <a:spcBef>
                <a:spcPts val="351"/>
              </a:spcBef>
              <a:tabLst>
                <a:tab pos="280980" algn="l"/>
              </a:tabLst>
            </a:pPr>
            <a:r>
              <a:rPr sz="545" dirty="0">
                <a:latin typeface="Arial"/>
                <a:cs typeface="Arial"/>
              </a:rPr>
              <a:t>	FERS </a:t>
            </a:r>
            <a:r>
              <a:rPr sz="545" spc="-3" dirty="0">
                <a:latin typeface="Arial"/>
                <a:cs typeface="Arial"/>
              </a:rPr>
              <a:t>and</a:t>
            </a:r>
            <a:r>
              <a:rPr sz="545" spc="-48" dirty="0">
                <a:latin typeface="Arial"/>
                <a:cs typeface="Arial"/>
              </a:rPr>
              <a:t> </a:t>
            </a:r>
            <a:r>
              <a:rPr sz="545" dirty="0">
                <a:latin typeface="Arial"/>
                <a:cs typeface="Arial"/>
              </a:rPr>
              <a:t>FICA</a:t>
            </a:r>
          </a:p>
        </p:txBody>
      </p:sp>
      <p:sp>
        <p:nvSpPr>
          <p:cNvPr id="126" name="object 126"/>
          <p:cNvSpPr txBox="1"/>
          <p:nvPr/>
        </p:nvSpPr>
        <p:spPr>
          <a:xfrm>
            <a:off x="3792682" y="3407352"/>
            <a:ext cx="1371600" cy="217455"/>
          </a:xfrm>
          <a:prstGeom prst="rect">
            <a:avLst/>
          </a:prstGeom>
        </p:spPr>
        <p:txBody>
          <a:bodyPr vert="horz" wrap="square" lIns="0" tIns="8659" rIns="0" bIns="0" rtlCol="0">
            <a:spAutoFit/>
          </a:bodyPr>
          <a:lstStyle/>
          <a:p>
            <a:pPr marL="8659">
              <a:spcBef>
                <a:spcPts val="68"/>
              </a:spcBef>
            </a:pPr>
            <a:r>
              <a:rPr sz="409" spc="31" dirty="0">
                <a:latin typeface="Arial"/>
                <a:cs typeface="Arial"/>
              </a:rPr>
              <a:t>31. </a:t>
            </a:r>
            <a:r>
              <a:rPr sz="409" spc="-3" dirty="0">
                <a:latin typeface="Arial"/>
                <a:cs typeface="Arial"/>
              </a:rPr>
              <a:t>Service </a:t>
            </a:r>
            <a:r>
              <a:rPr sz="409" dirty="0">
                <a:latin typeface="Arial"/>
                <a:cs typeface="Arial"/>
              </a:rPr>
              <a:t>Comp. </a:t>
            </a:r>
            <a:r>
              <a:rPr sz="409" spc="-3" dirty="0">
                <a:latin typeface="Arial"/>
                <a:cs typeface="Arial"/>
              </a:rPr>
              <a:t>Date </a:t>
            </a:r>
            <a:r>
              <a:rPr sz="409" spc="-10" dirty="0">
                <a:latin typeface="Arial"/>
                <a:cs typeface="Arial"/>
              </a:rPr>
              <a:t>(Leave)    </a:t>
            </a:r>
            <a:r>
              <a:rPr sz="716" spc="56" baseline="-7936" dirty="0">
                <a:latin typeface="Arial"/>
                <a:cs typeface="Arial"/>
              </a:rPr>
              <a:t>32. </a:t>
            </a:r>
            <a:r>
              <a:rPr sz="716" spc="15" baseline="-7936" dirty="0">
                <a:latin typeface="Arial"/>
                <a:cs typeface="Arial"/>
              </a:rPr>
              <a:t>Work</a:t>
            </a:r>
            <a:r>
              <a:rPr sz="716" spc="158" baseline="-7936" dirty="0">
                <a:latin typeface="Arial"/>
                <a:cs typeface="Arial"/>
              </a:rPr>
              <a:t> </a:t>
            </a:r>
            <a:r>
              <a:rPr sz="716" spc="-15" baseline="-7936" dirty="0">
                <a:latin typeface="Arial"/>
                <a:cs typeface="Arial"/>
              </a:rPr>
              <a:t>Schedule</a:t>
            </a:r>
            <a:endParaRPr sz="716" baseline="-7936" dirty="0">
              <a:latin typeface="Arial"/>
              <a:cs typeface="Arial"/>
            </a:endParaRPr>
          </a:p>
          <a:p>
            <a:pPr marL="21647">
              <a:spcBef>
                <a:spcPts val="416"/>
              </a:spcBef>
              <a:tabLst>
                <a:tab pos="830818" algn="l"/>
                <a:tab pos="1077595" algn="l"/>
              </a:tabLst>
            </a:pPr>
            <a:r>
              <a:rPr sz="818" spc="-5" baseline="3472" dirty="0">
                <a:latin typeface="Arial"/>
                <a:cs typeface="Arial"/>
              </a:rPr>
              <a:t>	</a:t>
            </a:r>
            <a:r>
              <a:rPr sz="545" dirty="0">
                <a:latin typeface="Arial"/>
                <a:cs typeface="Arial"/>
              </a:rPr>
              <a:t>	</a:t>
            </a:r>
            <a:r>
              <a:rPr sz="818" spc="-5" baseline="3472" dirty="0">
                <a:latin typeface="Arial"/>
                <a:cs typeface="Arial"/>
              </a:rPr>
              <a:t>Full</a:t>
            </a:r>
            <a:r>
              <a:rPr sz="818" spc="-87" baseline="3472" dirty="0">
                <a:latin typeface="Arial"/>
                <a:cs typeface="Arial"/>
              </a:rPr>
              <a:t> </a:t>
            </a:r>
            <a:r>
              <a:rPr sz="818" baseline="3472" dirty="0">
                <a:latin typeface="Arial"/>
                <a:cs typeface="Arial"/>
              </a:rPr>
              <a:t>Time</a:t>
            </a:r>
          </a:p>
        </p:txBody>
      </p:sp>
      <p:sp>
        <p:nvSpPr>
          <p:cNvPr id="129" name="object 129"/>
          <p:cNvSpPr txBox="1"/>
          <p:nvPr/>
        </p:nvSpPr>
        <p:spPr>
          <a:xfrm>
            <a:off x="4606636" y="3692734"/>
            <a:ext cx="675409" cy="239914"/>
          </a:xfrm>
          <a:prstGeom prst="rect">
            <a:avLst/>
          </a:prstGeom>
        </p:spPr>
        <p:txBody>
          <a:bodyPr vert="horz" wrap="square" lIns="0" tIns="43728" rIns="0" bIns="0" rtlCol="0">
            <a:spAutoFit/>
          </a:bodyPr>
          <a:lstStyle/>
          <a:p>
            <a:pPr marL="8659">
              <a:spcBef>
                <a:spcPts val="344"/>
              </a:spcBef>
            </a:pPr>
            <a:r>
              <a:rPr sz="477" spc="37" dirty="0">
                <a:latin typeface="Arial"/>
                <a:cs typeface="Arial"/>
              </a:rPr>
              <a:t>36. </a:t>
            </a:r>
            <a:r>
              <a:rPr sz="477" spc="3" dirty="0">
                <a:latin typeface="Arial"/>
                <a:cs typeface="Arial"/>
              </a:rPr>
              <a:t>Appropriation</a:t>
            </a:r>
            <a:r>
              <a:rPr sz="477" spc="7" dirty="0">
                <a:latin typeface="Arial"/>
                <a:cs typeface="Arial"/>
              </a:rPr>
              <a:t> </a:t>
            </a:r>
            <a:r>
              <a:rPr sz="477" spc="-10" dirty="0">
                <a:latin typeface="Arial"/>
                <a:cs typeface="Arial"/>
              </a:rPr>
              <a:t>Code</a:t>
            </a:r>
            <a:endParaRPr sz="477" dirty="0">
              <a:latin typeface="Arial"/>
              <a:cs typeface="Arial"/>
            </a:endParaRPr>
          </a:p>
          <a:p>
            <a:pPr marL="21647">
              <a:spcBef>
                <a:spcPts val="313"/>
              </a:spcBef>
            </a:pPr>
            <a:endParaRPr sz="545" dirty="0">
              <a:latin typeface="Arial"/>
              <a:cs typeface="Arial"/>
            </a:endParaRPr>
          </a:p>
        </p:txBody>
      </p:sp>
      <p:sp>
        <p:nvSpPr>
          <p:cNvPr id="130" name="object 130"/>
          <p:cNvSpPr txBox="1"/>
          <p:nvPr/>
        </p:nvSpPr>
        <p:spPr>
          <a:xfrm>
            <a:off x="6282171" y="3688946"/>
            <a:ext cx="754640" cy="256236"/>
          </a:xfrm>
          <a:prstGeom prst="rect">
            <a:avLst/>
          </a:prstGeom>
        </p:spPr>
        <p:txBody>
          <a:bodyPr vert="horz" wrap="square" lIns="0" tIns="47192" rIns="0" bIns="0" rtlCol="0">
            <a:spAutoFit/>
          </a:bodyPr>
          <a:lstStyle/>
          <a:p>
            <a:pPr marL="8659">
              <a:spcBef>
                <a:spcPts val="372"/>
              </a:spcBef>
            </a:pPr>
            <a:r>
              <a:rPr sz="477" spc="37" dirty="0">
                <a:latin typeface="Arial"/>
                <a:cs typeface="Arial"/>
              </a:rPr>
              <a:t>37. </a:t>
            </a:r>
            <a:r>
              <a:rPr sz="477" spc="-7" dirty="0">
                <a:latin typeface="Arial"/>
                <a:cs typeface="Arial"/>
              </a:rPr>
              <a:t>Bargaining </a:t>
            </a:r>
            <a:r>
              <a:rPr sz="477" spc="7" dirty="0">
                <a:latin typeface="Arial"/>
                <a:cs typeface="Arial"/>
              </a:rPr>
              <a:t>Unit</a:t>
            </a:r>
            <a:r>
              <a:rPr sz="477" spc="34" dirty="0">
                <a:latin typeface="Arial"/>
                <a:cs typeface="Arial"/>
              </a:rPr>
              <a:t> </a:t>
            </a:r>
            <a:r>
              <a:rPr sz="477" spc="3" dirty="0">
                <a:latin typeface="Arial"/>
                <a:cs typeface="Arial"/>
              </a:rPr>
              <a:t>Status</a:t>
            </a:r>
            <a:endParaRPr sz="477" dirty="0">
              <a:latin typeface="Arial"/>
              <a:cs typeface="Arial"/>
            </a:endParaRPr>
          </a:p>
          <a:p>
            <a:pPr marL="34635">
              <a:spcBef>
                <a:spcPts val="351"/>
              </a:spcBef>
            </a:pPr>
            <a:endParaRPr sz="545" dirty="0">
              <a:latin typeface="Arial"/>
              <a:cs typeface="Arial"/>
            </a:endParaRPr>
          </a:p>
        </p:txBody>
      </p:sp>
      <p:sp>
        <p:nvSpPr>
          <p:cNvPr id="131" name="object 131"/>
          <p:cNvSpPr txBox="1"/>
          <p:nvPr/>
        </p:nvSpPr>
        <p:spPr>
          <a:xfrm>
            <a:off x="2112818" y="3918953"/>
            <a:ext cx="652895" cy="191096"/>
          </a:xfrm>
          <a:prstGeom prst="rect">
            <a:avLst/>
          </a:prstGeom>
        </p:spPr>
        <p:txBody>
          <a:bodyPr vert="horz" wrap="square" lIns="0" tIns="20782" rIns="0" bIns="0" rtlCol="0">
            <a:spAutoFit/>
          </a:bodyPr>
          <a:lstStyle/>
          <a:p>
            <a:pPr marL="8659">
              <a:spcBef>
                <a:spcPts val="164"/>
              </a:spcBef>
            </a:pPr>
            <a:r>
              <a:rPr sz="477" spc="37" dirty="0">
                <a:latin typeface="Arial"/>
                <a:cs typeface="Arial"/>
              </a:rPr>
              <a:t>38. </a:t>
            </a:r>
            <a:r>
              <a:rPr sz="477" spc="17" dirty="0">
                <a:latin typeface="Arial"/>
                <a:cs typeface="Arial"/>
              </a:rPr>
              <a:t>Duty </a:t>
            </a:r>
            <a:r>
              <a:rPr sz="477" spc="7" dirty="0">
                <a:latin typeface="Arial"/>
                <a:cs typeface="Arial"/>
              </a:rPr>
              <a:t>Station</a:t>
            </a:r>
            <a:r>
              <a:rPr sz="477" dirty="0">
                <a:latin typeface="Arial"/>
                <a:cs typeface="Arial"/>
              </a:rPr>
              <a:t> </a:t>
            </a:r>
            <a:r>
              <a:rPr sz="477" spc="-10" dirty="0">
                <a:latin typeface="Arial"/>
                <a:cs typeface="Arial"/>
              </a:rPr>
              <a:t>Code</a:t>
            </a:r>
            <a:endParaRPr sz="477" dirty="0">
              <a:latin typeface="Arial"/>
              <a:cs typeface="Arial"/>
            </a:endParaRPr>
          </a:p>
          <a:p>
            <a:pPr marL="8659">
              <a:spcBef>
                <a:spcPts val="109"/>
              </a:spcBef>
            </a:pPr>
            <a:endParaRPr sz="545" dirty="0">
              <a:latin typeface="Arial"/>
              <a:cs typeface="Arial"/>
            </a:endParaRPr>
          </a:p>
        </p:txBody>
      </p:sp>
      <p:sp>
        <p:nvSpPr>
          <p:cNvPr id="132" name="object 132"/>
          <p:cNvSpPr txBox="1"/>
          <p:nvPr/>
        </p:nvSpPr>
        <p:spPr>
          <a:xfrm>
            <a:off x="3792664" y="3915164"/>
            <a:ext cx="1748270" cy="195030"/>
          </a:xfrm>
          <a:prstGeom prst="rect">
            <a:avLst/>
          </a:prstGeom>
        </p:spPr>
        <p:txBody>
          <a:bodyPr vert="horz" wrap="square" lIns="0" tIns="24678" rIns="0" bIns="0" rtlCol="0">
            <a:spAutoFit/>
          </a:bodyPr>
          <a:lstStyle/>
          <a:p>
            <a:pPr marL="8659">
              <a:spcBef>
                <a:spcPts val="194"/>
              </a:spcBef>
            </a:pPr>
            <a:r>
              <a:rPr sz="477" spc="37" dirty="0">
                <a:latin typeface="Arial"/>
                <a:cs typeface="Arial"/>
              </a:rPr>
              <a:t>39. </a:t>
            </a:r>
            <a:r>
              <a:rPr sz="477" spc="17" dirty="0">
                <a:latin typeface="Arial"/>
                <a:cs typeface="Arial"/>
              </a:rPr>
              <a:t>Duty </a:t>
            </a:r>
            <a:r>
              <a:rPr sz="477" spc="7" dirty="0">
                <a:latin typeface="Arial"/>
                <a:cs typeface="Arial"/>
              </a:rPr>
              <a:t>Station </a:t>
            </a:r>
            <a:r>
              <a:rPr sz="477" i="1" spc="14" dirty="0">
                <a:latin typeface="Arial"/>
                <a:cs typeface="Arial"/>
              </a:rPr>
              <a:t>(City </a:t>
            </a:r>
            <a:r>
              <a:rPr sz="477" i="1" dirty="0">
                <a:latin typeface="Arial"/>
                <a:cs typeface="Arial"/>
              </a:rPr>
              <a:t>- </a:t>
            </a:r>
            <a:r>
              <a:rPr sz="477" i="1" spc="14" dirty="0">
                <a:latin typeface="Arial"/>
                <a:cs typeface="Arial"/>
              </a:rPr>
              <a:t>County </a:t>
            </a:r>
            <a:r>
              <a:rPr sz="477" i="1" dirty="0">
                <a:latin typeface="Arial"/>
                <a:cs typeface="Arial"/>
              </a:rPr>
              <a:t>- </a:t>
            </a:r>
            <a:r>
              <a:rPr sz="477" i="1" spc="3" dirty="0">
                <a:latin typeface="Arial"/>
                <a:cs typeface="Arial"/>
              </a:rPr>
              <a:t>State </a:t>
            </a:r>
            <a:r>
              <a:rPr sz="477" i="1" spc="10" dirty="0">
                <a:latin typeface="Arial"/>
                <a:cs typeface="Arial"/>
              </a:rPr>
              <a:t>or </a:t>
            </a:r>
            <a:r>
              <a:rPr sz="477" i="1" spc="-7" dirty="0">
                <a:latin typeface="Arial"/>
                <a:cs typeface="Arial"/>
              </a:rPr>
              <a:t>Overseas</a:t>
            </a:r>
            <a:r>
              <a:rPr sz="477" i="1" spc="-44" dirty="0">
                <a:latin typeface="Arial"/>
                <a:cs typeface="Arial"/>
              </a:rPr>
              <a:t> </a:t>
            </a:r>
            <a:r>
              <a:rPr sz="477" i="1" spc="-3" dirty="0">
                <a:latin typeface="Arial"/>
                <a:cs typeface="Arial"/>
              </a:rPr>
              <a:t>Location)</a:t>
            </a:r>
            <a:endParaRPr sz="477" dirty="0">
              <a:latin typeface="Arial"/>
              <a:cs typeface="Arial"/>
            </a:endParaRPr>
          </a:p>
          <a:p>
            <a:pPr marL="21647">
              <a:spcBef>
                <a:spcPts val="143"/>
              </a:spcBef>
            </a:pPr>
            <a:endParaRPr sz="545" dirty="0">
              <a:latin typeface="Arial"/>
              <a:cs typeface="Arial"/>
            </a:endParaRPr>
          </a:p>
        </p:txBody>
      </p:sp>
      <p:graphicFrame>
        <p:nvGraphicFramePr>
          <p:cNvPr id="133" name="object 133"/>
          <p:cNvGraphicFramePr>
            <a:graphicFrameLocks noGrp="1"/>
          </p:cNvGraphicFramePr>
          <p:nvPr/>
        </p:nvGraphicFramePr>
        <p:xfrm>
          <a:off x="2108489" y="4149869"/>
          <a:ext cx="3454977" cy="300661"/>
        </p:xfrm>
        <a:graphic>
          <a:graphicData uri="http://schemas.openxmlformats.org/drawingml/2006/table">
            <a:tbl>
              <a:tblPr firstRow="1" bandRow="1">
                <a:tableStyleId>{2D5ABB26-0587-4C30-8999-92F81FD0307C}</a:tableStyleId>
              </a:tblPr>
              <a:tblGrid>
                <a:gridCol w="744682">
                  <a:extLst>
                    <a:ext uri="{9D8B030D-6E8A-4147-A177-3AD203B41FA5}">
                      <a16:colId xmlns:a16="http://schemas.microsoft.com/office/drawing/2014/main" val="20000"/>
                    </a:ext>
                  </a:extLst>
                </a:gridCol>
                <a:gridCol w="733858">
                  <a:extLst>
                    <a:ext uri="{9D8B030D-6E8A-4147-A177-3AD203B41FA5}">
                      <a16:colId xmlns:a16="http://schemas.microsoft.com/office/drawing/2014/main" val="20001"/>
                    </a:ext>
                  </a:extLst>
                </a:gridCol>
                <a:gridCol w="686233">
                  <a:extLst>
                    <a:ext uri="{9D8B030D-6E8A-4147-A177-3AD203B41FA5}">
                      <a16:colId xmlns:a16="http://schemas.microsoft.com/office/drawing/2014/main" val="20002"/>
                    </a:ext>
                  </a:extLst>
                </a:gridCol>
                <a:gridCol w="701386">
                  <a:extLst>
                    <a:ext uri="{9D8B030D-6E8A-4147-A177-3AD203B41FA5}">
                      <a16:colId xmlns:a16="http://schemas.microsoft.com/office/drawing/2014/main" val="20003"/>
                    </a:ext>
                  </a:extLst>
                </a:gridCol>
                <a:gridCol w="588818">
                  <a:extLst>
                    <a:ext uri="{9D8B030D-6E8A-4147-A177-3AD203B41FA5}">
                      <a16:colId xmlns:a16="http://schemas.microsoft.com/office/drawing/2014/main" val="20004"/>
                    </a:ext>
                  </a:extLst>
                </a:gridCol>
              </a:tblGrid>
              <a:tr h="93792">
                <a:tc>
                  <a:txBody>
                    <a:bodyPr/>
                    <a:lstStyle/>
                    <a:p>
                      <a:pPr marL="19050">
                        <a:lnSpc>
                          <a:spcPct val="100000"/>
                        </a:lnSpc>
                        <a:spcBef>
                          <a:spcPts val="25"/>
                        </a:spcBef>
                      </a:pPr>
                      <a:r>
                        <a:rPr sz="500" b="1" spc="55" dirty="0">
                          <a:latin typeface="Arial"/>
                          <a:cs typeface="Arial"/>
                        </a:rPr>
                        <a:t>40. </a:t>
                      </a:r>
                      <a:r>
                        <a:rPr sz="500" b="1" spc="-20" dirty="0">
                          <a:latin typeface="Arial"/>
                          <a:cs typeface="Arial"/>
                        </a:rPr>
                        <a:t>AGENCY</a:t>
                      </a:r>
                      <a:r>
                        <a:rPr sz="500" b="1" spc="30" dirty="0">
                          <a:latin typeface="Arial"/>
                          <a:cs typeface="Arial"/>
                        </a:rPr>
                        <a:t> </a:t>
                      </a:r>
                      <a:r>
                        <a:rPr sz="500" b="1" spc="-10" dirty="0">
                          <a:latin typeface="Arial"/>
                          <a:cs typeface="Arial"/>
                        </a:rPr>
                        <a:t>DATA</a:t>
                      </a:r>
                      <a:endParaRPr sz="500" dirty="0">
                        <a:latin typeface="Arial"/>
                        <a:cs typeface="Arial"/>
                      </a:endParaRPr>
                    </a:p>
                  </a:txBody>
                  <a:tcPr marL="0" marR="0" marT="2165" marB="0">
                    <a:lnR w="6350">
                      <a:solidFill>
                        <a:srgbClr val="000000"/>
                      </a:solidFill>
                      <a:prstDash val="solid"/>
                    </a:lnR>
                  </a:tcPr>
                </a:tc>
                <a:tc>
                  <a:txBody>
                    <a:bodyPr/>
                    <a:lstStyle/>
                    <a:p>
                      <a:pPr marL="19050">
                        <a:lnSpc>
                          <a:spcPct val="100000"/>
                        </a:lnSpc>
                        <a:spcBef>
                          <a:spcPts val="25"/>
                        </a:spcBef>
                      </a:pPr>
                      <a:r>
                        <a:rPr sz="500" spc="60" dirty="0">
                          <a:latin typeface="Arial"/>
                          <a:cs typeface="Arial"/>
                        </a:rPr>
                        <a:t>41.</a:t>
                      </a:r>
                      <a:endParaRPr sz="500">
                        <a:latin typeface="Arial"/>
                        <a:cs typeface="Arial"/>
                      </a:endParaRPr>
                    </a:p>
                  </a:txBody>
                  <a:tcPr marL="0" marR="0" marT="2165" marB="0">
                    <a:lnL w="6350">
                      <a:solidFill>
                        <a:srgbClr val="000000"/>
                      </a:solidFill>
                      <a:prstDash val="solid"/>
                    </a:lnL>
                    <a:lnR w="6350">
                      <a:solidFill>
                        <a:srgbClr val="000000"/>
                      </a:solidFill>
                      <a:prstDash val="solid"/>
                    </a:lnR>
                  </a:tcPr>
                </a:tc>
                <a:tc>
                  <a:txBody>
                    <a:bodyPr/>
                    <a:lstStyle/>
                    <a:p>
                      <a:pPr marL="41275">
                        <a:lnSpc>
                          <a:spcPct val="100000"/>
                        </a:lnSpc>
                        <a:spcBef>
                          <a:spcPts val="25"/>
                        </a:spcBef>
                      </a:pPr>
                      <a:r>
                        <a:rPr sz="500" spc="60" dirty="0">
                          <a:latin typeface="Arial"/>
                          <a:cs typeface="Arial"/>
                        </a:rPr>
                        <a:t>42.</a:t>
                      </a:r>
                      <a:endParaRPr sz="500">
                        <a:latin typeface="Arial"/>
                        <a:cs typeface="Arial"/>
                      </a:endParaRPr>
                    </a:p>
                  </a:txBody>
                  <a:tcPr marL="0" marR="0" marT="2165" marB="0">
                    <a:lnL w="6350">
                      <a:solidFill>
                        <a:srgbClr val="000000"/>
                      </a:solidFill>
                      <a:prstDash val="solid"/>
                    </a:lnL>
                    <a:lnR w="6350">
                      <a:solidFill>
                        <a:srgbClr val="000000"/>
                      </a:solidFill>
                      <a:prstDash val="solid"/>
                    </a:lnR>
                  </a:tcPr>
                </a:tc>
                <a:tc>
                  <a:txBody>
                    <a:bodyPr/>
                    <a:lstStyle/>
                    <a:p>
                      <a:pPr marL="44450">
                        <a:lnSpc>
                          <a:spcPct val="100000"/>
                        </a:lnSpc>
                        <a:spcBef>
                          <a:spcPts val="25"/>
                        </a:spcBef>
                      </a:pPr>
                      <a:r>
                        <a:rPr sz="500" spc="60" dirty="0">
                          <a:latin typeface="Arial"/>
                          <a:cs typeface="Arial"/>
                        </a:rPr>
                        <a:t>43.</a:t>
                      </a:r>
                      <a:endParaRPr sz="500">
                        <a:latin typeface="Arial"/>
                        <a:cs typeface="Arial"/>
                      </a:endParaRPr>
                    </a:p>
                  </a:txBody>
                  <a:tcPr marL="0" marR="0" marT="2165" marB="0">
                    <a:lnL w="6350">
                      <a:solidFill>
                        <a:srgbClr val="000000"/>
                      </a:solidFill>
                      <a:prstDash val="solid"/>
                    </a:lnL>
                    <a:lnR w="6350">
                      <a:solidFill>
                        <a:srgbClr val="000000"/>
                      </a:solidFill>
                      <a:prstDash val="solid"/>
                    </a:lnR>
                  </a:tcPr>
                </a:tc>
                <a:tc>
                  <a:txBody>
                    <a:bodyPr/>
                    <a:lstStyle/>
                    <a:p>
                      <a:pPr marL="19050">
                        <a:lnSpc>
                          <a:spcPct val="100000"/>
                        </a:lnSpc>
                        <a:spcBef>
                          <a:spcPts val="25"/>
                        </a:spcBef>
                      </a:pPr>
                      <a:r>
                        <a:rPr sz="500" spc="60" dirty="0">
                          <a:latin typeface="Arial"/>
                          <a:cs typeface="Arial"/>
                        </a:rPr>
                        <a:t>44.</a:t>
                      </a:r>
                      <a:endParaRPr sz="500">
                        <a:latin typeface="Arial"/>
                        <a:cs typeface="Arial"/>
                      </a:endParaRPr>
                    </a:p>
                  </a:txBody>
                  <a:tcPr marL="0" marR="0" marT="2165" marB="0">
                    <a:lnL w="6350">
                      <a:solidFill>
                        <a:srgbClr val="000000"/>
                      </a:solidFill>
                      <a:prstDash val="solid"/>
                    </a:lnL>
                  </a:tcPr>
                </a:tc>
                <a:extLst>
                  <a:ext uri="{0D108BD9-81ED-4DB2-BD59-A6C34878D82A}">
                    <a16:rowId xmlns:a16="http://schemas.microsoft.com/office/drawing/2014/main" val="10000"/>
                  </a:ext>
                </a:extLst>
              </a:tr>
              <a:tr h="116191">
                <a:tc>
                  <a:txBody>
                    <a:bodyPr/>
                    <a:lstStyle/>
                    <a:p>
                      <a:pPr>
                        <a:lnSpc>
                          <a:spcPct val="100000"/>
                        </a:lnSpc>
                      </a:pPr>
                      <a:endParaRPr sz="500">
                        <a:latin typeface="Times New Roman"/>
                        <a:cs typeface="Times New Roman"/>
                      </a:endParaRPr>
                    </a:p>
                  </a:txBody>
                  <a:tcPr marL="0" marR="0" marT="0" marB="0">
                    <a:lnR w="6350">
                      <a:solidFill>
                        <a:srgbClr val="000000"/>
                      </a:solidFill>
                      <a:prstDash val="solid"/>
                    </a:lnR>
                  </a:tcPr>
                </a:tc>
                <a:tc>
                  <a:txBody>
                    <a:bodyPr/>
                    <a:lstStyle/>
                    <a:p>
                      <a:pPr marL="35560">
                        <a:lnSpc>
                          <a:spcPct val="100000"/>
                        </a:lnSpc>
                        <a:spcBef>
                          <a:spcPts val="200"/>
                        </a:spcBef>
                      </a:pPr>
                      <a:endParaRPr sz="400" dirty="0">
                        <a:latin typeface="Arial"/>
                        <a:cs typeface="Arial"/>
                      </a:endParaRPr>
                    </a:p>
                  </a:txBody>
                  <a:tcPr marL="0" marR="0" marT="17318" marB="0">
                    <a:lnL w="6350">
                      <a:solidFill>
                        <a:srgbClr val="000000"/>
                      </a:solidFill>
                      <a:prstDash val="solid"/>
                    </a:lnL>
                    <a:lnR w="6350">
                      <a:solidFill>
                        <a:srgbClr val="000000"/>
                      </a:solidFill>
                      <a:prstDash val="solid"/>
                    </a:lnR>
                  </a:tcPr>
                </a:tc>
                <a:tc>
                  <a:txBody>
                    <a:bodyPr/>
                    <a:lstStyle/>
                    <a:p>
                      <a:pPr marL="66675">
                        <a:lnSpc>
                          <a:spcPct val="100000"/>
                        </a:lnSpc>
                        <a:spcBef>
                          <a:spcPts val="190"/>
                        </a:spcBef>
                      </a:pPr>
                      <a:endParaRPr sz="400" dirty="0">
                        <a:latin typeface="Arial"/>
                        <a:cs typeface="Arial"/>
                      </a:endParaRPr>
                    </a:p>
                  </a:txBody>
                  <a:tcPr marL="0" marR="0" marT="16452" marB="0">
                    <a:lnL w="6350">
                      <a:solidFill>
                        <a:srgbClr val="000000"/>
                      </a:solidFill>
                      <a:prstDash val="solid"/>
                    </a:lnL>
                    <a:lnR w="6350">
                      <a:solidFill>
                        <a:srgbClr val="000000"/>
                      </a:solidFill>
                      <a:prstDash val="solid"/>
                    </a:lnR>
                  </a:tcPr>
                </a:tc>
                <a:tc>
                  <a:txBody>
                    <a:bodyPr/>
                    <a:lstStyle/>
                    <a:p>
                      <a:pPr marL="63500">
                        <a:lnSpc>
                          <a:spcPct val="100000"/>
                        </a:lnSpc>
                        <a:spcBef>
                          <a:spcPts val="140"/>
                        </a:spcBef>
                      </a:pPr>
                      <a:endParaRPr sz="400" dirty="0">
                        <a:latin typeface="Arial"/>
                        <a:cs typeface="Arial"/>
                      </a:endParaRPr>
                    </a:p>
                  </a:txBody>
                  <a:tcPr marL="0" marR="0" marT="12123" marB="0">
                    <a:lnL w="6350">
                      <a:solidFill>
                        <a:srgbClr val="000000"/>
                      </a:solidFill>
                      <a:prstDash val="solid"/>
                    </a:lnL>
                    <a:lnR w="6350">
                      <a:solidFill>
                        <a:srgbClr val="000000"/>
                      </a:solidFill>
                      <a:prstDash val="solid"/>
                    </a:lnR>
                  </a:tcPr>
                </a:tc>
                <a:tc>
                  <a:txBody>
                    <a:bodyPr/>
                    <a:lstStyle/>
                    <a:p>
                      <a:pPr marL="57150">
                        <a:lnSpc>
                          <a:spcPct val="100000"/>
                        </a:lnSpc>
                        <a:spcBef>
                          <a:spcPts val="165"/>
                        </a:spcBef>
                      </a:pPr>
                      <a:r>
                        <a:rPr sz="400" dirty="0">
                          <a:latin typeface="Arial"/>
                          <a:cs typeface="Arial"/>
                        </a:rPr>
                        <a:t>:</a:t>
                      </a:r>
                    </a:p>
                  </a:txBody>
                  <a:tcPr marL="0" marR="0" marT="14287" marB="0">
                    <a:lnL w="6350">
                      <a:solidFill>
                        <a:srgbClr val="000000"/>
                      </a:solidFill>
                      <a:prstDash val="solid"/>
                    </a:lnL>
                  </a:tcPr>
                </a:tc>
                <a:extLst>
                  <a:ext uri="{0D108BD9-81ED-4DB2-BD59-A6C34878D82A}">
                    <a16:rowId xmlns:a16="http://schemas.microsoft.com/office/drawing/2014/main" val="10001"/>
                  </a:ext>
                </a:extLst>
              </a:tr>
              <a:tr h="73754">
                <a:tc>
                  <a:txBody>
                    <a:bodyPr/>
                    <a:lstStyle/>
                    <a:p>
                      <a:pPr marL="19050">
                        <a:lnSpc>
                          <a:spcPts val="750"/>
                        </a:lnSpc>
                      </a:pPr>
                      <a:r>
                        <a:rPr sz="500" spc="55" dirty="0">
                          <a:latin typeface="Arial"/>
                          <a:cs typeface="Arial"/>
                        </a:rPr>
                        <a:t>45.</a:t>
                      </a:r>
                      <a:r>
                        <a:rPr sz="500" spc="50" dirty="0">
                          <a:latin typeface="Arial"/>
                          <a:cs typeface="Arial"/>
                        </a:rPr>
                        <a:t> </a:t>
                      </a:r>
                      <a:r>
                        <a:rPr sz="500" spc="-20" dirty="0">
                          <a:latin typeface="Arial"/>
                          <a:cs typeface="Arial"/>
                        </a:rPr>
                        <a:t>Remarks</a:t>
                      </a:r>
                      <a:endParaRPr sz="500" dirty="0">
                        <a:latin typeface="Arial"/>
                        <a:cs typeface="Arial"/>
                      </a:endParaRPr>
                    </a:p>
                  </a:txBody>
                  <a:tcPr marL="0" marR="0" marT="0" marB="0"/>
                </a:tc>
                <a:tc>
                  <a:txBody>
                    <a:bodyPr/>
                    <a:lstStyle/>
                    <a:p>
                      <a:pPr>
                        <a:lnSpc>
                          <a:spcPct val="100000"/>
                        </a:lnSpc>
                      </a:pPr>
                      <a:endParaRPr sz="300">
                        <a:latin typeface="Times New Roman"/>
                        <a:cs typeface="Times New Roman"/>
                      </a:endParaRPr>
                    </a:p>
                  </a:txBody>
                  <a:tcPr marL="0" marR="0" marT="0" marB="0"/>
                </a:tc>
                <a:tc>
                  <a:txBody>
                    <a:bodyPr/>
                    <a:lstStyle/>
                    <a:p>
                      <a:pPr>
                        <a:lnSpc>
                          <a:spcPct val="100000"/>
                        </a:lnSpc>
                      </a:pPr>
                      <a:endParaRPr sz="300">
                        <a:latin typeface="Times New Roman"/>
                        <a:cs typeface="Times New Roman"/>
                      </a:endParaRPr>
                    </a:p>
                  </a:txBody>
                  <a:tcPr marL="0" marR="0" marT="0" marB="0"/>
                </a:tc>
                <a:tc>
                  <a:txBody>
                    <a:bodyPr/>
                    <a:lstStyle/>
                    <a:p>
                      <a:pPr>
                        <a:lnSpc>
                          <a:spcPct val="100000"/>
                        </a:lnSpc>
                      </a:pPr>
                      <a:endParaRPr sz="300" dirty="0">
                        <a:latin typeface="Times New Roman"/>
                        <a:cs typeface="Times New Roman"/>
                      </a:endParaRPr>
                    </a:p>
                  </a:txBody>
                  <a:tcPr marL="0" marR="0" marT="0" marB="0"/>
                </a:tc>
                <a:tc>
                  <a:txBody>
                    <a:bodyPr/>
                    <a:lstStyle/>
                    <a:p>
                      <a:pPr>
                        <a:lnSpc>
                          <a:spcPct val="100000"/>
                        </a:lnSpc>
                      </a:pPr>
                      <a:endParaRPr sz="300" dirty="0">
                        <a:latin typeface="Times New Roman"/>
                        <a:cs typeface="Times New Roman"/>
                      </a:endParaRPr>
                    </a:p>
                  </a:txBody>
                  <a:tcPr marL="0" marR="0" marT="0" marB="0"/>
                </a:tc>
                <a:extLst>
                  <a:ext uri="{0D108BD9-81ED-4DB2-BD59-A6C34878D82A}">
                    <a16:rowId xmlns:a16="http://schemas.microsoft.com/office/drawing/2014/main" val="10002"/>
                  </a:ext>
                </a:extLst>
              </a:tr>
            </a:tbl>
          </a:graphicData>
        </a:graphic>
      </p:graphicFrame>
      <p:graphicFrame>
        <p:nvGraphicFramePr>
          <p:cNvPr id="134" name="object 134"/>
          <p:cNvGraphicFramePr>
            <a:graphicFrameLocks noGrp="1"/>
          </p:cNvGraphicFramePr>
          <p:nvPr/>
        </p:nvGraphicFramePr>
        <p:xfrm>
          <a:off x="2101994" y="6020233"/>
          <a:ext cx="4922693" cy="417801"/>
        </p:xfrm>
        <a:graphic>
          <a:graphicData uri="http://schemas.openxmlformats.org/drawingml/2006/table">
            <a:tbl>
              <a:tblPr firstRow="1" bandRow="1">
                <a:tableStyleId>{2D5ABB26-0587-4C30-8999-92F81FD0307C}</a:tableStyleId>
              </a:tblPr>
              <a:tblGrid>
                <a:gridCol w="684068">
                  <a:extLst>
                    <a:ext uri="{9D8B030D-6E8A-4147-A177-3AD203B41FA5}">
                      <a16:colId xmlns:a16="http://schemas.microsoft.com/office/drawing/2014/main" val="20000"/>
                    </a:ext>
                  </a:extLst>
                </a:gridCol>
                <a:gridCol w="749011">
                  <a:extLst>
                    <a:ext uri="{9D8B030D-6E8A-4147-A177-3AD203B41FA5}">
                      <a16:colId xmlns:a16="http://schemas.microsoft.com/office/drawing/2014/main" val="20001"/>
                    </a:ext>
                  </a:extLst>
                </a:gridCol>
                <a:gridCol w="1060739">
                  <a:extLst>
                    <a:ext uri="{9D8B030D-6E8A-4147-A177-3AD203B41FA5}">
                      <a16:colId xmlns:a16="http://schemas.microsoft.com/office/drawing/2014/main" val="20002"/>
                    </a:ext>
                  </a:extLst>
                </a:gridCol>
                <a:gridCol w="2428875">
                  <a:extLst>
                    <a:ext uri="{9D8B030D-6E8A-4147-A177-3AD203B41FA5}">
                      <a16:colId xmlns:a16="http://schemas.microsoft.com/office/drawing/2014/main" val="20003"/>
                    </a:ext>
                  </a:extLst>
                </a:gridCol>
              </a:tblGrid>
              <a:tr h="207818">
                <a:tc gridSpan="3">
                  <a:txBody>
                    <a:bodyPr/>
                    <a:lstStyle/>
                    <a:p>
                      <a:pPr marL="19050">
                        <a:lnSpc>
                          <a:spcPct val="100000"/>
                        </a:lnSpc>
                      </a:pPr>
                      <a:r>
                        <a:rPr sz="500" spc="55" dirty="0">
                          <a:latin typeface="Arial"/>
                          <a:cs typeface="Arial"/>
                        </a:rPr>
                        <a:t>46. </a:t>
                      </a:r>
                      <a:r>
                        <a:rPr sz="500" spc="-5" dirty="0">
                          <a:latin typeface="Arial"/>
                          <a:cs typeface="Arial"/>
                        </a:rPr>
                        <a:t>Employing </a:t>
                      </a:r>
                      <a:r>
                        <a:rPr sz="500" spc="5" dirty="0">
                          <a:latin typeface="Arial"/>
                          <a:cs typeface="Arial"/>
                        </a:rPr>
                        <a:t>Department </a:t>
                      </a:r>
                      <a:r>
                        <a:rPr sz="500" spc="15" dirty="0">
                          <a:latin typeface="Arial"/>
                          <a:cs typeface="Arial"/>
                        </a:rPr>
                        <a:t>or</a:t>
                      </a:r>
                      <a:r>
                        <a:rPr sz="500" spc="135" dirty="0">
                          <a:latin typeface="Arial"/>
                          <a:cs typeface="Arial"/>
                        </a:rPr>
                        <a:t> </a:t>
                      </a:r>
                      <a:r>
                        <a:rPr sz="500" spc="5" dirty="0">
                          <a:latin typeface="Arial"/>
                          <a:cs typeface="Arial"/>
                        </a:rPr>
                        <a:t>Agency</a:t>
                      </a:r>
                      <a:endParaRPr sz="500" dirty="0">
                        <a:latin typeface="Arial"/>
                        <a:cs typeface="Arial"/>
                      </a:endParaRPr>
                    </a:p>
                    <a:p>
                      <a:pPr marL="44450">
                        <a:lnSpc>
                          <a:spcPct val="100000"/>
                        </a:lnSpc>
                        <a:spcBef>
                          <a:spcPts val="210"/>
                        </a:spcBef>
                      </a:pPr>
                      <a:endParaRPr sz="500" dirty="0">
                        <a:latin typeface="Arial"/>
                        <a:cs typeface="Arial"/>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marL="19050">
                        <a:lnSpc>
                          <a:spcPct val="100000"/>
                        </a:lnSpc>
                      </a:pPr>
                      <a:r>
                        <a:rPr sz="500" spc="55" dirty="0">
                          <a:latin typeface="Arial"/>
                          <a:cs typeface="Arial"/>
                        </a:rPr>
                        <a:t>50. </a:t>
                      </a:r>
                      <a:r>
                        <a:rPr sz="500" spc="5" dirty="0">
                          <a:latin typeface="Arial"/>
                          <a:cs typeface="Arial"/>
                        </a:rPr>
                        <a:t>Signature/Authentication </a:t>
                      </a:r>
                      <a:r>
                        <a:rPr sz="500" spc="-5" dirty="0">
                          <a:latin typeface="Arial"/>
                          <a:cs typeface="Arial"/>
                        </a:rPr>
                        <a:t>and </a:t>
                      </a:r>
                      <a:r>
                        <a:rPr sz="500" spc="5" dirty="0">
                          <a:latin typeface="Arial"/>
                          <a:cs typeface="Arial"/>
                        </a:rPr>
                        <a:t>Title </a:t>
                      </a:r>
                      <a:r>
                        <a:rPr sz="500" spc="35" dirty="0">
                          <a:latin typeface="Arial"/>
                          <a:cs typeface="Arial"/>
                        </a:rPr>
                        <a:t>of </a:t>
                      </a:r>
                      <a:r>
                        <a:rPr sz="500" spc="15" dirty="0">
                          <a:latin typeface="Arial"/>
                          <a:cs typeface="Arial"/>
                        </a:rPr>
                        <a:t>Approving</a:t>
                      </a:r>
                      <a:r>
                        <a:rPr sz="500" spc="160" dirty="0">
                          <a:latin typeface="Arial"/>
                          <a:cs typeface="Arial"/>
                        </a:rPr>
                        <a:t> </a:t>
                      </a:r>
                      <a:r>
                        <a:rPr sz="500" dirty="0">
                          <a:latin typeface="Arial"/>
                          <a:cs typeface="Arial"/>
                        </a:rPr>
                        <a:t>Official</a:t>
                      </a:r>
                    </a:p>
                    <a:p>
                      <a:pPr marL="40005" marR="2328545">
                        <a:lnSpc>
                          <a:spcPct val="128400"/>
                        </a:lnSpc>
                        <a:spcBef>
                          <a:spcPts val="204"/>
                        </a:spcBef>
                      </a:pPr>
                      <a:endParaRPr sz="500">
                        <a:latin typeface="Arial"/>
                        <a:cs typeface="Arial"/>
                      </a:endParaRPr>
                    </a:p>
                  </a:txBody>
                  <a:tcPr marL="0" marR="0" marT="0" marB="0">
                    <a:lnL w="6350">
                      <a:solidFill>
                        <a:srgbClr val="000000"/>
                      </a:solidFill>
                      <a:prstDash val="solid"/>
                    </a:lnL>
                    <a:lnT w="63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209983">
                <a:tc>
                  <a:txBody>
                    <a:bodyPr/>
                    <a:lstStyle/>
                    <a:p>
                      <a:pPr marL="19050">
                        <a:lnSpc>
                          <a:spcPct val="100000"/>
                        </a:lnSpc>
                      </a:pPr>
                      <a:r>
                        <a:rPr sz="500" spc="55" dirty="0">
                          <a:latin typeface="Arial"/>
                          <a:cs typeface="Arial"/>
                        </a:rPr>
                        <a:t>47. </a:t>
                      </a:r>
                      <a:r>
                        <a:rPr sz="500" spc="10" dirty="0">
                          <a:latin typeface="Arial"/>
                          <a:cs typeface="Arial"/>
                        </a:rPr>
                        <a:t>Agency </a:t>
                      </a:r>
                      <a:r>
                        <a:rPr sz="500" spc="-15" dirty="0">
                          <a:latin typeface="Arial"/>
                          <a:cs typeface="Arial"/>
                        </a:rPr>
                        <a:t>Code</a:t>
                      </a:r>
                      <a:endParaRPr sz="500" dirty="0">
                        <a:latin typeface="Arial"/>
                        <a:cs typeface="Arial"/>
                      </a:endParaRPr>
                    </a:p>
                    <a:p>
                      <a:pPr marL="38100">
                        <a:lnSpc>
                          <a:spcPct val="100000"/>
                        </a:lnSpc>
                        <a:spcBef>
                          <a:spcPts val="285"/>
                        </a:spcBef>
                      </a:pPr>
                      <a:endParaRPr sz="500" dirty="0">
                        <a:latin typeface="Arial"/>
                        <a:cs typeface="Arial"/>
                      </a:endParaRPr>
                    </a:p>
                  </a:txBody>
                  <a:tcPr marL="0" marR="0" marT="0" marB="0">
                    <a:lnR w="6350">
                      <a:solidFill>
                        <a:srgbClr val="000000"/>
                      </a:solidFill>
                      <a:prstDash val="solid"/>
                    </a:lnR>
                    <a:lnT w="6350">
                      <a:solidFill>
                        <a:srgbClr val="000000"/>
                      </a:solidFill>
                      <a:prstDash val="solid"/>
                    </a:lnT>
                    <a:lnB w="19050">
                      <a:solidFill>
                        <a:srgbClr val="000000"/>
                      </a:solidFill>
                      <a:prstDash val="solid"/>
                    </a:lnB>
                  </a:tcPr>
                </a:tc>
                <a:tc>
                  <a:txBody>
                    <a:bodyPr/>
                    <a:lstStyle/>
                    <a:p>
                      <a:pPr marL="19050">
                        <a:lnSpc>
                          <a:spcPct val="100000"/>
                        </a:lnSpc>
                      </a:pPr>
                      <a:r>
                        <a:rPr sz="500" spc="55" dirty="0">
                          <a:latin typeface="Arial"/>
                          <a:cs typeface="Arial"/>
                        </a:rPr>
                        <a:t>48. </a:t>
                      </a:r>
                      <a:r>
                        <a:rPr sz="500" spc="-15" dirty="0">
                          <a:latin typeface="Arial"/>
                          <a:cs typeface="Arial"/>
                        </a:rPr>
                        <a:t>Personnel </a:t>
                      </a:r>
                      <a:r>
                        <a:rPr sz="500" spc="15" dirty="0">
                          <a:latin typeface="Arial"/>
                          <a:cs typeface="Arial"/>
                        </a:rPr>
                        <a:t>Office</a:t>
                      </a:r>
                      <a:r>
                        <a:rPr sz="500" spc="45" dirty="0">
                          <a:latin typeface="Arial"/>
                          <a:cs typeface="Arial"/>
                        </a:rPr>
                        <a:t> </a:t>
                      </a:r>
                      <a:r>
                        <a:rPr sz="500" spc="-5" dirty="0">
                          <a:latin typeface="Arial"/>
                          <a:cs typeface="Arial"/>
                        </a:rPr>
                        <a:t>ID</a:t>
                      </a:r>
                      <a:endParaRPr sz="500" dirty="0">
                        <a:latin typeface="Arial"/>
                        <a:cs typeface="Arial"/>
                      </a:endParaRPr>
                    </a:p>
                    <a:p>
                      <a:pPr marL="31750">
                        <a:lnSpc>
                          <a:spcPct val="100000"/>
                        </a:lnSpc>
                        <a:spcBef>
                          <a:spcPts val="360"/>
                        </a:spcBef>
                      </a:pPr>
                      <a:endParaRPr sz="500" dirty="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19050">
                      <a:solidFill>
                        <a:srgbClr val="000000"/>
                      </a:solidFill>
                      <a:prstDash val="solid"/>
                    </a:lnB>
                  </a:tcPr>
                </a:tc>
                <a:tc>
                  <a:txBody>
                    <a:bodyPr/>
                    <a:lstStyle/>
                    <a:p>
                      <a:pPr marL="19050">
                        <a:lnSpc>
                          <a:spcPct val="100000"/>
                        </a:lnSpc>
                      </a:pPr>
                      <a:r>
                        <a:rPr sz="500" spc="55" dirty="0">
                          <a:latin typeface="Arial"/>
                          <a:cs typeface="Arial"/>
                        </a:rPr>
                        <a:t>49. </a:t>
                      </a:r>
                      <a:r>
                        <a:rPr sz="500" spc="5" dirty="0">
                          <a:latin typeface="Arial"/>
                          <a:cs typeface="Arial"/>
                        </a:rPr>
                        <a:t>Approval</a:t>
                      </a:r>
                      <a:r>
                        <a:rPr sz="500" spc="40" dirty="0">
                          <a:latin typeface="Arial"/>
                          <a:cs typeface="Arial"/>
                        </a:rPr>
                        <a:t> </a:t>
                      </a:r>
                      <a:r>
                        <a:rPr sz="500" spc="-20" dirty="0">
                          <a:latin typeface="Arial"/>
                          <a:cs typeface="Arial"/>
                        </a:rPr>
                        <a:t>Date</a:t>
                      </a:r>
                      <a:endParaRPr sz="500" dirty="0">
                        <a:latin typeface="Arial"/>
                        <a:cs typeface="Arial"/>
                      </a:endParaRPr>
                    </a:p>
                    <a:p>
                      <a:pPr marL="44450">
                        <a:lnSpc>
                          <a:spcPct val="100000"/>
                        </a:lnSpc>
                        <a:spcBef>
                          <a:spcPts val="310"/>
                        </a:spcBef>
                      </a:pPr>
                      <a:endParaRPr sz="500" dirty="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19050">
                      <a:solidFill>
                        <a:srgbClr val="000000"/>
                      </a:solidFill>
                      <a:prstDash val="solid"/>
                    </a:lnB>
                  </a:tcPr>
                </a:tc>
                <a:tc vMerge="1">
                  <a:txBody>
                    <a:bodyPr/>
                    <a:lstStyle/>
                    <a:p>
                      <a:endParaRPr/>
                    </a:p>
                  </a:txBody>
                  <a:tcPr marL="0" marR="0" marT="0" marB="0">
                    <a:lnL w="6350">
                      <a:solidFill>
                        <a:srgbClr val="000000"/>
                      </a:solidFill>
                      <a:prstDash val="solid"/>
                    </a:lnL>
                    <a:lnT w="63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bl>
          </a:graphicData>
        </a:graphic>
      </p:graphicFrame>
      <p:sp>
        <p:nvSpPr>
          <p:cNvPr id="135" name="object 135"/>
          <p:cNvSpPr txBox="1"/>
          <p:nvPr/>
        </p:nvSpPr>
        <p:spPr>
          <a:xfrm>
            <a:off x="2112818" y="1106632"/>
            <a:ext cx="1368136" cy="601034"/>
          </a:xfrm>
          <a:prstGeom prst="rect">
            <a:avLst/>
          </a:prstGeom>
        </p:spPr>
        <p:txBody>
          <a:bodyPr vert="horz" wrap="square" lIns="0" tIns="32039" rIns="0" bIns="0" rtlCol="0">
            <a:spAutoFit/>
          </a:bodyPr>
          <a:lstStyle/>
          <a:p>
            <a:pPr marL="25977">
              <a:spcBef>
                <a:spcPts val="252"/>
              </a:spcBef>
              <a:tabLst>
                <a:tab pos="345921" algn="l"/>
              </a:tabLst>
            </a:pPr>
            <a:r>
              <a:rPr sz="545" dirty="0">
                <a:latin typeface="Arial"/>
                <a:cs typeface="Arial"/>
              </a:rPr>
              <a:t>	</a:t>
            </a:r>
          </a:p>
          <a:p>
            <a:pPr marL="8659">
              <a:spcBef>
                <a:spcPts val="164"/>
              </a:spcBef>
            </a:pPr>
            <a:r>
              <a:rPr sz="477" spc="7" dirty="0">
                <a:latin typeface="Arial"/>
                <a:cs typeface="Arial"/>
              </a:rPr>
              <a:t>5-E. </a:t>
            </a:r>
            <a:r>
              <a:rPr sz="477" spc="-7" dirty="0">
                <a:latin typeface="Arial"/>
                <a:cs typeface="Arial"/>
              </a:rPr>
              <a:t>Code </a:t>
            </a:r>
            <a:r>
              <a:rPr sz="477" spc="14" dirty="0">
                <a:latin typeface="Arial"/>
                <a:cs typeface="Arial"/>
              </a:rPr>
              <a:t>5-F. </a:t>
            </a:r>
            <a:r>
              <a:rPr sz="477" spc="-14" dirty="0">
                <a:latin typeface="Arial"/>
                <a:cs typeface="Arial"/>
              </a:rPr>
              <a:t>Legal</a:t>
            </a:r>
            <a:r>
              <a:rPr sz="477" spc="51" dirty="0">
                <a:latin typeface="Arial"/>
                <a:cs typeface="Arial"/>
              </a:rPr>
              <a:t> </a:t>
            </a:r>
            <a:r>
              <a:rPr sz="477" spc="14" dirty="0">
                <a:latin typeface="Arial"/>
                <a:cs typeface="Arial"/>
              </a:rPr>
              <a:t>Authority</a:t>
            </a:r>
            <a:endParaRPr sz="477" dirty="0">
              <a:latin typeface="Arial"/>
              <a:cs typeface="Arial"/>
            </a:endParaRPr>
          </a:p>
          <a:p>
            <a:pPr marL="22079">
              <a:spcBef>
                <a:spcPts val="228"/>
              </a:spcBef>
              <a:tabLst>
                <a:tab pos="342457" algn="l"/>
              </a:tabLst>
            </a:pPr>
            <a:r>
              <a:rPr sz="545" dirty="0">
                <a:latin typeface="Arial"/>
                <a:cs typeface="Arial"/>
              </a:rPr>
              <a:t>	</a:t>
            </a:r>
          </a:p>
          <a:p>
            <a:pPr marL="8659">
              <a:lnSpc>
                <a:spcPts val="617"/>
              </a:lnSpc>
              <a:spcBef>
                <a:spcPts val="181"/>
              </a:spcBef>
            </a:pPr>
            <a:r>
              <a:rPr sz="545" b="1" spc="27" dirty="0">
                <a:latin typeface="Arial"/>
                <a:cs typeface="Arial"/>
              </a:rPr>
              <a:t>7. </a:t>
            </a:r>
            <a:r>
              <a:rPr sz="545" b="1" spc="-20" dirty="0">
                <a:latin typeface="Arial"/>
                <a:cs typeface="Arial"/>
              </a:rPr>
              <a:t>FROM: </a:t>
            </a:r>
            <a:r>
              <a:rPr sz="545" b="1" spc="-27" dirty="0">
                <a:latin typeface="Arial"/>
                <a:cs typeface="Arial"/>
              </a:rPr>
              <a:t>Position </a:t>
            </a:r>
            <a:r>
              <a:rPr sz="545" b="1" spc="-10" dirty="0">
                <a:latin typeface="Arial"/>
                <a:cs typeface="Arial"/>
              </a:rPr>
              <a:t>Title </a:t>
            </a:r>
            <a:r>
              <a:rPr sz="545" b="1" spc="-17" dirty="0">
                <a:latin typeface="Arial"/>
                <a:cs typeface="Arial"/>
              </a:rPr>
              <a:t>and</a:t>
            </a:r>
            <a:r>
              <a:rPr sz="545" b="1" spc="41" dirty="0">
                <a:latin typeface="Arial"/>
                <a:cs typeface="Arial"/>
              </a:rPr>
              <a:t> </a:t>
            </a:r>
            <a:r>
              <a:rPr sz="545" b="1" spc="-14" dirty="0">
                <a:latin typeface="Arial"/>
                <a:cs typeface="Arial"/>
              </a:rPr>
              <a:t>Number</a:t>
            </a:r>
            <a:endParaRPr sz="545" dirty="0">
              <a:latin typeface="Arial"/>
              <a:cs typeface="Arial"/>
            </a:endParaRPr>
          </a:p>
          <a:p>
            <a:pPr marL="30306">
              <a:lnSpc>
                <a:spcPts val="617"/>
              </a:lnSpc>
            </a:pPr>
            <a:endParaRPr sz="545" dirty="0">
              <a:latin typeface="Arial"/>
              <a:cs typeface="Arial"/>
            </a:endParaRPr>
          </a:p>
          <a:p>
            <a:pPr marL="30306">
              <a:spcBef>
                <a:spcPts val="72"/>
              </a:spcBef>
            </a:pPr>
            <a:endParaRPr sz="545" dirty="0">
              <a:latin typeface="Arial"/>
              <a:cs typeface="Arial"/>
            </a:endParaRPr>
          </a:p>
        </p:txBody>
      </p:sp>
      <p:graphicFrame>
        <p:nvGraphicFramePr>
          <p:cNvPr id="136" name="object 136"/>
          <p:cNvGraphicFramePr>
            <a:graphicFrameLocks noGrp="1"/>
          </p:cNvGraphicFramePr>
          <p:nvPr/>
        </p:nvGraphicFramePr>
        <p:xfrm>
          <a:off x="2101994" y="510886"/>
          <a:ext cx="4922693" cy="203489"/>
        </p:xfrm>
        <a:graphic>
          <a:graphicData uri="http://schemas.openxmlformats.org/drawingml/2006/table">
            <a:tbl>
              <a:tblPr firstRow="1" bandRow="1">
                <a:tableStyleId>{2D5ABB26-0587-4C30-8999-92F81FD0307C}</a:tableStyleId>
              </a:tblPr>
              <a:tblGrid>
                <a:gridCol w="2493818">
                  <a:extLst>
                    <a:ext uri="{9D8B030D-6E8A-4147-A177-3AD203B41FA5}">
                      <a16:colId xmlns:a16="http://schemas.microsoft.com/office/drawing/2014/main" val="20000"/>
                    </a:ext>
                  </a:extLst>
                </a:gridCol>
                <a:gridCol w="995795">
                  <a:extLst>
                    <a:ext uri="{9D8B030D-6E8A-4147-A177-3AD203B41FA5}">
                      <a16:colId xmlns:a16="http://schemas.microsoft.com/office/drawing/2014/main" val="20001"/>
                    </a:ext>
                  </a:extLst>
                </a:gridCol>
                <a:gridCol w="688398">
                  <a:extLst>
                    <a:ext uri="{9D8B030D-6E8A-4147-A177-3AD203B41FA5}">
                      <a16:colId xmlns:a16="http://schemas.microsoft.com/office/drawing/2014/main" val="20002"/>
                    </a:ext>
                  </a:extLst>
                </a:gridCol>
                <a:gridCol w="744682">
                  <a:extLst>
                    <a:ext uri="{9D8B030D-6E8A-4147-A177-3AD203B41FA5}">
                      <a16:colId xmlns:a16="http://schemas.microsoft.com/office/drawing/2014/main" val="20003"/>
                    </a:ext>
                  </a:extLst>
                </a:gridCol>
              </a:tblGrid>
              <a:tr h="203489">
                <a:tc>
                  <a:txBody>
                    <a:bodyPr/>
                    <a:lstStyle/>
                    <a:p>
                      <a:pPr marL="10160">
                        <a:lnSpc>
                          <a:spcPct val="100000"/>
                        </a:lnSpc>
                        <a:spcBef>
                          <a:spcPts val="270"/>
                        </a:spcBef>
                      </a:pPr>
                      <a:r>
                        <a:rPr sz="500" spc="-15" dirty="0">
                          <a:latin typeface="Palatino Linotype"/>
                          <a:cs typeface="Palatino Linotype"/>
                        </a:rPr>
                        <a:t>1. </a:t>
                      </a:r>
                      <a:r>
                        <a:rPr sz="500" spc="-50" dirty="0">
                          <a:latin typeface="Palatino Linotype"/>
                          <a:cs typeface="Palatino Linotype"/>
                        </a:rPr>
                        <a:t>Name </a:t>
                      </a:r>
                      <a:r>
                        <a:rPr sz="500" spc="-30" dirty="0">
                          <a:latin typeface="Palatino Linotype"/>
                          <a:cs typeface="Palatino Linotype"/>
                        </a:rPr>
                        <a:t>(Last, </a:t>
                      </a:r>
                      <a:r>
                        <a:rPr sz="500" spc="-25" dirty="0">
                          <a:latin typeface="Palatino Linotype"/>
                          <a:cs typeface="Palatino Linotype"/>
                        </a:rPr>
                        <a:t>First,</a:t>
                      </a:r>
                      <a:r>
                        <a:rPr sz="500" spc="30" dirty="0">
                          <a:latin typeface="Palatino Linotype"/>
                          <a:cs typeface="Palatino Linotype"/>
                        </a:rPr>
                        <a:t> </a:t>
                      </a:r>
                      <a:r>
                        <a:rPr sz="500" spc="-35" dirty="0">
                          <a:latin typeface="Palatino Linotype"/>
                          <a:cs typeface="Palatino Linotype"/>
                        </a:rPr>
                        <a:t>Middle)</a:t>
                      </a:r>
                      <a:endParaRPr sz="500" dirty="0">
                        <a:latin typeface="Palatino Linotype"/>
                        <a:cs typeface="Palatino Linotype"/>
                      </a:endParaRPr>
                    </a:p>
                  </a:txBody>
                  <a:tcPr marL="0" marR="0" marT="23380" marB="0">
                    <a:lnR w="6350">
                      <a:solidFill>
                        <a:srgbClr val="000000"/>
                      </a:solidFill>
                      <a:prstDash val="solid"/>
                    </a:lnR>
                    <a:lnT w="19050">
                      <a:solidFill>
                        <a:srgbClr val="000000"/>
                      </a:solidFill>
                      <a:prstDash val="solid"/>
                    </a:lnT>
                  </a:tcPr>
                </a:tc>
                <a:tc>
                  <a:txBody>
                    <a:bodyPr/>
                    <a:lstStyle/>
                    <a:p>
                      <a:pPr marL="19685">
                        <a:lnSpc>
                          <a:spcPct val="100000"/>
                        </a:lnSpc>
                        <a:spcBef>
                          <a:spcPts val="100"/>
                        </a:spcBef>
                      </a:pPr>
                      <a:r>
                        <a:rPr sz="500" spc="35" dirty="0">
                          <a:latin typeface="Arial"/>
                          <a:cs typeface="Arial"/>
                        </a:rPr>
                        <a:t>2. </a:t>
                      </a:r>
                      <a:r>
                        <a:rPr sz="500" spc="-5" dirty="0">
                          <a:latin typeface="Arial"/>
                          <a:cs typeface="Arial"/>
                        </a:rPr>
                        <a:t>Social </a:t>
                      </a:r>
                      <a:r>
                        <a:rPr sz="500" spc="5" dirty="0">
                          <a:latin typeface="Arial"/>
                          <a:cs typeface="Arial"/>
                        </a:rPr>
                        <a:t>Security</a:t>
                      </a:r>
                      <a:r>
                        <a:rPr sz="500" spc="75" dirty="0">
                          <a:latin typeface="Arial"/>
                          <a:cs typeface="Arial"/>
                        </a:rPr>
                        <a:t> </a:t>
                      </a:r>
                      <a:r>
                        <a:rPr sz="500" spc="-5" dirty="0">
                          <a:latin typeface="Arial"/>
                          <a:cs typeface="Arial"/>
                        </a:rPr>
                        <a:t>Number</a:t>
                      </a:r>
                      <a:endParaRPr sz="500">
                        <a:latin typeface="Arial"/>
                        <a:cs typeface="Arial"/>
                      </a:endParaRPr>
                    </a:p>
                  </a:txBody>
                  <a:tcPr marL="0" marR="0" marT="8659" marB="0">
                    <a:lnL w="6350">
                      <a:solidFill>
                        <a:srgbClr val="000000"/>
                      </a:solidFill>
                      <a:prstDash val="solid"/>
                    </a:lnL>
                    <a:lnR w="6350">
                      <a:solidFill>
                        <a:srgbClr val="000000"/>
                      </a:solidFill>
                      <a:prstDash val="solid"/>
                    </a:lnR>
                    <a:lnT w="19050">
                      <a:solidFill>
                        <a:srgbClr val="000000"/>
                      </a:solidFill>
                      <a:prstDash val="solid"/>
                    </a:lnT>
                  </a:tcPr>
                </a:tc>
                <a:tc>
                  <a:txBody>
                    <a:bodyPr/>
                    <a:lstStyle/>
                    <a:p>
                      <a:pPr marL="59690">
                        <a:lnSpc>
                          <a:spcPts val="770"/>
                        </a:lnSpc>
                      </a:pPr>
                      <a:r>
                        <a:rPr sz="500" spc="-20" dirty="0">
                          <a:latin typeface="Palatino Linotype"/>
                          <a:cs typeface="Palatino Linotype"/>
                        </a:rPr>
                        <a:t>3. </a:t>
                      </a:r>
                      <a:r>
                        <a:rPr sz="500" dirty="0">
                          <a:latin typeface="Arial"/>
                          <a:cs typeface="Arial"/>
                        </a:rPr>
                        <a:t>Date </a:t>
                      </a:r>
                      <a:r>
                        <a:rPr sz="500" spc="30" dirty="0">
                          <a:latin typeface="Arial"/>
                          <a:cs typeface="Arial"/>
                        </a:rPr>
                        <a:t>of</a:t>
                      </a:r>
                      <a:r>
                        <a:rPr sz="500" spc="-25" dirty="0">
                          <a:latin typeface="Arial"/>
                          <a:cs typeface="Arial"/>
                        </a:rPr>
                        <a:t> </a:t>
                      </a:r>
                      <a:r>
                        <a:rPr sz="500" spc="10" dirty="0">
                          <a:latin typeface="Arial"/>
                          <a:cs typeface="Arial"/>
                        </a:rPr>
                        <a:t>Birth</a:t>
                      </a:r>
                      <a:endParaRPr sz="500">
                        <a:latin typeface="Arial"/>
                        <a:cs typeface="Arial"/>
                      </a:endParaRPr>
                    </a:p>
                  </a:txBody>
                  <a:tcPr marL="0" marR="0" marT="0" marB="0">
                    <a:lnL w="6350">
                      <a:solidFill>
                        <a:srgbClr val="000000"/>
                      </a:solidFill>
                      <a:prstDash val="solid"/>
                    </a:lnL>
                    <a:lnR w="28575">
                      <a:solidFill>
                        <a:srgbClr val="000000"/>
                      </a:solidFill>
                      <a:prstDash val="solid"/>
                    </a:lnR>
                    <a:lnT w="19050">
                      <a:solidFill>
                        <a:srgbClr val="000000"/>
                      </a:solidFill>
                      <a:prstDash val="solid"/>
                    </a:lnT>
                  </a:tcPr>
                </a:tc>
                <a:tc>
                  <a:txBody>
                    <a:bodyPr/>
                    <a:lstStyle/>
                    <a:p>
                      <a:pPr marL="12700">
                        <a:lnSpc>
                          <a:spcPts val="815"/>
                        </a:lnSpc>
                      </a:pPr>
                      <a:r>
                        <a:rPr sz="500" spc="50" dirty="0">
                          <a:latin typeface="Arial"/>
                          <a:cs typeface="Arial"/>
                        </a:rPr>
                        <a:t>4. </a:t>
                      </a:r>
                      <a:r>
                        <a:rPr sz="500" spc="5" dirty="0">
                          <a:latin typeface="Arial"/>
                          <a:cs typeface="Arial"/>
                        </a:rPr>
                        <a:t>Effective</a:t>
                      </a:r>
                      <a:r>
                        <a:rPr sz="500" spc="35" dirty="0">
                          <a:latin typeface="Arial"/>
                          <a:cs typeface="Arial"/>
                        </a:rPr>
                        <a:t> </a:t>
                      </a:r>
                      <a:r>
                        <a:rPr sz="500" spc="-20" dirty="0">
                          <a:latin typeface="Arial"/>
                          <a:cs typeface="Arial"/>
                        </a:rPr>
                        <a:t>Date</a:t>
                      </a:r>
                      <a:endParaRPr sz="500" dirty="0">
                        <a:latin typeface="Arial"/>
                        <a:cs typeface="Arial"/>
                      </a:endParaRPr>
                    </a:p>
                    <a:p>
                      <a:pPr marL="88900">
                        <a:lnSpc>
                          <a:spcPct val="100000"/>
                        </a:lnSpc>
                        <a:spcBef>
                          <a:spcPts val="185"/>
                        </a:spcBef>
                      </a:pPr>
                      <a:endParaRPr sz="500" dirty="0">
                        <a:latin typeface="Arial"/>
                        <a:cs typeface="Arial"/>
                      </a:endParaRPr>
                    </a:p>
                  </a:txBody>
                  <a:tcPr marL="0" marR="0" marT="0" marB="0">
                    <a:lnL w="28575">
                      <a:solidFill>
                        <a:srgbClr val="000000"/>
                      </a:solidFill>
                      <a:prstDash val="solid"/>
                    </a:lnL>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bl>
          </a:graphicData>
        </a:graphic>
      </p:graphicFrame>
      <p:sp>
        <p:nvSpPr>
          <p:cNvPr id="137" name="TextBox 136"/>
          <p:cNvSpPr txBox="1"/>
          <p:nvPr/>
        </p:nvSpPr>
        <p:spPr>
          <a:xfrm>
            <a:off x="2144149" y="3793894"/>
            <a:ext cx="133133" cy="369332"/>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3065138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2625" y="1968500"/>
            <a:ext cx="7778750" cy="27987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2"/>
          <p:cNvSpPr>
            <a:spLocks noChangeArrowheads="1"/>
          </p:cNvSpPr>
          <p:nvPr/>
        </p:nvSpPr>
        <p:spPr bwMode="auto">
          <a:xfrm>
            <a:off x="762000" y="4953000"/>
            <a:ext cx="7543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solidFill>
                  <a:srgbClr val="FF0000"/>
                </a:solidFill>
                <a:latin typeface="Arial Narrow" pitchFamily="34" charset="0"/>
              </a:rPr>
              <a:t>** </a:t>
            </a:r>
            <a:r>
              <a:rPr lang="en-US" sz="2000" dirty="0">
                <a:solidFill>
                  <a:srgbClr val="FF0000"/>
                </a:solidFill>
                <a:latin typeface="Arial Narrow" pitchFamily="34" charset="0"/>
              </a:rPr>
              <a:t>Generally, any amount over 240 hours must be used by end of leave year.</a:t>
            </a:r>
          </a:p>
        </p:txBody>
      </p:sp>
      <p:sp>
        <p:nvSpPr>
          <p:cNvPr id="2" name="Title 1"/>
          <p:cNvSpPr>
            <a:spLocks noGrp="1"/>
          </p:cNvSpPr>
          <p:nvPr>
            <p:ph type="title"/>
          </p:nvPr>
        </p:nvSpPr>
        <p:spPr>
          <a:xfrm>
            <a:off x="457200" y="611885"/>
            <a:ext cx="8229600" cy="1143000"/>
          </a:xfrm>
        </p:spPr>
        <p:txBody>
          <a:bodyPr lIns="91440" tIns="45720" rIns="91440" bIns="45720" anchor="t"/>
          <a:lstStyle/>
          <a:p>
            <a:r>
              <a:rPr lang="en-US" sz="4200" dirty="0"/>
              <a:t>Leave Accrual Rate</a:t>
            </a:r>
          </a:p>
        </p:txBody>
      </p:sp>
    </p:spTree>
    <p:extLst>
      <p:ext uri="{BB962C8B-B14F-4D97-AF65-F5344CB8AC3E}">
        <p14:creationId xmlns:p14="http://schemas.microsoft.com/office/powerpoint/2010/main" val="87526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2057400" y="679572"/>
            <a:ext cx="6939116" cy="1016654"/>
          </a:xfrm>
          <a:prstGeom prst="rect">
            <a:avLst/>
          </a:prstGeom>
        </p:spPr>
        <p:txBody>
          <a:bodyPr vert="horz" lIns="91440" tIns="45720" rIns="91440" bIns="45720" rtlCol="0" anchor="t">
            <a:normAutofit/>
          </a:bodyPr>
          <a:lstStyle/>
          <a:p>
            <a:pPr defTabSz="457200" eaLnBrk="1" hangingPunct="1">
              <a:spcAft>
                <a:spcPts val="600"/>
              </a:spcAft>
            </a:pPr>
            <a:r>
              <a:rPr lang="en-US" sz="4200" dirty="0">
                <a:latin typeface="+mj-lt"/>
                <a:ea typeface="+mj-ea"/>
                <a:cs typeface="+mj-cs"/>
              </a:rPr>
              <a:t>Disabled Veteran Leave</a:t>
            </a:r>
          </a:p>
        </p:txBody>
      </p:sp>
      <p:sp>
        <p:nvSpPr>
          <p:cNvPr id="2" name="Slide Number Placeholder 1">
            <a:extLst>
              <a:ext uri="{FF2B5EF4-FFF2-40B4-BE49-F238E27FC236}">
                <a16:creationId xmlns:a16="http://schemas.microsoft.com/office/drawing/2014/main" id="{CD81C2E8-E529-4D75-B022-5ECA9B93602D}"/>
              </a:ext>
            </a:extLst>
          </p:cNvPr>
          <p:cNvSpPr>
            <a:spLocks noGrp="1"/>
          </p:cNvSpPr>
          <p:nvPr>
            <p:ph type="sldNum" sz="quarter" idx="4294967295"/>
          </p:nvPr>
        </p:nvSpPr>
        <p:spPr>
          <a:xfrm>
            <a:off x="7764405" y="295729"/>
            <a:ext cx="628649" cy="767687"/>
          </a:xfrm>
        </p:spPr>
        <p:txBody>
          <a:bodyPr vert="horz" lIns="91440" tIns="45720" rIns="91440" bIns="45720" rtlCol="0" anchor="b">
            <a:normAutofit/>
          </a:bodyPr>
          <a:lstStyle/>
          <a:p>
            <a:pPr eaLnBrk="1" hangingPunct="1">
              <a:spcAft>
                <a:spcPts val="600"/>
              </a:spcAft>
              <a:defRPr/>
            </a:pPr>
            <a:fld id="{506A566E-7F02-47B0-AE60-0A008CEB6588}" type="slidenum">
              <a:rPr lang="en-US" sz="2800">
                <a:solidFill>
                  <a:srgbClr val="FFFFFF"/>
                </a:solidFill>
                <a:latin typeface="+mn-lt"/>
              </a:rPr>
              <a:pPr eaLnBrk="1" hangingPunct="1">
                <a:spcAft>
                  <a:spcPts val="600"/>
                </a:spcAft>
                <a:defRPr/>
              </a:pPr>
              <a:t>7</a:t>
            </a:fld>
            <a:endParaRPr lang="en-US" sz="2800">
              <a:solidFill>
                <a:srgbClr val="FFFFFF"/>
              </a:solidFill>
              <a:latin typeface="+mn-lt"/>
            </a:endParaRPr>
          </a:p>
        </p:txBody>
      </p:sp>
      <p:sp>
        <p:nvSpPr>
          <p:cNvPr id="7" name="Freeform 6"/>
          <p:cNvSpPr/>
          <p:nvPr/>
        </p:nvSpPr>
        <p:spPr>
          <a:xfrm>
            <a:off x="147484" y="1610631"/>
            <a:ext cx="8510280" cy="4104369"/>
          </a:xfrm>
          <a:custGeom>
            <a:avLst/>
            <a:gdLst>
              <a:gd name="connsiteX0" fmla="*/ 0 w 8171528"/>
              <a:gd name="connsiteY0" fmla="*/ 0 h 1058333"/>
              <a:gd name="connsiteX1" fmla="*/ 8171528 w 8171528"/>
              <a:gd name="connsiteY1" fmla="*/ 0 h 1058333"/>
              <a:gd name="connsiteX2" fmla="*/ 8171528 w 8171528"/>
              <a:gd name="connsiteY2" fmla="*/ 1058333 h 1058333"/>
              <a:gd name="connsiteX3" fmla="*/ 0 w 8171528"/>
              <a:gd name="connsiteY3" fmla="*/ 1058333 h 1058333"/>
              <a:gd name="connsiteX4" fmla="*/ 0 w 8171528"/>
              <a:gd name="connsiteY4" fmla="*/ 0 h 105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1528" h="1058333">
                <a:moveTo>
                  <a:pt x="0" y="0"/>
                </a:moveTo>
                <a:lnTo>
                  <a:pt x="8171528" y="0"/>
                </a:lnTo>
                <a:lnTo>
                  <a:pt x="8171528" y="1058333"/>
                </a:lnTo>
                <a:lnTo>
                  <a:pt x="0" y="105833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marL="285750" lvl="0" indent="-285750" algn="l" defTabSz="755650">
              <a:lnSpc>
                <a:spcPct val="90000"/>
              </a:lnSpc>
              <a:spcBef>
                <a:spcPct val="0"/>
              </a:spcBef>
              <a:spcAft>
                <a:spcPct val="35000"/>
              </a:spcAft>
              <a:buFont typeface="Arial" panose="020B0604020202020204" pitchFamily="34" charset="0"/>
              <a:buChar char="•"/>
            </a:pPr>
            <a:r>
              <a:rPr lang="en-US" sz="2000" kern="1200" dirty="0"/>
              <a:t>Disabled Veteran Leave (DVL) is only available to veterans who are hired on or after 5 Nov 2016 and who have (or will have) a service-connected disability rating of 30 percent or more.  Veterans hired before 5 Nov 2016 are not entitled to this benefit.</a:t>
            </a:r>
          </a:p>
          <a:p>
            <a:pPr marL="285750" lvl="0" indent="-285750" algn="l" defTabSz="755650">
              <a:lnSpc>
                <a:spcPct val="90000"/>
              </a:lnSpc>
              <a:spcBef>
                <a:spcPct val="0"/>
              </a:spcBef>
              <a:spcAft>
                <a:spcPct val="35000"/>
              </a:spcAft>
              <a:buFont typeface="Arial" panose="020B0604020202020204" pitchFamily="34" charset="0"/>
              <a:buChar char="•"/>
            </a:pPr>
            <a:endParaRPr lang="en-US" sz="2000" kern="1200" dirty="0"/>
          </a:p>
          <a:p>
            <a:pPr marL="285750" indent="-285750" defTabSz="755650">
              <a:lnSpc>
                <a:spcPct val="90000"/>
              </a:lnSpc>
              <a:spcAft>
                <a:spcPct val="35000"/>
              </a:spcAft>
              <a:buFont typeface="Arial" panose="020B0604020202020204" pitchFamily="34" charset="0"/>
              <a:buChar char="•"/>
            </a:pPr>
            <a:r>
              <a:rPr lang="en-US" sz="2000" dirty="0"/>
              <a:t>Veterans hired on or after 5 Nov 2016 that later are determined to have a service-connected disability rated at 30 percent or more will be eligible for DVL.  In such cases, the start date of the 12-month benefit period will be the date the VA claim is filed.</a:t>
            </a:r>
          </a:p>
          <a:p>
            <a:pPr marL="285750" indent="-285750" defTabSz="755650">
              <a:lnSpc>
                <a:spcPct val="90000"/>
              </a:lnSpc>
              <a:spcAft>
                <a:spcPct val="35000"/>
              </a:spcAft>
              <a:buFont typeface="Arial" panose="020B0604020202020204" pitchFamily="34" charset="0"/>
              <a:buChar char="•"/>
            </a:pPr>
            <a:endParaRPr lang="en-US" sz="2000" dirty="0"/>
          </a:p>
          <a:p>
            <a:pPr marL="285750" indent="-285750" defTabSz="755650">
              <a:lnSpc>
                <a:spcPct val="90000"/>
              </a:lnSpc>
              <a:spcAft>
                <a:spcPct val="35000"/>
              </a:spcAft>
              <a:buFont typeface="Arial" panose="020B0604020202020204" pitchFamily="34" charset="0"/>
              <a:buChar char="•"/>
            </a:pPr>
            <a:r>
              <a:rPr lang="en-US" sz="2000" dirty="0"/>
              <a:t>Veterans hired </a:t>
            </a:r>
            <a:r>
              <a:rPr lang="en-US" sz="2000" b="1" dirty="0"/>
              <a:t>before</a:t>
            </a:r>
            <a:r>
              <a:rPr lang="en-US" sz="2000" dirty="0"/>
              <a:t> 5 Nov 2016 that later are determined to have a service-connected disability rated at 30 percent or more are </a:t>
            </a:r>
            <a:r>
              <a:rPr lang="en-US" sz="2000" b="1" dirty="0"/>
              <a:t>NOT</a:t>
            </a:r>
            <a:r>
              <a:rPr lang="en-US" sz="2000" dirty="0"/>
              <a:t> eligible for DVL. </a:t>
            </a:r>
          </a:p>
          <a:p>
            <a:pPr marL="285750" indent="-285750" defTabSz="755650">
              <a:lnSpc>
                <a:spcPct val="90000"/>
              </a:lnSpc>
              <a:spcAft>
                <a:spcPct val="35000"/>
              </a:spcAft>
              <a:buFont typeface="Arial" panose="020B0604020202020204" pitchFamily="34" charset="0"/>
              <a:buChar char="•"/>
            </a:pPr>
            <a:endParaRPr lang="en-US" sz="2400" dirty="0"/>
          </a:p>
          <a:p>
            <a:pPr marL="285750" lvl="0" indent="-285750" algn="l" defTabSz="755650">
              <a:lnSpc>
                <a:spcPct val="90000"/>
              </a:lnSpc>
              <a:spcBef>
                <a:spcPct val="0"/>
              </a:spcBef>
              <a:spcAft>
                <a:spcPct val="35000"/>
              </a:spcAft>
              <a:buFont typeface="Arial" panose="020B0604020202020204" pitchFamily="34" charset="0"/>
              <a:buChar char="•"/>
            </a:pPr>
            <a:endParaRPr lang="en-US" sz="2400" kern="1200" dirty="0"/>
          </a:p>
        </p:txBody>
      </p:sp>
      <p:sp>
        <p:nvSpPr>
          <p:cNvPr id="9" name="Freeform 8"/>
          <p:cNvSpPr/>
          <p:nvPr/>
        </p:nvSpPr>
        <p:spPr>
          <a:xfrm>
            <a:off x="526869" y="3198131"/>
            <a:ext cx="8171528" cy="1058333"/>
          </a:xfrm>
          <a:custGeom>
            <a:avLst/>
            <a:gdLst>
              <a:gd name="connsiteX0" fmla="*/ 0 w 8171528"/>
              <a:gd name="connsiteY0" fmla="*/ 0 h 1058333"/>
              <a:gd name="connsiteX1" fmla="*/ 8171528 w 8171528"/>
              <a:gd name="connsiteY1" fmla="*/ 0 h 1058333"/>
              <a:gd name="connsiteX2" fmla="*/ 8171528 w 8171528"/>
              <a:gd name="connsiteY2" fmla="*/ 1058333 h 1058333"/>
              <a:gd name="connsiteX3" fmla="*/ 0 w 8171528"/>
              <a:gd name="connsiteY3" fmla="*/ 1058333 h 1058333"/>
              <a:gd name="connsiteX4" fmla="*/ 0 w 8171528"/>
              <a:gd name="connsiteY4" fmla="*/ 0 h 105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1528" h="1058333">
                <a:moveTo>
                  <a:pt x="0" y="0"/>
                </a:moveTo>
                <a:lnTo>
                  <a:pt x="8171528" y="0"/>
                </a:lnTo>
                <a:lnTo>
                  <a:pt x="8171528" y="1058333"/>
                </a:lnTo>
                <a:lnTo>
                  <a:pt x="0" y="105833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marL="285750" lvl="0" indent="-285750" algn="l" defTabSz="755650">
              <a:lnSpc>
                <a:spcPct val="90000"/>
              </a:lnSpc>
              <a:spcBef>
                <a:spcPct val="0"/>
              </a:spcBef>
              <a:spcAft>
                <a:spcPct val="35000"/>
              </a:spcAft>
              <a:buFont typeface="Arial" panose="020B0604020202020204" pitchFamily="34" charset="0"/>
              <a:buChar char="•"/>
            </a:pPr>
            <a:endParaRPr lang="en-US" sz="1700" kern="1200" dirty="0"/>
          </a:p>
        </p:txBody>
      </p:sp>
      <p:sp>
        <p:nvSpPr>
          <p:cNvPr id="13" name="Freeform 12"/>
          <p:cNvSpPr/>
          <p:nvPr/>
        </p:nvSpPr>
        <p:spPr>
          <a:xfrm>
            <a:off x="147484" y="5996383"/>
            <a:ext cx="8844116" cy="1058333"/>
          </a:xfrm>
          <a:custGeom>
            <a:avLst/>
            <a:gdLst>
              <a:gd name="connsiteX0" fmla="*/ 0 w 8171528"/>
              <a:gd name="connsiteY0" fmla="*/ 0 h 1058333"/>
              <a:gd name="connsiteX1" fmla="*/ 8171528 w 8171528"/>
              <a:gd name="connsiteY1" fmla="*/ 0 h 1058333"/>
              <a:gd name="connsiteX2" fmla="*/ 8171528 w 8171528"/>
              <a:gd name="connsiteY2" fmla="*/ 1058333 h 1058333"/>
              <a:gd name="connsiteX3" fmla="*/ 0 w 8171528"/>
              <a:gd name="connsiteY3" fmla="*/ 1058333 h 1058333"/>
              <a:gd name="connsiteX4" fmla="*/ 0 w 8171528"/>
              <a:gd name="connsiteY4" fmla="*/ 0 h 105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1528" h="1058333">
                <a:moveTo>
                  <a:pt x="0" y="0"/>
                </a:moveTo>
                <a:lnTo>
                  <a:pt x="8171528" y="0"/>
                </a:lnTo>
                <a:lnTo>
                  <a:pt x="8171528" y="1058333"/>
                </a:lnTo>
                <a:lnTo>
                  <a:pt x="0" y="105833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lvl="0" algn="ctr" defTabSz="755650">
              <a:lnSpc>
                <a:spcPct val="90000"/>
              </a:lnSpc>
              <a:spcBef>
                <a:spcPct val="0"/>
              </a:spcBef>
              <a:spcAft>
                <a:spcPct val="35000"/>
              </a:spcAft>
            </a:pPr>
            <a:r>
              <a:rPr lang="en-US" sz="1400" kern="1200" dirty="0">
                <a:solidFill>
                  <a:srgbClr val="0066FF"/>
                </a:solidFill>
                <a:hlinkClick r:id="rId3">
                  <a:extLst>
                    <a:ext uri="{A12FA001-AC4F-418D-AE19-62706E023703}">
                      <ahyp:hlinkClr xmlns:ahyp="http://schemas.microsoft.com/office/drawing/2018/hyperlinkcolor" val="tx"/>
                    </a:ext>
                  </a:extLst>
                </a:hlinkClick>
              </a:rPr>
              <a:t>https://www.opm.gov/policy-data-oversight/pay-leave/leave-administration/fact-sheets/disabled-veteran-leave</a:t>
            </a:r>
            <a:endParaRPr lang="en-US" sz="1400" kern="1200">
              <a:solidFill>
                <a:srgbClr val="0066FF"/>
              </a:solidFill>
            </a:endParaRPr>
          </a:p>
          <a:p>
            <a:pPr algn="ctr" defTabSz="755650">
              <a:lnSpc>
                <a:spcPct val="90000"/>
              </a:lnSpc>
              <a:spcAft>
                <a:spcPct val="35000"/>
              </a:spcAft>
            </a:pPr>
            <a:endParaRPr lang="en-US" sz="1400" dirty="0">
              <a:solidFill>
                <a:srgbClr val="0000FF"/>
              </a:solidFill>
            </a:endParaRPr>
          </a:p>
        </p:txBody>
      </p:sp>
    </p:spTree>
    <p:extLst>
      <p:ext uri="{BB962C8B-B14F-4D97-AF65-F5344CB8AC3E}">
        <p14:creationId xmlns:p14="http://schemas.microsoft.com/office/powerpoint/2010/main" val="44967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482891" y="1447800"/>
            <a:ext cx="2331469" cy="4572000"/>
          </a:xfrm>
          <a:prstGeom prst="rect">
            <a:avLst/>
          </a:prstGeom>
        </p:spPr>
        <p:txBody>
          <a:bodyPr vert="horz" lIns="91440" tIns="45720" rIns="91440" bIns="45720" rtlCol="0" anchor="ctr">
            <a:normAutofit/>
          </a:bodyPr>
          <a:lstStyle/>
          <a:p>
            <a:pPr defTabSz="457200" eaLnBrk="1" hangingPunct="1">
              <a:spcAft>
                <a:spcPts val="600"/>
              </a:spcAft>
            </a:pPr>
            <a:endParaRPr lang="en-US" sz="2800" dirty="0">
              <a:solidFill>
                <a:srgbClr val="F2F2F2"/>
              </a:solidFill>
              <a:latin typeface="+mj-lt"/>
              <a:ea typeface="+mj-ea"/>
              <a:cs typeface="+mj-cs"/>
            </a:endParaRPr>
          </a:p>
        </p:txBody>
      </p:sp>
      <p:sp>
        <p:nvSpPr>
          <p:cNvPr id="6" name="Straight Connector 5"/>
          <p:cNvSpPr/>
          <p:nvPr/>
        </p:nvSpPr>
        <p:spPr>
          <a:xfrm>
            <a:off x="685800" y="1447800"/>
            <a:ext cx="7467600" cy="0"/>
          </a:xfrm>
          <a:prstGeom prst="line">
            <a:avLst/>
          </a:prstGeom>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US"/>
          </a:p>
        </p:txBody>
      </p:sp>
      <p:sp>
        <p:nvSpPr>
          <p:cNvPr id="8" name="Freeform 7"/>
          <p:cNvSpPr/>
          <p:nvPr/>
        </p:nvSpPr>
        <p:spPr>
          <a:xfrm>
            <a:off x="609600" y="1598946"/>
            <a:ext cx="7924800" cy="4268451"/>
          </a:xfrm>
          <a:custGeom>
            <a:avLst/>
            <a:gdLst>
              <a:gd name="connsiteX0" fmla="*/ 0 w 7467600"/>
              <a:gd name="connsiteY0" fmla="*/ 0 h 914176"/>
              <a:gd name="connsiteX1" fmla="*/ 7467600 w 7467600"/>
              <a:gd name="connsiteY1" fmla="*/ 0 h 914176"/>
              <a:gd name="connsiteX2" fmla="*/ 7467600 w 7467600"/>
              <a:gd name="connsiteY2" fmla="*/ 914176 h 914176"/>
              <a:gd name="connsiteX3" fmla="*/ 0 w 7467600"/>
              <a:gd name="connsiteY3" fmla="*/ 914176 h 914176"/>
              <a:gd name="connsiteX4" fmla="*/ 0 w 7467600"/>
              <a:gd name="connsiteY4" fmla="*/ 0 h 9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600" h="914176">
                <a:moveTo>
                  <a:pt x="0" y="0"/>
                </a:moveTo>
                <a:lnTo>
                  <a:pt x="7467600" y="0"/>
                </a:lnTo>
                <a:lnTo>
                  <a:pt x="7467600" y="914176"/>
                </a:lnTo>
                <a:lnTo>
                  <a:pt x="0" y="9141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342900" lvl="0" indent="-342900" algn="l" defTabSz="844550">
              <a:lnSpc>
                <a:spcPct val="90000"/>
              </a:lnSpc>
              <a:spcBef>
                <a:spcPct val="0"/>
              </a:spcBef>
              <a:spcAft>
                <a:spcPct val="35000"/>
              </a:spcAft>
              <a:buFont typeface="Arial" panose="020B0604020202020204" pitchFamily="34" charset="0"/>
              <a:buChar char="•"/>
            </a:pPr>
            <a:r>
              <a:rPr lang="en-US" sz="2000" kern="1200" dirty="0"/>
              <a:t>Disabled veteran leave (DVL) is a separate leave category and provides 104 hours (13 days) of leave upfront.  </a:t>
            </a:r>
            <a:r>
              <a:rPr lang="en-US" sz="2000" b="1" kern="1200" dirty="0"/>
              <a:t>Employees can use this leave for service-connected appointments ONLY.</a:t>
            </a:r>
          </a:p>
          <a:p>
            <a:pPr marL="342900" indent="-342900" defTabSz="844550">
              <a:lnSpc>
                <a:spcPct val="90000"/>
              </a:lnSpc>
              <a:spcAft>
                <a:spcPct val="35000"/>
              </a:spcAft>
              <a:buFont typeface="Arial" panose="020B0604020202020204" pitchFamily="34" charset="0"/>
              <a:buChar char="•"/>
            </a:pPr>
            <a:r>
              <a:rPr lang="en-US" sz="2000" dirty="0"/>
              <a:t>This new leave category is a one-time benefit and is limited to a 12-month period. </a:t>
            </a:r>
          </a:p>
          <a:p>
            <a:pPr marL="342900" indent="-342900" defTabSz="844550">
              <a:lnSpc>
                <a:spcPct val="90000"/>
              </a:lnSpc>
              <a:spcAft>
                <a:spcPct val="35000"/>
              </a:spcAft>
              <a:buFont typeface="Arial" panose="020B0604020202020204" pitchFamily="34" charset="0"/>
              <a:buChar char="•"/>
            </a:pPr>
            <a:r>
              <a:rPr lang="en-US" sz="2000" dirty="0"/>
              <a:t>DVL not used during the benefit period may not be carried over to subsequent years and will be forfeited. </a:t>
            </a:r>
          </a:p>
          <a:p>
            <a:pPr marL="342900" indent="-342900" defTabSz="844550">
              <a:lnSpc>
                <a:spcPct val="90000"/>
              </a:lnSpc>
              <a:spcAft>
                <a:spcPct val="35000"/>
              </a:spcAft>
              <a:buFont typeface="Arial" panose="020B0604020202020204" pitchFamily="34" charset="0"/>
              <a:buChar char="•"/>
            </a:pPr>
            <a:r>
              <a:rPr lang="en-US" sz="2000" dirty="0"/>
              <a:t>Once an employee has exhausted the leave benefit and/or the one year has passed, he or she will not have any further entitlements to the benefit. </a:t>
            </a:r>
          </a:p>
          <a:p>
            <a:pPr marL="342900" indent="-342900" defTabSz="844550">
              <a:lnSpc>
                <a:spcPct val="90000"/>
              </a:lnSpc>
              <a:spcAft>
                <a:spcPct val="35000"/>
              </a:spcAft>
              <a:buFont typeface="Arial" panose="020B0604020202020204" pitchFamily="34" charset="0"/>
              <a:buChar char="•"/>
            </a:pPr>
            <a:r>
              <a:rPr lang="en-US" sz="2000" dirty="0"/>
              <a:t>The leave benefit is a one-time only benefit for the employee’s Federal civilian service career – to include return to federal service after a break in service.</a:t>
            </a:r>
          </a:p>
          <a:p>
            <a:pPr defTabSz="844550">
              <a:lnSpc>
                <a:spcPct val="90000"/>
              </a:lnSpc>
              <a:spcAft>
                <a:spcPct val="35000"/>
              </a:spcAft>
            </a:pPr>
            <a:endParaRPr lang="en-US" sz="1900" dirty="0"/>
          </a:p>
          <a:p>
            <a:pPr marL="342900" indent="-342900" defTabSz="844550">
              <a:lnSpc>
                <a:spcPct val="90000"/>
              </a:lnSpc>
              <a:spcAft>
                <a:spcPct val="35000"/>
              </a:spcAft>
              <a:buFont typeface="Arial" panose="020B0604020202020204" pitchFamily="34" charset="0"/>
              <a:buChar char="•"/>
            </a:pPr>
            <a:endParaRPr lang="en-US" sz="1900" dirty="0"/>
          </a:p>
          <a:p>
            <a:pPr marL="342900" indent="-342900" defTabSz="844550">
              <a:lnSpc>
                <a:spcPct val="90000"/>
              </a:lnSpc>
              <a:spcAft>
                <a:spcPct val="35000"/>
              </a:spcAft>
              <a:buFont typeface="Arial" panose="020B0604020202020204" pitchFamily="34" charset="0"/>
              <a:buChar char="•"/>
            </a:pPr>
            <a:endParaRPr lang="en-US" sz="1900" dirty="0"/>
          </a:p>
          <a:p>
            <a:pPr marL="342900" indent="-342900" defTabSz="844550">
              <a:lnSpc>
                <a:spcPct val="90000"/>
              </a:lnSpc>
              <a:spcAft>
                <a:spcPct val="35000"/>
              </a:spcAft>
              <a:buFont typeface="Arial" panose="020B0604020202020204" pitchFamily="34" charset="0"/>
              <a:buChar char="•"/>
            </a:pPr>
            <a:endParaRPr lang="en-US" sz="1900" dirty="0"/>
          </a:p>
          <a:p>
            <a:pPr marL="342900" lvl="0" indent="-342900" algn="l" defTabSz="844550">
              <a:lnSpc>
                <a:spcPct val="90000"/>
              </a:lnSpc>
              <a:spcBef>
                <a:spcPct val="0"/>
              </a:spcBef>
              <a:spcAft>
                <a:spcPct val="35000"/>
              </a:spcAft>
              <a:buFont typeface="Arial" panose="020B0604020202020204" pitchFamily="34" charset="0"/>
              <a:buChar char="•"/>
            </a:pPr>
            <a:endParaRPr lang="en-US" sz="1900" b="1" kern="1200" dirty="0"/>
          </a:p>
          <a:p>
            <a:pPr marL="342900" lvl="0" indent="-342900" algn="l" defTabSz="844550">
              <a:lnSpc>
                <a:spcPct val="90000"/>
              </a:lnSpc>
              <a:spcBef>
                <a:spcPct val="0"/>
              </a:spcBef>
              <a:spcAft>
                <a:spcPct val="35000"/>
              </a:spcAft>
              <a:buFont typeface="Arial" panose="020B0604020202020204" pitchFamily="34" charset="0"/>
              <a:buChar char="•"/>
            </a:pPr>
            <a:endParaRPr lang="en-US" sz="1900" b="1" kern="1200" dirty="0"/>
          </a:p>
        </p:txBody>
      </p:sp>
      <p:sp>
        <p:nvSpPr>
          <p:cNvPr id="10" name="Freeform 9"/>
          <p:cNvSpPr/>
          <p:nvPr/>
        </p:nvSpPr>
        <p:spPr>
          <a:xfrm>
            <a:off x="685800" y="2554679"/>
            <a:ext cx="7467600" cy="686024"/>
          </a:xfrm>
          <a:custGeom>
            <a:avLst/>
            <a:gdLst>
              <a:gd name="connsiteX0" fmla="*/ 0 w 7467600"/>
              <a:gd name="connsiteY0" fmla="*/ 0 h 914176"/>
              <a:gd name="connsiteX1" fmla="*/ 7467600 w 7467600"/>
              <a:gd name="connsiteY1" fmla="*/ 0 h 914176"/>
              <a:gd name="connsiteX2" fmla="*/ 7467600 w 7467600"/>
              <a:gd name="connsiteY2" fmla="*/ 914176 h 914176"/>
              <a:gd name="connsiteX3" fmla="*/ 0 w 7467600"/>
              <a:gd name="connsiteY3" fmla="*/ 914176 h 914176"/>
              <a:gd name="connsiteX4" fmla="*/ 0 w 7467600"/>
              <a:gd name="connsiteY4" fmla="*/ 0 h 9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600" h="914176">
                <a:moveTo>
                  <a:pt x="0" y="0"/>
                </a:moveTo>
                <a:lnTo>
                  <a:pt x="7467600" y="0"/>
                </a:lnTo>
                <a:lnTo>
                  <a:pt x="7467600" y="914176"/>
                </a:lnTo>
                <a:lnTo>
                  <a:pt x="0" y="9141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342900" lvl="0" indent="-342900" algn="l" defTabSz="844550">
              <a:lnSpc>
                <a:spcPct val="90000"/>
              </a:lnSpc>
              <a:spcBef>
                <a:spcPct val="0"/>
              </a:spcBef>
              <a:spcAft>
                <a:spcPct val="35000"/>
              </a:spcAft>
              <a:buFont typeface="Arial" panose="020B0604020202020204" pitchFamily="34" charset="0"/>
              <a:buChar char="•"/>
            </a:pPr>
            <a:endParaRPr lang="en-US" sz="1900" kern="1200" dirty="0"/>
          </a:p>
        </p:txBody>
      </p:sp>
      <p:sp>
        <p:nvSpPr>
          <p:cNvPr id="12" name="Freeform 11"/>
          <p:cNvSpPr/>
          <p:nvPr/>
        </p:nvSpPr>
        <p:spPr>
          <a:xfrm>
            <a:off x="685800" y="3276153"/>
            <a:ext cx="7467600" cy="914176"/>
          </a:xfrm>
          <a:custGeom>
            <a:avLst/>
            <a:gdLst>
              <a:gd name="connsiteX0" fmla="*/ 0 w 7467600"/>
              <a:gd name="connsiteY0" fmla="*/ 0 h 914176"/>
              <a:gd name="connsiteX1" fmla="*/ 7467600 w 7467600"/>
              <a:gd name="connsiteY1" fmla="*/ 0 h 914176"/>
              <a:gd name="connsiteX2" fmla="*/ 7467600 w 7467600"/>
              <a:gd name="connsiteY2" fmla="*/ 914176 h 914176"/>
              <a:gd name="connsiteX3" fmla="*/ 0 w 7467600"/>
              <a:gd name="connsiteY3" fmla="*/ 914176 h 914176"/>
              <a:gd name="connsiteX4" fmla="*/ 0 w 7467600"/>
              <a:gd name="connsiteY4" fmla="*/ 0 h 9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600" h="914176">
                <a:moveTo>
                  <a:pt x="0" y="0"/>
                </a:moveTo>
                <a:lnTo>
                  <a:pt x="7467600" y="0"/>
                </a:lnTo>
                <a:lnTo>
                  <a:pt x="7467600" y="914176"/>
                </a:lnTo>
                <a:lnTo>
                  <a:pt x="0" y="9141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342900" lvl="0" indent="-342900" algn="l" defTabSz="844550">
              <a:lnSpc>
                <a:spcPct val="90000"/>
              </a:lnSpc>
              <a:spcBef>
                <a:spcPct val="0"/>
              </a:spcBef>
              <a:spcAft>
                <a:spcPct val="35000"/>
              </a:spcAft>
              <a:buFont typeface="Arial" panose="020B0604020202020204" pitchFamily="34" charset="0"/>
              <a:buChar char="•"/>
            </a:pPr>
            <a:endParaRPr lang="en-US" sz="1900" kern="1200" dirty="0"/>
          </a:p>
        </p:txBody>
      </p:sp>
      <p:sp>
        <p:nvSpPr>
          <p:cNvPr id="14" name="Freeform 13"/>
          <p:cNvSpPr/>
          <p:nvPr/>
        </p:nvSpPr>
        <p:spPr>
          <a:xfrm>
            <a:off x="685800" y="4190330"/>
            <a:ext cx="7467600" cy="914176"/>
          </a:xfrm>
          <a:custGeom>
            <a:avLst/>
            <a:gdLst>
              <a:gd name="connsiteX0" fmla="*/ 0 w 7467600"/>
              <a:gd name="connsiteY0" fmla="*/ 0 h 914176"/>
              <a:gd name="connsiteX1" fmla="*/ 7467600 w 7467600"/>
              <a:gd name="connsiteY1" fmla="*/ 0 h 914176"/>
              <a:gd name="connsiteX2" fmla="*/ 7467600 w 7467600"/>
              <a:gd name="connsiteY2" fmla="*/ 914176 h 914176"/>
              <a:gd name="connsiteX3" fmla="*/ 0 w 7467600"/>
              <a:gd name="connsiteY3" fmla="*/ 914176 h 914176"/>
              <a:gd name="connsiteX4" fmla="*/ 0 w 7467600"/>
              <a:gd name="connsiteY4" fmla="*/ 0 h 9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600" h="914176">
                <a:moveTo>
                  <a:pt x="0" y="0"/>
                </a:moveTo>
                <a:lnTo>
                  <a:pt x="7467600" y="0"/>
                </a:lnTo>
                <a:lnTo>
                  <a:pt x="7467600" y="914176"/>
                </a:lnTo>
                <a:lnTo>
                  <a:pt x="0" y="9141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342900" lvl="0" indent="-342900" algn="l" defTabSz="844550">
              <a:lnSpc>
                <a:spcPct val="90000"/>
              </a:lnSpc>
              <a:spcBef>
                <a:spcPct val="0"/>
              </a:spcBef>
              <a:spcAft>
                <a:spcPct val="35000"/>
              </a:spcAft>
              <a:buFont typeface="Arial" panose="020B0604020202020204" pitchFamily="34" charset="0"/>
              <a:buChar char="•"/>
            </a:pPr>
            <a:endParaRPr lang="en-US" sz="1900" kern="1200" dirty="0"/>
          </a:p>
        </p:txBody>
      </p:sp>
      <p:sp>
        <p:nvSpPr>
          <p:cNvPr id="16" name="Freeform 15"/>
          <p:cNvSpPr/>
          <p:nvPr/>
        </p:nvSpPr>
        <p:spPr>
          <a:xfrm>
            <a:off x="685800" y="5104507"/>
            <a:ext cx="7467600" cy="914176"/>
          </a:xfrm>
          <a:custGeom>
            <a:avLst/>
            <a:gdLst>
              <a:gd name="connsiteX0" fmla="*/ 0 w 7467600"/>
              <a:gd name="connsiteY0" fmla="*/ 0 h 914176"/>
              <a:gd name="connsiteX1" fmla="*/ 7467600 w 7467600"/>
              <a:gd name="connsiteY1" fmla="*/ 0 h 914176"/>
              <a:gd name="connsiteX2" fmla="*/ 7467600 w 7467600"/>
              <a:gd name="connsiteY2" fmla="*/ 914176 h 914176"/>
              <a:gd name="connsiteX3" fmla="*/ 0 w 7467600"/>
              <a:gd name="connsiteY3" fmla="*/ 914176 h 914176"/>
              <a:gd name="connsiteX4" fmla="*/ 0 w 7467600"/>
              <a:gd name="connsiteY4" fmla="*/ 0 h 9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600" h="914176">
                <a:moveTo>
                  <a:pt x="0" y="0"/>
                </a:moveTo>
                <a:lnTo>
                  <a:pt x="7467600" y="0"/>
                </a:lnTo>
                <a:lnTo>
                  <a:pt x="7467600" y="914176"/>
                </a:lnTo>
                <a:lnTo>
                  <a:pt x="0" y="9141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342900" lvl="0" indent="-342900" algn="l" defTabSz="844550">
              <a:lnSpc>
                <a:spcPct val="90000"/>
              </a:lnSpc>
              <a:spcBef>
                <a:spcPct val="0"/>
              </a:spcBef>
              <a:spcAft>
                <a:spcPct val="35000"/>
              </a:spcAft>
              <a:buFont typeface="Arial" panose="020B0604020202020204" pitchFamily="34" charset="0"/>
              <a:buChar char="•"/>
            </a:pPr>
            <a:endParaRPr lang="en-US" sz="1900" kern="1200" dirty="0"/>
          </a:p>
        </p:txBody>
      </p:sp>
      <p:sp>
        <p:nvSpPr>
          <p:cNvPr id="5" name="TextBox 4"/>
          <p:cNvSpPr txBox="1"/>
          <p:nvPr/>
        </p:nvSpPr>
        <p:spPr>
          <a:xfrm>
            <a:off x="1752600" y="665712"/>
            <a:ext cx="6629400" cy="738664"/>
          </a:xfrm>
          <a:prstGeom prst="rect">
            <a:avLst/>
          </a:prstGeom>
          <a:noFill/>
        </p:spPr>
        <p:txBody>
          <a:bodyPr wrap="square" lIns="91440" tIns="45720" rIns="91440" bIns="45720" rtlCol="0" anchor="t">
            <a:spAutoFit/>
          </a:bodyPr>
          <a:lstStyle/>
          <a:p>
            <a:pPr algn="ctr"/>
            <a:r>
              <a:rPr lang="en-US" sz="4200" dirty="0">
                <a:latin typeface="Arial"/>
              </a:rPr>
              <a:t>Disabled Veteran Leave</a:t>
            </a:r>
          </a:p>
        </p:txBody>
      </p:sp>
    </p:spTree>
    <p:extLst>
      <p:ext uri="{BB962C8B-B14F-4D97-AF65-F5344CB8AC3E}">
        <p14:creationId xmlns:p14="http://schemas.microsoft.com/office/powerpoint/2010/main" val="383683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1B5176-C03C-417B-9985-DFF7B19AECAB}"/>
              </a:ext>
            </a:extLst>
          </p:cNvPr>
          <p:cNvSpPr>
            <a:spLocks noGrp="1"/>
          </p:cNvSpPr>
          <p:nvPr>
            <p:ph type="title"/>
          </p:nvPr>
        </p:nvSpPr>
        <p:spPr>
          <a:xfrm>
            <a:off x="1600201" y="330200"/>
            <a:ext cx="6742508" cy="685799"/>
          </a:xfrm>
        </p:spPr>
        <p:txBody>
          <a:bodyPr lIns="91440" tIns="45720" rIns="91440" bIns="45720" anchor="t">
            <a:normAutofit fontScale="90000"/>
          </a:bodyPr>
          <a:lstStyle/>
          <a:p>
            <a:r>
              <a:rPr lang="en-US" altLang="en-US" sz="4200" dirty="0">
                <a:solidFill>
                  <a:schemeClr val="tx1"/>
                </a:solidFill>
                <a:cs typeface="Times New Roman"/>
              </a:rPr>
              <a:t>Retroactive Usage of Disabled Veteran Leave</a:t>
            </a:r>
            <a:br>
              <a:rPr lang="en-US" altLang="en-US" sz="4200" dirty="0">
                <a:cs typeface="Times New Roman" panose="02020603050405020304" pitchFamily="18" charset="0"/>
              </a:rPr>
            </a:br>
            <a:r>
              <a:rPr lang="en-US" altLang="en-US" sz="3900" dirty="0">
                <a:solidFill>
                  <a:schemeClr val="tx1"/>
                </a:solidFill>
                <a:cs typeface="Times New Roman"/>
              </a:rPr>
              <a:t> </a:t>
            </a:r>
          </a:p>
        </p:txBody>
      </p:sp>
      <p:sp>
        <p:nvSpPr>
          <p:cNvPr id="4" name="Text Placeholder 3">
            <a:extLst>
              <a:ext uri="{FF2B5EF4-FFF2-40B4-BE49-F238E27FC236}">
                <a16:creationId xmlns:a16="http://schemas.microsoft.com/office/drawing/2014/main" id="{5689C10F-CB97-438A-871C-573751FF69F3}"/>
              </a:ext>
            </a:extLst>
          </p:cNvPr>
          <p:cNvSpPr>
            <a:spLocks noGrp="1"/>
          </p:cNvSpPr>
          <p:nvPr>
            <p:ph idx="1"/>
          </p:nvPr>
        </p:nvSpPr>
        <p:spPr>
          <a:xfrm>
            <a:off x="381000" y="1981200"/>
            <a:ext cx="8305800" cy="4470821"/>
          </a:xfrm>
        </p:spPr>
        <p:txBody>
          <a:bodyPr>
            <a:normAutofit/>
          </a:bodyPr>
          <a:lstStyle/>
          <a:p>
            <a:pPr>
              <a:lnSpc>
                <a:spcPct val="90000"/>
              </a:lnSpc>
            </a:pPr>
            <a:r>
              <a:rPr lang="en-US" altLang="en-US" sz="2000" dirty="0">
                <a:latin typeface="+mn-lt"/>
                <a:cs typeface="Times New Roman" panose="02020603050405020304" pitchFamily="18" charset="0"/>
              </a:rPr>
              <a:t>The employee did not provide certification of a qualifying service-connected disability before requesting leave.</a:t>
            </a:r>
          </a:p>
          <a:p>
            <a:pPr>
              <a:lnSpc>
                <a:spcPct val="90000"/>
              </a:lnSpc>
            </a:pPr>
            <a:endParaRPr lang="en-US" altLang="en-US" sz="2000" dirty="0">
              <a:latin typeface="+mn-lt"/>
              <a:cs typeface="Times New Roman" panose="02020603050405020304" pitchFamily="18" charset="0"/>
            </a:endParaRPr>
          </a:p>
          <a:p>
            <a:pPr lvl="1">
              <a:lnSpc>
                <a:spcPct val="90000"/>
              </a:lnSpc>
              <a:buFont typeface="Wingdings" panose="05000000000000000000" pitchFamily="2" charset="2"/>
              <a:buChar char="Ø"/>
            </a:pPr>
            <a:r>
              <a:rPr lang="en-US" altLang="en-US" sz="2000" dirty="0">
                <a:latin typeface="+mn-lt"/>
                <a:cs typeface="Times New Roman" panose="02020603050405020304" pitchFamily="18" charset="0"/>
              </a:rPr>
              <a:t>For example, Box 23 (Veterans Preference) of the SF-50 is not coded with a 6 (30% or more).</a:t>
            </a:r>
          </a:p>
          <a:p>
            <a:pPr lvl="1">
              <a:lnSpc>
                <a:spcPct val="90000"/>
              </a:lnSpc>
            </a:pPr>
            <a:endParaRPr lang="en-US" altLang="en-US" sz="2000" dirty="0">
              <a:latin typeface="+mn-lt"/>
              <a:cs typeface="Times New Roman" panose="02020603050405020304" pitchFamily="18" charset="0"/>
            </a:endParaRPr>
          </a:p>
          <a:p>
            <a:pPr>
              <a:lnSpc>
                <a:spcPct val="90000"/>
              </a:lnSpc>
            </a:pPr>
            <a:r>
              <a:rPr lang="en-US" altLang="en-US" sz="2000" dirty="0">
                <a:latin typeface="+mn-lt"/>
                <a:cs typeface="Times New Roman" panose="02020603050405020304" pitchFamily="18" charset="0"/>
              </a:rPr>
              <a:t>This applies in cases where the employee filed for disability claim with the Veterans Benefits Administration after the hire date (may substitute DVL from date claim filed as start of 12-month eligibility period which could have been coded under DVL)</a:t>
            </a:r>
          </a:p>
          <a:p>
            <a:pPr>
              <a:lnSpc>
                <a:spcPct val="90000"/>
              </a:lnSpc>
            </a:pPr>
            <a:endParaRPr lang="en-US" sz="1500" dirty="0"/>
          </a:p>
        </p:txBody>
      </p:sp>
    </p:spTree>
    <p:extLst>
      <p:ext uri="{BB962C8B-B14F-4D97-AF65-F5344CB8AC3E}">
        <p14:creationId xmlns:p14="http://schemas.microsoft.com/office/powerpoint/2010/main" val="3417565322"/>
      </p:ext>
    </p:extLst>
  </p:cSld>
  <p:clrMapOvr>
    <a:masterClrMapping/>
  </p:clrMapOvr>
</p:sld>
</file>

<file path=ppt/theme/theme1.xml><?xml version="1.0" encoding="utf-8"?>
<a:theme xmlns:a="http://schemas.openxmlformats.org/drawingml/2006/main" name="AR Division PowerPoint Brie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R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e832997-50dc-4a44-8950-ef08e15f787f">
      <Terms xmlns="http://schemas.microsoft.com/office/infopath/2007/PartnerControls"/>
    </lcf76f155ced4ddcb4097134ff3c332f>
    <TaxCatchAll xmlns="d29cc644-bb3d-4ce5-8824-1a00feee76d3"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C8C744EC7A7345B5C30B697F2B31DC" ma:contentTypeVersion="15" ma:contentTypeDescription="Create a new document." ma:contentTypeScope="" ma:versionID="c6588068dd721453d497364ec05adf26">
  <xsd:schema xmlns:xsd="http://www.w3.org/2001/XMLSchema" xmlns:xs="http://www.w3.org/2001/XMLSchema" xmlns:p="http://schemas.microsoft.com/office/2006/metadata/properties" xmlns:ns1="http://schemas.microsoft.com/sharepoint/v3" xmlns:ns2="7e832997-50dc-4a44-8950-ef08e15f787f" xmlns:ns3="d29cc644-bb3d-4ce5-8824-1a00feee76d3" targetNamespace="http://schemas.microsoft.com/office/2006/metadata/properties" ma:root="true" ma:fieldsID="6dd05e981a7006ac243be9f377a5e113" ns1:_="" ns2:_="" ns3:_="">
    <xsd:import namespace="http://schemas.microsoft.com/sharepoint/v3"/>
    <xsd:import namespace="7e832997-50dc-4a44-8950-ef08e15f787f"/>
    <xsd:import namespace="d29cc644-bb3d-4ce5-8824-1a00feee76d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832997-50dc-4a44-8950-ef08e15f78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9cc644-bb3d-4ce5-8824-1a00feee76d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51ab699-717e-4fd2-a85c-277057e28ddd}" ma:internalName="TaxCatchAll" ma:showField="CatchAllData" ma:web="d29cc644-bb3d-4ce5-8824-1a00feee76d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F9FBC8-6BB8-410B-B686-813EE8932600}">
  <ds:schemaRefs>
    <ds:schemaRef ds:uri="http://schemas.microsoft.com/sharepoint/v3/contenttype/forms"/>
  </ds:schemaRefs>
</ds:datastoreItem>
</file>

<file path=customXml/itemProps2.xml><?xml version="1.0" encoding="utf-8"?>
<ds:datastoreItem xmlns:ds="http://schemas.openxmlformats.org/officeDocument/2006/customXml" ds:itemID="{EE793C47-BA1E-497C-8607-4E4D0A5E0AB5}">
  <ds:schemaRefs>
    <ds:schemaRef ds:uri="http://schemas.microsoft.com/office/2006/metadata/properties"/>
    <ds:schemaRef ds:uri="http://schemas.microsoft.com/office/2006/documentManagement/types"/>
    <ds:schemaRef ds:uri="http://purl.org/dc/dcmitype/"/>
    <ds:schemaRef ds:uri="http://schemas.microsoft.com/sharepoint/v3"/>
    <ds:schemaRef ds:uri="http://purl.org/dc/terms/"/>
    <ds:schemaRef ds:uri="http://schemas.microsoft.com/office/infopath/2007/PartnerControls"/>
    <ds:schemaRef ds:uri="7e832997-50dc-4a44-8950-ef08e15f787f"/>
    <ds:schemaRef ds:uri="http://www.w3.org/XML/1998/namespace"/>
    <ds:schemaRef ds:uri="http://schemas.openxmlformats.org/package/2006/metadata/core-properties"/>
    <ds:schemaRef ds:uri="d29cc644-bb3d-4ce5-8824-1a00feee76d3"/>
    <ds:schemaRef ds:uri="http://purl.org/dc/elements/1.1/"/>
  </ds:schemaRefs>
</ds:datastoreItem>
</file>

<file path=customXml/itemProps3.xml><?xml version="1.0" encoding="utf-8"?>
<ds:datastoreItem xmlns:ds="http://schemas.openxmlformats.org/officeDocument/2006/customXml" ds:itemID="{C653330C-29F5-4FD6-BC43-97F3F6945B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e832997-50dc-4a44-8950-ef08e15f787f"/>
    <ds:schemaRef ds:uri="d29cc644-bb3d-4ce5-8824-1a00feee76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9f80511-b267-4892-be9d-6cc8d3fffe7e}" enabled="1" method="Standard" siteId="{f4c44cda-18c6-46b0-80f2-e290072444fd}" contentBits="2" removed="0"/>
</clbl:labelList>
</file>

<file path=docProps/app.xml><?xml version="1.0" encoding="utf-8"?>
<Properties xmlns="http://schemas.openxmlformats.org/officeDocument/2006/extended-properties" xmlns:vt="http://schemas.openxmlformats.org/officeDocument/2006/docPropsVTypes">
  <Template>AR Division PowerPoint Brief Template</Template>
  <TotalTime>23294</TotalTime>
  <Words>5104</Words>
  <Application>Microsoft Office PowerPoint</Application>
  <PresentationFormat>On-screen Show (4:3)</PresentationFormat>
  <Paragraphs>510</Paragraphs>
  <Slides>38</Slides>
  <Notes>28</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AR Division PowerPoint Brief Template</vt:lpstr>
      <vt:lpstr>AR Template</vt:lpstr>
      <vt:lpstr>Office Theme</vt:lpstr>
      <vt:lpstr>Recruitment/Staffing   </vt:lpstr>
      <vt:lpstr>What we do…</vt:lpstr>
      <vt:lpstr>Guide for Civilian Marines</vt:lpstr>
      <vt:lpstr>      Notification of Personnel Action  (SF-50)</vt:lpstr>
      <vt:lpstr>PowerPoint Presentation</vt:lpstr>
      <vt:lpstr>Leave Accrual Rate</vt:lpstr>
      <vt:lpstr>PowerPoint Presentation</vt:lpstr>
      <vt:lpstr>PowerPoint Presentation</vt:lpstr>
      <vt:lpstr>Retroactive Usage of Disabled Veteran Leave  </vt:lpstr>
      <vt:lpstr>PowerPoint Presentation</vt:lpstr>
      <vt:lpstr> Systems</vt:lpstr>
      <vt:lpstr>    Common Access Card (CAC)  and Building Badge  </vt:lpstr>
      <vt:lpstr>Employee Benefits</vt:lpstr>
      <vt:lpstr>Mass Transportation Benefit Program</vt:lpstr>
      <vt:lpstr>Mass Transportation Benefit Program Contact Information</vt:lpstr>
      <vt:lpstr>Federal Employee Benefits</vt:lpstr>
      <vt:lpstr>Importance of Beneficiary Designations</vt:lpstr>
      <vt:lpstr>Who Should I Name?</vt:lpstr>
      <vt:lpstr>What Happens if I Have a  Trust or a Will?</vt:lpstr>
      <vt:lpstr>What Happens if No  Beneficiaries are named?</vt:lpstr>
      <vt:lpstr>TSP - Designation of  Beneficiary Form</vt:lpstr>
      <vt:lpstr>Designation of  Beneficiary Forms</vt:lpstr>
      <vt:lpstr>SF 1152, Unpaid Compensation  of Deceased Civilian Employees</vt:lpstr>
      <vt:lpstr>SF 2823, Designation of Beneficiary  Federal Employee’s Life Insurance (FEGLI)</vt:lpstr>
      <vt:lpstr>SF 3102, Designation of Beneficiary  Federal Employee’s Retirement System (FERS) </vt:lpstr>
      <vt:lpstr>SF 2808, Designation of Beneficiaries  Civil Service Retirement System (CSRS)</vt:lpstr>
      <vt:lpstr>Health Benefits After Retirement</vt:lpstr>
      <vt:lpstr>Health Benefits After Retirement  ~continued</vt:lpstr>
      <vt:lpstr>Where to Verify your Current Designation of Beneficiary Forms?</vt:lpstr>
      <vt:lpstr>Be Proactive and Keep  Documents in a Safe Place</vt:lpstr>
      <vt:lpstr>How Can HROM Assist?</vt:lpstr>
      <vt:lpstr>DON Benefits Contact</vt:lpstr>
      <vt:lpstr>Updating / Changing Contact Information</vt:lpstr>
      <vt:lpstr>TWMS Screenshot</vt:lpstr>
      <vt:lpstr>Updating / Changing  Mailing Address  </vt:lpstr>
      <vt:lpstr>Updating / Changing Emergency Contacts</vt:lpstr>
      <vt:lpstr>Contact Information</vt:lpstr>
      <vt:lpstr>Questions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Brief  DMCS Brief</dc:title>
  <dc:creator>Catalina Rivera</dc:creator>
  <cp:lastModifiedBy>McKissick CIV Yvonne K</cp:lastModifiedBy>
  <cp:revision>272</cp:revision>
  <cp:lastPrinted>2020-05-10T22:48:06Z</cp:lastPrinted>
  <dcterms:created xsi:type="dcterms:W3CDTF">2012-06-12T12:19:33Z</dcterms:created>
  <dcterms:modified xsi:type="dcterms:W3CDTF">2026-03-09T12:44:03Z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0x01010023C8C744EC7A7345B5C30B697F2B31DC</vt:lpwstr>
  </property>
  <property fmtid="{D5CDD505-2E9C-101B-9397-08002B2CF9AE}" pid="3" name="MediaServiceImageTags">
    <vt:lpwstr/>
  </property>
  <property fmtid="{D5CDD505-2E9C-101B-9397-08002B2CF9AE}" pid="4" name="ClassificationContentMarkingFooterLocations">
    <vt:lpwstr>AR Division PowerPoint Brief Template:8\AR Template:3\Office Theme:3</vt:lpwstr>
  </property>
  <property fmtid="{D5CDD505-2E9C-101B-9397-08002B2CF9AE}" pid="5" name="ClassificationContentMarkingFooterText">
    <vt:lpwstr>DISTRIBUTION: DoW COMMUNITY ONLY</vt:lpwstr>
  </property>
</Properties>
</file>