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4"/>
  </p:sldMasterIdLst>
  <p:notesMasterIdLst>
    <p:notesMasterId r:id="rId23"/>
  </p:notesMasterIdLst>
  <p:sldIdLst>
    <p:sldId id="268" r:id="rId5"/>
    <p:sldId id="269" r:id="rId6"/>
    <p:sldId id="277" r:id="rId7"/>
    <p:sldId id="263" r:id="rId8"/>
    <p:sldId id="265" r:id="rId9"/>
    <p:sldId id="278" r:id="rId10"/>
    <p:sldId id="279" r:id="rId11"/>
    <p:sldId id="280" r:id="rId12"/>
    <p:sldId id="257" r:id="rId13"/>
    <p:sldId id="260" r:id="rId14"/>
    <p:sldId id="275" r:id="rId15"/>
    <p:sldId id="259" r:id="rId16"/>
    <p:sldId id="266" r:id="rId17"/>
    <p:sldId id="267" r:id="rId18"/>
    <p:sldId id="273" r:id="rId19"/>
    <p:sldId id="276" r:id="rId20"/>
    <p:sldId id="274" r:id="rId21"/>
    <p:sldId id="272"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71" autoAdjust="0"/>
    <p:restoredTop sz="50384" autoAdjust="0"/>
  </p:normalViewPr>
  <p:slideViewPr>
    <p:cSldViewPr>
      <p:cViewPr varScale="1">
        <p:scale>
          <a:sx n="54" d="100"/>
          <a:sy n="54" d="100"/>
        </p:scale>
        <p:origin x="3306" y="78"/>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1" tIns="47101" rIns="94201" bIns="47101" rtlCol="0"/>
          <a:lstStyle>
            <a:lvl1pPr algn="l">
              <a:defRPr sz="1200"/>
            </a:lvl1pPr>
          </a:lstStyle>
          <a:p>
            <a:endParaRPr lang="en-US"/>
          </a:p>
        </p:txBody>
      </p:sp>
      <p:sp>
        <p:nvSpPr>
          <p:cNvPr id="3" name="Date Placeholder 2"/>
          <p:cNvSpPr>
            <a:spLocks noGrp="1"/>
          </p:cNvSpPr>
          <p:nvPr>
            <p:ph type="dt" idx="1"/>
          </p:nvPr>
        </p:nvSpPr>
        <p:spPr>
          <a:xfrm>
            <a:off x="3978133" y="0"/>
            <a:ext cx="3043343" cy="465455"/>
          </a:xfrm>
          <a:prstGeom prst="rect">
            <a:avLst/>
          </a:prstGeom>
        </p:spPr>
        <p:txBody>
          <a:bodyPr vert="horz" lIns="94201" tIns="47101" rIns="94201" bIns="47101" rtlCol="0"/>
          <a:lstStyle>
            <a:lvl1pPr algn="r">
              <a:defRPr sz="1200"/>
            </a:lvl1pPr>
          </a:lstStyle>
          <a:p>
            <a:fld id="{B3CAEFD3-6DDA-4B9D-8361-1FE1BF449B40}" type="datetimeFigureOut">
              <a:rPr lang="en-US" smtClean="0"/>
              <a:t>2/20/2025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1" tIns="47101" rIns="94201" bIns="47101"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1" tIns="47101" rIns="94201"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43343" cy="465455"/>
          </a:xfrm>
          <a:prstGeom prst="rect">
            <a:avLst/>
          </a:prstGeom>
        </p:spPr>
        <p:txBody>
          <a:bodyPr vert="horz" lIns="94201" tIns="47101" rIns="94201" bIns="47101"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5455"/>
          </a:xfrm>
          <a:prstGeom prst="rect">
            <a:avLst/>
          </a:prstGeom>
        </p:spPr>
        <p:txBody>
          <a:bodyPr vert="horz" lIns="94201" tIns="47101" rIns="94201" bIns="47101" rtlCol="0" anchor="b"/>
          <a:lstStyle>
            <a:lvl1pPr algn="r">
              <a:defRPr sz="1200"/>
            </a:lvl1pPr>
          </a:lstStyle>
          <a:p>
            <a:fld id="{4CD54CCE-3B5E-4493-8DB9-492425999E78}" type="slidenum">
              <a:rPr lang="en-US" smtClean="0"/>
              <a:t>‹#›</a:t>
            </a:fld>
            <a:endParaRPr lang="en-US"/>
          </a:p>
        </p:txBody>
      </p:sp>
    </p:spTree>
    <p:extLst>
      <p:ext uri="{BB962C8B-B14F-4D97-AF65-F5344CB8AC3E}">
        <p14:creationId xmlns:p14="http://schemas.microsoft.com/office/powerpoint/2010/main" val="4253803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ivilianbenefits.hroc.navy.mi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Hello,</a:t>
            </a:r>
            <a:r>
              <a:rPr lang="en-US" baseline="0" dirty="0"/>
              <a:t> my name is _________________ and I work in the Labor and Employee Relations, commonly referred to as LER.  </a:t>
            </a:r>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1</a:t>
            </a:fld>
            <a:endParaRPr lang="en-US"/>
          </a:p>
        </p:txBody>
      </p:sp>
    </p:spTree>
    <p:extLst>
      <p:ext uri="{BB962C8B-B14F-4D97-AF65-F5344CB8AC3E}">
        <p14:creationId xmlns:p14="http://schemas.microsoft.com/office/powerpoint/2010/main" val="16280736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r>
              <a:rPr lang="en-US" dirty="0"/>
              <a:t>Federal Benefits</a:t>
            </a:r>
          </a:p>
          <a:p>
            <a:r>
              <a:rPr lang="en-US" b="0" dirty="0"/>
              <a:t>For most benefits, as a new employee, you must enroll within </a:t>
            </a:r>
            <a:r>
              <a:rPr lang="en-US" b="1" dirty="0"/>
              <a:t>60 calendar days</a:t>
            </a:r>
            <a:r>
              <a:rPr lang="en-US" b="0" dirty="0"/>
              <a:t>.  </a:t>
            </a:r>
          </a:p>
          <a:p>
            <a:endParaRPr lang="en-US" b="0" dirty="0"/>
          </a:p>
          <a:p>
            <a:r>
              <a:rPr lang="en-US" b="0" dirty="0"/>
              <a:t>You may contact the </a:t>
            </a:r>
            <a:r>
              <a:rPr lang="en-US" dirty="0"/>
              <a:t>Civilian Benefits Center </a:t>
            </a:r>
            <a:r>
              <a:rPr lang="en-US" baseline="0" dirty="0"/>
              <a:t>for more detailed i</a:t>
            </a:r>
            <a:r>
              <a:rPr lang="en-US" dirty="0"/>
              <a:t>nformation on your benefit options and eligibility.  The next slide will provide contact</a:t>
            </a:r>
            <a:r>
              <a:rPr lang="en-US" baseline="0" dirty="0"/>
              <a:t> information.  You can also go to opm.gov for plan information.</a:t>
            </a:r>
            <a:endParaRPr lang="en-US" b="0" dirty="0"/>
          </a:p>
          <a:p>
            <a:endParaRPr lang="en-US" b="0" dirty="0"/>
          </a:p>
          <a:p>
            <a:r>
              <a:rPr lang="en-US" b="0" dirty="0"/>
              <a:t>Listed on this slide are other benefits available to you, however I would like to call specific attention to the Federal Employee Group Life</a:t>
            </a:r>
            <a:r>
              <a:rPr lang="en-US" b="0" baseline="0" dirty="0"/>
              <a:t> Insurance (FEGLI)  </a:t>
            </a:r>
            <a:r>
              <a:rPr lang="en-US" sz="2400" b="1" dirty="0"/>
              <a:t>  </a:t>
            </a:r>
            <a:r>
              <a:rPr lang="en-US" sz="2400" dirty="0"/>
              <a:t>As a new employee, if you do not elect higher coverage, you will have only basic life insurance.  Life insurance open season does not occur annually.  If you choose to not elect a higher coverage now, you may only make a change to this benefit during a qualifying life event, or next open enrollment, which could be years away. </a:t>
            </a:r>
          </a:p>
          <a:p>
            <a:endParaRPr lang="en-US" sz="1800" dirty="0"/>
          </a:p>
          <a:p>
            <a:pPr eaLnBrk="1" hangingPunct="1"/>
            <a:r>
              <a:rPr lang="en-US" sz="1800" dirty="0"/>
              <a:t>You do not need to enroll in a retirement plan.  Your coverage is automatic.  Most of us will be covered by the Federal Employees Retirement System or FERS.</a:t>
            </a:r>
          </a:p>
          <a:p>
            <a:pPr eaLnBrk="1" hangingPunct="1"/>
            <a:endParaRPr lang="en-US" sz="1800" dirty="0"/>
          </a:p>
          <a:p>
            <a:pPr eaLnBrk="1" hangingPunct="1"/>
            <a:r>
              <a:rPr lang="en-US" sz="2800" b="1" i="0" dirty="0">
                <a:solidFill>
                  <a:srgbClr val="222223"/>
                </a:solidFill>
                <a:effectLst/>
                <a:latin typeface="Source Sans Pro" panose="020B0503030403020204" pitchFamily="34" charset="0"/>
              </a:rPr>
              <a:t>The Thrift Savings Plan (TSP) is a retirement savings plan similar to 401(k) plans offered in the private sector. TSP is one part of a three-part retirement package that also includes your FERS basic annuity and Social Security.  </a:t>
            </a:r>
            <a:r>
              <a:rPr lang="en-US" sz="1800" b="1" i="0" dirty="0">
                <a:solidFill>
                  <a:srgbClr val="222223"/>
                </a:solidFill>
                <a:effectLst/>
                <a:latin typeface="Source Sans Pro" panose="020B0503030403020204" pitchFamily="34" charset="0"/>
              </a:rPr>
              <a:t>New </a:t>
            </a:r>
            <a:r>
              <a:rPr lang="en-US" sz="1800" b="1" dirty="0"/>
              <a:t>FERS employees are automatically enrolled in the TSP. Five percent of your basic salary is deducted from your paycheck every pay period and deposited into the traditional balance of your TSP account unless you make a contribution election to stop or change your contributions. </a:t>
            </a:r>
          </a:p>
          <a:p>
            <a:pPr eaLnBrk="1" hangingPunct="1"/>
            <a:endParaRPr lang="en-US" sz="1800" b="1" dirty="0"/>
          </a:p>
          <a:p>
            <a:pPr eaLnBrk="1" hangingPunct="1"/>
            <a:r>
              <a:rPr lang="en-US" sz="1800" b="1" i="0" dirty="0">
                <a:solidFill>
                  <a:srgbClr val="FFFFFF"/>
                </a:solidFill>
                <a:effectLst/>
                <a:latin typeface="Source Sans Pro" panose="020B0503030403020204" pitchFamily="34" charset="0"/>
              </a:rPr>
              <a:t>So how does this work? </a:t>
            </a:r>
            <a:r>
              <a:rPr lang="en-US" sz="2800" b="1" i="0" dirty="0">
                <a:solidFill>
                  <a:srgbClr val="FFFFFF"/>
                </a:solidFill>
                <a:effectLst/>
                <a:latin typeface="Source Sans Pro" panose="020B0503030403020204" pitchFamily="34" charset="0"/>
              </a:rPr>
              <a:t>Y</a:t>
            </a:r>
            <a:r>
              <a:rPr lang="en-US" sz="1800" b="1" dirty="0"/>
              <a:t>ou receive Agency Matching Contributions on the first 5% of pay you contribute every pay period. The first 3% is matched dollar-for-dollar by the Agency; the next 2% is matched at 50 cents on the dollar This means that when you contribute 5% of your basic pay, your agency contributes an amount equal to 4% of your basic pay to your TSP account. Together with the Agency Automatic (1%) Contribution you get, your agency puts in a total of 5%. If you stop your employee contributions, the Agency Matching Contributions will also stop, but the Agency Automatic (1%) Contributions continue to go into your account. Just keep in mind that what you put into your TSP account can become ten times more by the time you’re ready to take it out. If you are not contributing 5%, you are leaving money on the table. </a:t>
            </a:r>
          </a:p>
          <a:p>
            <a:pPr eaLnBrk="1" hangingPunct="1"/>
            <a:endParaRPr lang="en-US" sz="1800" dirty="0"/>
          </a:p>
          <a:p>
            <a:pPr eaLnBrk="1" hangingPunct="1"/>
            <a:r>
              <a:rPr lang="en-US" sz="2400" dirty="0"/>
              <a:t>Military Buyback  </a:t>
            </a:r>
            <a:endParaRPr lang="en-US" baseline="0" dirty="0"/>
          </a:p>
          <a:p>
            <a:r>
              <a:rPr lang="en-US" baseline="0" dirty="0"/>
              <a:t>If you are prior military, you can buy your military time towards your civil service retirement. This benefit is offered to military separations and retirees, whether you served 4 years or you served 30 years.  The rules and benefits are different for each, but it is worth looking into.  The longer you delay the higher the payment will be as interest accrues.  Please contact a benefits specialist at the Civilian Benefits Center for more information.    </a:t>
            </a:r>
            <a:endParaRPr lang="en-US" dirty="0"/>
          </a:p>
        </p:txBody>
      </p:sp>
      <p:sp>
        <p:nvSpPr>
          <p:cNvPr id="56324" name="Slide Number Placeholder 3"/>
          <p:cNvSpPr>
            <a:spLocks noGrp="1"/>
          </p:cNvSpPr>
          <p:nvPr>
            <p:ph type="sldNum" sz="quarter" idx="5"/>
          </p:nvPr>
        </p:nvSpPr>
        <p:spPr>
          <a:noFill/>
        </p:spPr>
        <p:txBody>
          <a:bodyPr/>
          <a:lstStyle/>
          <a:p>
            <a:fld id="{BB26BCDB-B1A3-4019-9ED1-E5095012879A}" type="slidenum">
              <a:rPr lang="en-US" smtClean="0"/>
              <a:pPr/>
              <a:t>10</a:t>
            </a:fld>
            <a:endParaRPr lang="en-US"/>
          </a:p>
        </p:txBody>
      </p:sp>
    </p:spTree>
    <p:extLst>
      <p:ext uri="{BB962C8B-B14F-4D97-AF65-F5344CB8AC3E}">
        <p14:creationId xmlns:p14="http://schemas.microsoft.com/office/powerpoint/2010/main" val="3297709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Civilian Benefits Center Information. </a:t>
            </a:r>
          </a:p>
          <a:p>
            <a:endParaRPr lang="en-US" dirty="0"/>
          </a:p>
          <a:p>
            <a:r>
              <a:rPr lang="en-US" dirty="0"/>
              <a:t>To check to see what you</a:t>
            </a:r>
            <a:r>
              <a:rPr lang="en-US" baseline="0" dirty="0"/>
              <a:t> are enrolled in, please check </a:t>
            </a:r>
            <a:r>
              <a:rPr lang="en-US" dirty="0"/>
              <a:t>GRB Platform or you might see it listed as EBIS on sites that have not been updated.</a:t>
            </a:r>
          </a:p>
          <a:p>
            <a:endParaRPr lang="en-US" dirty="0"/>
          </a:p>
          <a:p>
            <a:r>
              <a:rPr lang="en-US" dirty="0"/>
              <a:t>To access the GRB Platform</a:t>
            </a:r>
            <a:r>
              <a:rPr lang="en-US" baseline="0" dirty="0"/>
              <a:t> </a:t>
            </a:r>
            <a:r>
              <a:rPr lang="en-US" dirty="0"/>
              <a:t>from government computer, the hyperlink is:</a:t>
            </a:r>
          </a:p>
          <a:p>
            <a:r>
              <a:rPr lang="en-US" dirty="0">
                <a:hlinkClick r:id="rId3"/>
              </a:rPr>
              <a:t>https://www.civilianbenefits.hroc.navy.mil</a:t>
            </a:r>
            <a:r>
              <a:rPr lang="en-US" dirty="0"/>
              <a:t>/</a:t>
            </a:r>
          </a:p>
          <a:p>
            <a:r>
              <a:rPr lang="en-US" dirty="0"/>
              <a:t>Phone – 1-888-320-2917</a:t>
            </a:r>
          </a:p>
          <a:p>
            <a:endParaRPr lang="en-US" dirty="0"/>
          </a:p>
          <a:p>
            <a:pPr defTabSz="933237">
              <a:defRPr/>
            </a:pPr>
            <a:r>
              <a:rPr lang="en-US" dirty="0"/>
              <a:t>This program is administered by the Office of Civilian Human Resources (OCHR)</a:t>
            </a:r>
            <a:r>
              <a:rPr lang="en-US" baseline="0" dirty="0"/>
              <a:t> </a:t>
            </a:r>
            <a:r>
              <a:rPr lang="en-US" dirty="0"/>
              <a:t>but we can help</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11</a:t>
            </a:fld>
            <a:endParaRPr lang="en-US"/>
          </a:p>
        </p:txBody>
      </p:sp>
    </p:spTree>
    <p:extLst>
      <p:ext uri="{BB962C8B-B14F-4D97-AF65-F5344CB8AC3E}">
        <p14:creationId xmlns:p14="http://schemas.microsoft.com/office/powerpoint/2010/main" val="2410314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31"/>
          <p:cNvSpPr>
            <a:spLocks noGrp="1" noChangeArrowheads="1"/>
          </p:cNvSpPr>
          <p:nvPr>
            <p:ph type="sldNum" sz="quarter" idx="5"/>
          </p:nvPr>
        </p:nvSpPr>
        <p:spPr>
          <a:noFill/>
        </p:spPr>
        <p:txBody>
          <a:bodyPr/>
          <a:lstStyle/>
          <a:p>
            <a:fld id="{EAF1AE40-2ED4-40C3-9D0F-25AC9D3FFE22}" type="slidenum">
              <a:rPr lang="en-US" smtClean="0"/>
              <a:pPr/>
              <a:t>12</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sz="2900" dirty="0"/>
              <a:t>Leave Policies and Procedures</a:t>
            </a:r>
          </a:p>
          <a:p>
            <a:pPr defTabSz="933237">
              <a:defRPr/>
            </a:pPr>
            <a:r>
              <a:rPr lang="en-US" sz="2900" dirty="0"/>
              <a:t>This is another important benefit!  Vacation time, sick time, etc.  The federal government is a very family friendly place to work and we are entitled to leave to take care of not only our own health, but also that of our family members so it is important you know about these rules.  </a:t>
            </a:r>
          </a:p>
          <a:p>
            <a:pPr defTabSz="933237">
              <a:defRPr/>
            </a:pPr>
            <a:endParaRPr lang="en-US" sz="2900" dirty="0"/>
          </a:p>
          <a:p>
            <a:pPr eaLnBrk="1" hangingPunct="1"/>
            <a:r>
              <a:rPr lang="en-US" sz="2900" dirty="0"/>
              <a:t>General rules: </a:t>
            </a:r>
            <a:r>
              <a:rPr lang="en-US" sz="2400" dirty="0"/>
              <a:t>You should schedule leave in advance. Unscheduled leave should be limited to emergency situations only.  If you need unscheduled leave, please review your supervisor’s policy and expectation. If you’re a bargaining unit member, there are specific provisions in the labor contract that govern who you must request leave from and when.  The requirements are different if you are a shift worker.  You can find the current labor contract, or Consolidated Master Labor Agreement, on our website.</a:t>
            </a:r>
          </a:p>
          <a:p>
            <a:pPr eaLnBrk="1" hangingPunct="1"/>
            <a:endParaRPr lang="en-US" sz="2400" dirty="0"/>
          </a:p>
          <a:p>
            <a:pPr eaLnBrk="1" hangingPunct="1"/>
            <a:r>
              <a:rPr lang="en-US" sz="2900" dirty="0"/>
              <a:t>Supervisors do have the authority to approve/disapprove leave requests based on office coverage and mission impacts, as well as policy.</a:t>
            </a:r>
          </a:p>
          <a:p>
            <a:pPr eaLnBrk="1" hangingPunct="1"/>
            <a:endParaRPr lang="en-US" sz="2900" dirty="0"/>
          </a:p>
          <a:p>
            <a:r>
              <a:rPr lang="en-US" baseline="0" dirty="0"/>
              <a:t>If you are a transfer employee, we highly recommend that you take your last LES from your previous agency and compare to your first LES from the Marine Corps. If there is an issue, please contact the Staffing Specialist you worked with for onboarding and your supervisor. </a:t>
            </a:r>
          </a:p>
          <a:p>
            <a:endParaRPr lang="en-US" baseline="0" dirty="0"/>
          </a:p>
          <a:p>
            <a:r>
              <a:rPr lang="en-US" baseline="0" dirty="0"/>
              <a:t>Its important to note that there are several other types of leave available to you beyond annual and sick leave.  Some of these include leave under the Family Medical Leave Act (FMLA), Family Friendly Leave Act, and Federal Employee Paid Leave Act otherwise known as Paid Parental Leave which is an extension of FMLA.</a:t>
            </a:r>
          </a:p>
        </p:txBody>
      </p:sp>
    </p:spTree>
    <p:extLst>
      <p:ext uri="{BB962C8B-B14F-4D97-AF65-F5344CB8AC3E}">
        <p14:creationId xmlns:p14="http://schemas.microsoft.com/office/powerpoint/2010/main" val="334357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3964F389-DCE2-4E3F-BCD7-745236964203}" type="slidenum">
              <a:rPr lang="en-US" smtClean="0"/>
              <a:pPr/>
              <a:t>13</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a:lnSpc>
                <a:spcPct val="90000"/>
              </a:lnSpc>
            </a:pPr>
            <a:r>
              <a:rPr lang="en-US" baseline="0" dirty="0"/>
              <a:t>Injury Compensation:  </a:t>
            </a:r>
          </a:p>
          <a:p>
            <a:pPr>
              <a:lnSpc>
                <a:spcPct val="90000"/>
              </a:lnSpc>
            </a:pPr>
            <a:r>
              <a:rPr lang="en-US" baseline="0" dirty="0"/>
              <a:t>We hope that you never need this benefit, but if you are injured on the job or if your job aggravates a preexisting condition, you are eligible to file for workers’ compensation benefits. </a:t>
            </a:r>
          </a:p>
          <a:p>
            <a:pPr>
              <a:lnSpc>
                <a:spcPct val="90000"/>
              </a:lnSpc>
            </a:pPr>
            <a:endParaRPr lang="en-US" baseline="0" dirty="0"/>
          </a:p>
          <a:p>
            <a:pPr>
              <a:lnSpc>
                <a:spcPct val="90000"/>
              </a:lnSpc>
            </a:pPr>
            <a:r>
              <a:rPr lang="en-US" baseline="0" dirty="0"/>
              <a:t>The </a:t>
            </a:r>
            <a:r>
              <a:rPr lang="en-US" sz="2900" dirty="0"/>
              <a:t>Federal Employees Compensation Act (FECA) </a:t>
            </a:r>
            <a:r>
              <a:rPr lang="en-US" sz="2400" dirty="0"/>
              <a:t>provides benefits to employees for disability due to injury or disease sustained in the performance of duty.  </a:t>
            </a:r>
          </a:p>
          <a:p>
            <a:pPr>
              <a:lnSpc>
                <a:spcPct val="90000"/>
              </a:lnSpc>
            </a:pPr>
            <a:endParaRPr lang="en-US" sz="2400" dirty="0"/>
          </a:p>
          <a:p>
            <a:pPr>
              <a:lnSpc>
                <a:spcPct val="90000"/>
              </a:lnSpc>
            </a:pPr>
            <a:r>
              <a:rPr lang="en-US" sz="2400" dirty="0"/>
              <a:t>These benefits may include compensation for lost wages and the cost of your medical expenses.</a:t>
            </a:r>
          </a:p>
          <a:p>
            <a:pPr>
              <a:lnSpc>
                <a:spcPct val="90000"/>
              </a:lnSpc>
            </a:pPr>
            <a:endParaRPr lang="en-US" sz="2400" dirty="0"/>
          </a:p>
          <a:p>
            <a:pPr>
              <a:lnSpc>
                <a:spcPct val="90000"/>
              </a:lnSpc>
            </a:pPr>
            <a:r>
              <a:rPr lang="en-US" sz="2400" dirty="0"/>
              <a:t>Please note that all decisions regarding entitlement to FECA benefits are made by </a:t>
            </a:r>
            <a:r>
              <a:rPr lang="en-US" sz="2000" dirty="0"/>
              <a:t>The Office of Workers’ Compensation at the Department of Labor.</a:t>
            </a:r>
          </a:p>
          <a:p>
            <a:pPr>
              <a:lnSpc>
                <a:spcPct val="90000"/>
              </a:lnSpc>
            </a:pPr>
            <a:endParaRPr lang="en-US" sz="2000" dirty="0"/>
          </a:p>
          <a:p>
            <a:pPr>
              <a:lnSpc>
                <a:spcPct val="90000"/>
              </a:lnSpc>
            </a:pPr>
            <a:r>
              <a:rPr lang="en-US" sz="2000" dirty="0"/>
              <a:t>For further explanation or details on this benefit, please contact the Injury Compensation Program Administrator in LER.</a:t>
            </a:r>
            <a:endParaRPr lang="en-US" dirty="0"/>
          </a:p>
        </p:txBody>
      </p:sp>
    </p:spTree>
    <p:extLst>
      <p:ext uri="{BB962C8B-B14F-4D97-AF65-F5344CB8AC3E}">
        <p14:creationId xmlns:p14="http://schemas.microsoft.com/office/powerpoint/2010/main" val="1434628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31"/>
          <p:cNvSpPr>
            <a:spLocks noGrp="1" noChangeArrowheads="1"/>
          </p:cNvSpPr>
          <p:nvPr>
            <p:ph type="sldNum" sz="quarter" idx="5"/>
          </p:nvPr>
        </p:nvSpPr>
        <p:spPr>
          <a:noFill/>
        </p:spPr>
        <p:txBody>
          <a:bodyPr/>
          <a:lstStyle/>
          <a:p>
            <a:fld id="{0119976A-893E-4F24-863C-B54D43E4041D}" type="slidenum">
              <a:rPr lang="en-US" smtClean="0"/>
              <a:pPr/>
              <a:t>14</a:t>
            </a:fld>
            <a:endParaRPr lang="en-US"/>
          </a:p>
        </p:txBody>
      </p:sp>
      <p:sp>
        <p:nvSpPr>
          <p:cNvPr id="77827" name="Rectangle 1026"/>
          <p:cNvSpPr>
            <a:spLocks noGrp="1" noRot="1" noChangeAspect="1" noChangeArrowheads="1" noTextEdit="1"/>
          </p:cNvSpPr>
          <p:nvPr>
            <p:ph type="sldImg"/>
          </p:nvPr>
        </p:nvSpPr>
        <p:spPr>
          <a:ln/>
        </p:spPr>
      </p:sp>
      <p:sp>
        <p:nvSpPr>
          <p:cNvPr id="77828" name="Rectangle 1027"/>
          <p:cNvSpPr>
            <a:spLocks noGrp="1" noChangeArrowheads="1"/>
          </p:cNvSpPr>
          <p:nvPr>
            <p:ph type="body" idx="1"/>
          </p:nvPr>
        </p:nvSpPr>
        <p:spPr>
          <a:noFill/>
          <a:ln/>
        </p:spPr>
        <p:txBody>
          <a:bodyPr/>
          <a:lstStyle/>
          <a:p>
            <a:r>
              <a:rPr lang="en-US" baseline="0" dirty="0"/>
              <a:t>Civilian Employee Assistance Program or CEAP provides</a:t>
            </a:r>
            <a:r>
              <a:rPr lang="en-US" dirty="0"/>
              <a:t> assistance to employees and their families who have: </a:t>
            </a:r>
            <a:r>
              <a:rPr lang="en-US" sz="2400" dirty="0"/>
              <a:t>Alcohol or drug problems, financial problems, legal problems, elder care, personal or family problems which have, or may have, an adverse effect on job performance or adherence to acceptable standards of conduct.</a:t>
            </a:r>
          </a:p>
          <a:p>
            <a:endParaRPr lang="en-US" baseline="0" dirty="0"/>
          </a:p>
          <a:p>
            <a:r>
              <a:rPr lang="en-US" baseline="0" dirty="0"/>
              <a:t>This program offers extensive services to include free financial counseling as well as one hour free with an attorney each year.  Other services included are everything from helping you to find a nursing home for an aging parent, a babysitter for your child,  or even a plumber!   All of this is provided to you at no cost and is confidential.    Please visit their website or contact them via phone to find out more information on all that is provided. </a:t>
            </a:r>
            <a:endParaRPr lang="en-US" dirty="0"/>
          </a:p>
        </p:txBody>
      </p:sp>
    </p:spTree>
    <p:extLst>
      <p:ext uri="{BB962C8B-B14F-4D97-AF65-F5344CB8AC3E}">
        <p14:creationId xmlns:p14="http://schemas.microsoft.com/office/powerpoint/2010/main" val="2339445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performance system.</a:t>
            </a:r>
            <a:r>
              <a:rPr lang="en-US" baseline="0" dirty="0"/>
              <a:t>  All employees are required to be on an approved performance plan. </a:t>
            </a:r>
          </a:p>
          <a:p>
            <a:endParaRPr lang="en-US" baseline="0" dirty="0"/>
          </a:p>
          <a:p>
            <a:r>
              <a:rPr lang="en-US" dirty="0"/>
              <a:t>For those of you at SYSCOM or MCTSSA, your platform is CCAS and DPMAP</a:t>
            </a:r>
            <a:r>
              <a:rPr lang="en-US" baseline="0" dirty="0"/>
              <a:t> for all others.  Your supervisor should meet with you and place you on your performance plan within </a:t>
            </a:r>
            <a:r>
              <a:rPr lang="en-US" b="1" baseline="0" dirty="0"/>
              <a:t>30 calendar days from today.</a:t>
            </a:r>
            <a:r>
              <a:rPr lang="en-US" baseline="0" dirty="0"/>
              <a:t> These standards will help set the expectations your supervisor will require of you when it comes to performing your job duties.  </a:t>
            </a:r>
          </a:p>
          <a:p>
            <a:endParaRPr lang="en-US" baseline="0" dirty="0"/>
          </a:p>
          <a:p>
            <a:r>
              <a:rPr lang="en-US" baseline="0" dirty="0"/>
              <a:t>The performance period for DPMAP runs from </a:t>
            </a:r>
            <a:r>
              <a:rPr lang="en-US" b="1" baseline="0" dirty="0"/>
              <a:t>1 April to 31 March </a:t>
            </a:r>
            <a:r>
              <a:rPr lang="en-US" b="0" baseline="0" dirty="0"/>
              <a:t>and for CCAS it is </a:t>
            </a:r>
            <a:r>
              <a:rPr lang="en-US" b="1" baseline="0" dirty="0"/>
              <a:t>1 Oct to 30 Sep </a:t>
            </a:r>
            <a:r>
              <a:rPr lang="en-US" b="0" baseline="0" dirty="0"/>
              <a:t>each year.</a:t>
            </a:r>
            <a:endParaRPr lang="en-US" b="1" baseline="0" dirty="0"/>
          </a:p>
          <a:p>
            <a:endParaRPr lang="en-US" baseline="0" dirty="0"/>
          </a:p>
          <a:p>
            <a:pPr defTabSz="933237">
              <a:defRPr/>
            </a:pPr>
            <a:r>
              <a:rPr lang="en-US" baseline="0" dirty="0"/>
              <a:t>In addition to the performance plan, the performance system also includes </a:t>
            </a:r>
            <a:r>
              <a:rPr lang="en-US" b="1" baseline="0" dirty="0"/>
              <a:t>three (3) performance discussions during the performance cycl</a:t>
            </a:r>
            <a:r>
              <a:rPr lang="en-US" baseline="0" dirty="0"/>
              <a:t>e, a documented Progress Review, and an annual rating of record.  </a:t>
            </a:r>
          </a:p>
          <a:p>
            <a:pPr defTabSz="933237">
              <a:defRPr/>
            </a:pPr>
            <a:endParaRPr lang="en-US" baseline="0" dirty="0"/>
          </a:p>
          <a:p>
            <a:pPr defTabSz="933237">
              <a:defRPr/>
            </a:pPr>
            <a:r>
              <a:rPr lang="en-US" baseline="0" dirty="0"/>
              <a:t>The impact of not having these key actions completed within the My Performance Tool can lead to administrative errors/issues, ineligibility for performance recognition, but ultimately violates federal regulation and the DoD Instruction 1400.25 Vol 431 for Performance Management. </a:t>
            </a:r>
          </a:p>
          <a:p>
            <a:pPr defTabSz="933237">
              <a:defRPr/>
            </a:pPr>
            <a:endParaRPr lang="en-US" baseline="0" dirty="0"/>
          </a:p>
          <a:p>
            <a:pPr defTabSz="933237">
              <a:defRPr/>
            </a:pPr>
            <a:r>
              <a:rPr lang="en-US" baseline="0" dirty="0"/>
              <a:t>Employees not on an approved performance plan may result in employees not </a:t>
            </a:r>
            <a:r>
              <a:rPr lang="en-US" dirty="0"/>
              <a:t>qualifying for performance based awards. </a:t>
            </a:r>
          </a:p>
          <a:p>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15</a:t>
            </a:fld>
            <a:endParaRPr lang="en-US"/>
          </a:p>
        </p:txBody>
      </p:sp>
    </p:spTree>
    <p:extLst>
      <p:ext uri="{BB962C8B-B14F-4D97-AF65-F5344CB8AC3E}">
        <p14:creationId xmlns:p14="http://schemas.microsoft.com/office/powerpoint/2010/main" val="10654408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at HROM we continue to focus on our mission to deliver the best expertise required to effectively recruit, develop and retain the workforce and to build and maintain high performing organizations.  </a:t>
            </a:r>
          </a:p>
          <a:p>
            <a:r>
              <a:rPr lang="en-US" dirty="0"/>
              <a:t> </a:t>
            </a:r>
          </a:p>
          <a:p>
            <a:r>
              <a:rPr lang="en-US" dirty="0"/>
              <a:t>In August 2020, the Labor and Employee Relations section started delivering online trainings. LER offers a variety of virtual and interactive instructor-led classes to Federal Supervisors and Managers as well as Employees. Virtual training announcements with registration information are sent via email to assigned Command HR Liaisons for the widest dissemination. </a:t>
            </a:r>
          </a:p>
          <a:p>
            <a:endParaRPr lang="en-US" dirty="0"/>
          </a:p>
          <a:p>
            <a:r>
              <a:rPr lang="en-US" dirty="0"/>
              <a:t>Our trainings are recorded and uploaded to our </a:t>
            </a:r>
            <a:r>
              <a:rPr lang="en-US" dirty="0" err="1"/>
              <a:t>MilSuite</a:t>
            </a:r>
            <a:r>
              <a:rPr lang="en-US" dirty="0"/>
              <a:t> Website for future reference. Please take advantage of this feature and check out previous trainings that have been presented.</a:t>
            </a:r>
          </a:p>
          <a:p>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16</a:t>
            </a:fld>
            <a:endParaRPr lang="en-US"/>
          </a:p>
        </p:txBody>
      </p:sp>
    </p:spTree>
    <p:extLst>
      <p:ext uri="{BB962C8B-B14F-4D97-AF65-F5344CB8AC3E}">
        <p14:creationId xmlns:p14="http://schemas.microsoft.com/office/powerpoint/2010/main" val="1400196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eaLnBrk="1" hangingPunct="1"/>
            <a:r>
              <a:rPr lang="en-US" dirty="0"/>
              <a:t>Listed above are</a:t>
            </a:r>
            <a:r>
              <a:rPr lang="en-US" baseline="0" dirty="0"/>
              <a:t> our emails and phone numbers to each respective team.  </a:t>
            </a:r>
            <a:r>
              <a:rPr lang="en-US" dirty="0"/>
              <a:t>Feel free to contact us!</a:t>
            </a:r>
          </a:p>
          <a:p>
            <a:pPr eaLnBrk="1" hangingPunct="1"/>
            <a:endParaRPr lang="en-US" dirty="0"/>
          </a:p>
        </p:txBody>
      </p:sp>
    </p:spTree>
    <p:extLst>
      <p:ext uri="{BB962C8B-B14F-4D97-AF65-F5344CB8AC3E}">
        <p14:creationId xmlns:p14="http://schemas.microsoft.com/office/powerpoint/2010/main" val="3474297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concludes</a:t>
            </a:r>
            <a:r>
              <a:rPr lang="en-US" baseline="0" dirty="0"/>
              <a:t> our portion.  Please feel free to contact any member of the LER team for assistance in any of the areas mentioned.  Questions?</a:t>
            </a:r>
          </a:p>
          <a:p>
            <a:endParaRPr lang="en-US" baseline="0" dirty="0"/>
          </a:p>
          <a:p>
            <a:endParaRPr lang="en-US" baseline="0" dirty="0"/>
          </a:p>
          <a:p>
            <a:r>
              <a:rPr lang="en-US" baseline="0" dirty="0"/>
              <a:t>Check chat box</a:t>
            </a:r>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18</a:t>
            </a:fld>
            <a:endParaRPr lang="en-US"/>
          </a:p>
        </p:txBody>
      </p:sp>
    </p:spTree>
    <p:extLst>
      <p:ext uri="{BB962C8B-B14F-4D97-AF65-F5344CB8AC3E}">
        <p14:creationId xmlns:p14="http://schemas.microsoft.com/office/powerpoint/2010/main" val="2660738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aseline="0" dirty="0"/>
              <a:t>Some of the areas that fall under our area of responsibility falls under two categories : </a:t>
            </a:r>
          </a:p>
          <a:p>
            <a:pPr lvl="0"/>
            <a:endParaRPr lang="en-US" baseline="0" dirty="0"/>
          </a:p>
          <a:p>
            <a:pPr lvl="0"/>
            <a:r>
              <a:rPr lang="en-US" b="1" baseline="0" dirty="0"/>
              <a:t>     Employee Relations </a:t>
            </a:r>
            <a:r>
              <a:rPr lang="en-US" baseline="0" dirty="0"/>
              <a:t>which are </a:t>
            </a:r>
            <a:r>
              <a:rPr lang="en-US" dirty="0"/>
              <a:t>Awards, Discipline, Performance</a:t>
            </a:r>
            <a:r>
              <a:rPr lang="en-US" baseline="0" dirty="0"/>
              <a:t>, </a:t>
            </a:r>
            <a:r>
              <a:rPr lang="en-US" dirty="0"/>
              <a:t>Work Schedules, Unemployment Compensation, and Workers</a:t>
            </a:r>
            <a:r>
              <a:rPr lang="en-US" baseline="0" dirty="0"/>
              <a:t> </a:t>
            </a:r>
            <a:r>
              <a:rPr lang="en-US" dirty="0"/>
              <a:t>Compensation.</a:t>
            </a:r>
          </a:p>
          <a:p>
            <a:pPr lvl="0"/>
            <a:endParaRPr lang="en-US" dirty="0"/>
          </a:p>
          <a:p>
            <a:pPr lvl="0"/>
            <a:r>
              <a:rPr lang="en-US" dirty="0"/>
              <a:t>     </a:t>
            </a:r>
            <a:r>
              <a:rPr lang="en-US" b="1" dirty="0"/>
              <a:t>Labor</a:t>
            </a:r>
            <a:r>
              <a:rPr lang="en-US" b="1" baseline="0" dirty="0"/>
              <a:t> Relations</a:t>
            </a:r>
            <a:r>
              <a:rPr lang="en-US" baseline="0" dirty="0"/>
              <a:t>:  We assists in all notifications to the union, grievances and will sit with management during negotiations.</a:t>
            </a:r>
          </a:p>
          <a:p>
            <a:pPr lvl="0"/>
            <a:endParaRPr lang="en-US" dirty="0"/>
          </a:p>
          <a:p>
            <a:r>
              <a:rPr lang="en-US" baseline="0" dirty="0"/>
              <a:t>  </a:t>
            </a:r>
            <a:endParaRPr lang="en-US" dirty="0"/>
          </a:p>
        </p:txBody>
      </p:sp>
      <p:sp>
        <p:nvSpPr>
          <p:cNvPr id="4" name="Slide Number Placeholder 3"/>
          <p:cNvSpPr>
            <a:spLocks noGrp="1"/>
          </p:cNvSpPr>
          <p:nvPr>
            <p:ph type="sldNum" sz="quarter" idx="10"/>
          </p:nvPr>
        </p:nvSpPr>
        <p:spPr/>
        <p:txBody>
          <a:bodyPr/>
          <a:lstStyle/>
          <a:p>
            <a:fld id="{4CD54CCE-3B5E-4493-8DB9-492425999E78}" type="slidenum">
              <a:rPr lang="en-US" smtClean="0"/>
              <a:t>2</a:t>
            </a:fld>
            <a:endParaRPr lang="en-US"/>
          </a:p>
        </p:txBody>
      </p:sp>
    </p:spTree>
    <p:extLst>
      <p:ext uri="{BB962C8B-B14F-4D97-AF65-F5344CB8AC3E}">
        <p14:creationId xmlns:p14="http://schemas.microsoft.com/office/powerpoint/2010/main" val="3459831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defTabSz="933237">
              <a:lnSpc>
                <a:spcPct val="80000"/>
              </a:lnSpc>
              <a:defRPr/>
            </a:pPr>
            <a:r>
              <a:rPr lang="en-US" dirty="0"/>
              <a:t>Standards of Conduct.   </a:t>
            </a:r>
            <a:r>
              <a:rPr lang="en-US" sz="2400" dirty="0"/>
              <a:t>All employees  are expected to adhere to acceptable standards of conduct. Some standards are obvious, such as, you should always f</a:t>
            </a:r>
            <a:r>
              <a:rPr lang="en-US" sz="2000" dirty="0"/>
              <a:t>ollow the proper orders of your supervisor, use of foul or inappropriate language is unacceptable, arrive at work on time, etc. </a:t>
            </a:r>
            <a:r>
              <a:rPr lang="en-US" sz="2400" dirty="0"/>
              <a:t>Other standards may not be so obvious, like the p</a:t>
            </a:r>
            <a:r>
              <a:rPr lang="en-US" sz="2000" dirty="0"/>
              <a:t>olicy on use of government equipment for personal use or rules on using a government vehicle.</a:t>
            </a:r>
          </a:p>
          <a:p>
            <a:pPr defTabSz="933237">
              <a:lnSpc>
                <a:spcPct val="80000"/>
              </a:lnSpc>
              <a:defRPr/>
            </a:pPr>
            <a:endParaRPr lang="en-US" sz="2000" dirty="0"/>
          </a:p>
          <a:p>
            <a:pPr defTabSz="933237">
              <a:lnSpc>
                <a:spcPct val="80000"/>
              </a:lnSpc>
              <a:defRPr/>
            </a:pPr>
            <a:r>
              <a:rPr lang="en-US" dirty="0"/>
              <a:t>When you do not know or understand a workplace rule or policy, check with your supervisor.</a:t>
            </a:r>
          </a:p>
          <a:p>
            <a:pPr defTabSz="933237">
              <a:lnSpc>
                <a:spcPct val="80000"/>
              </a:lnSpc>
              <a:defRPr/>
            </a:pPr>
            <a:endParaRPr lang="en-US" dirty="0"/>
          </a:p>
          <a:p>
            <a:pPr defTabSz="933237">
              <a:lnSpc>
                <a:spcPct val="80000"/>
              </a:lnSpc>
              <a:defRPr/>
            </a:pPr>
            <a:endParaRPr lang="en-US" dirty="0"/>
          </a:p>
          <a:p>
            <a:pPr defTabSz="933237">
              <a:lnSpc>
                <a:spcPct val="80000"/>
              </a:lnSpc>
              <a:defRPr/>
            </a:pPr>
            <a:endParaRPr lang="en-US" sz="2000" dirty="0"/>
          </a:p>
          <a:p>
            <a:r>
              <a:rPr lang="en-US" dirty="0"/>
              <a:t> </a:t>
            </a:r>
          </a:p>
        </p:txBody>
      </p:sp>
      <p:sp>
        <p:nvSpPr>
          <p:cNvPr id="59396" name="Slide Number Placeholder 3"/>
          <p:cNvSpPr>
            <a:spLocks noGrp="1"/>
          </p:cNvSpPr>
          <p:nvPr>
            <p:ph type="sldNum" sz="quarter" idx="5"/>
          </p:nvPr>
        </p:nvSpPr>
        <p:spPr>
          <a:noFill/>
        </p:spPr>
        <p:txBody>
          <a:bodyPr/>
          <a:lstStyle/>
          <a:p>
            <a:fld id="{A5B2D4F8-D480-4527-A80F-F09C58F6F000}" type="slidenum">
              <a:rPr lang="en-US" smtClean="0"/>
              <a:pPr/>
              <a:t>3</a:t>
            </a:fld>
            <a:endParaRPr lang="en-US"/>
          </a:p>
        </p:txBody>
      </p:sp>
    </p:spTree>
    <p:extLst>
      <p:ext uri="{BB962C8B-B14F-4D97-AF65-F5344CB8AC3E}">
        <p14:creationId xmlns:p14="http://schemas.microsoft.com/office/powerpoint/2010/main" val="2974934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31"/>
          <p:cNvSpPr>
            <a:spLocks noGrp="1" noChangeArrowheads="1"/>
          </p:cNvSpPr>
          <p:nvPr>
            <p:ph type="sldNum" sz="quarter" idx="5"/>
          </p:nvPr>
        </p:nvSpPr>
        <p:spPr>
          <a:noFill/>
        </p:spPr>
        <p:txBody>
          <a:bodyPr/>
          <a:lstStyle/>
          <a:p>
            <a:fld id="{6ADDC1D3-3FF2-42CA-AC7C-CE8C1F5E6DE5}" type="slidenum">
              <a:rPr lang="en-US" smtClean="0"/>
              <a:pPr/>
              <a:t>4</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indent="-58327" defTabSz="933237">
              <a:lnSpc>
                <a:spcPct val="90000"/>
              </a:lnSpc>
              <a:defRPr/>
            </a:pPr>
            <a:r>
              <a:rPr lang="en-US" dirty="0"/>
              <a:t>Drug</a:t>
            </a:r>
            <a:r>
              <a:rPr lang="en-US" baseline="0" dirty="0"/>
              <a:t> Free Work place was established to e</a:t>
            </a:r>
            <a:r>
              <a:rPr lang="en-US" dirty="0"/>
              <a:t>liminate illegal use of drugs by civilians by,</a:t>
            </a:r>
            <a:r>
              <a:rPr lang="en-US" baseline="0" dirty="0"/>
              <a:t> r</a:t>
            </a:r>
            <a:r>
              <a:rPr lang="en-US" dirty="0"/>
              <a:t>equiring</a:t>
            </a:r>
            <a:r>
              <a:rPr lang="en-US" baseline="0" dirty="0"/>
              <a:t> </a:t>
            </a:r>
            <a:r>
              <a:rPr lang="en-US" dirty="0"/>
              <a:t>random testing of employees in certain positions. </a:t>
            </a:r>
          </a:p>
          <a:p>
            <a:pPr indent="-58327" defTabSz="933237">
              <a:lnSpc>
                <a:spcPct val="90000"/>
              </a:lnSpc>
              <a:defRPr/>
            </a:pPr>
            <a:endParaRPr lang="en-US" dirty="0"/>
          </a:p>
          <a:p>
            <a:pPr indent="-58327" defTabSz="933237">
              <a:lnSpc>
                <a:spcPct val="90000"/>
              </a:lnSpc>
              <a:defRPr/>
            </a:pPr>
            <a:r>
              <a:rPr lang="en-US" dirty="0"/>
              <a:t>These positons are referred to as  Test-Designated Positions (TDPs). For </a:t>
            </a:r>
            <a:r>
              <a:rPr lang="en-US" baseline="0" dirty="0"/>
              <a:t>example, motor vehicle operators, fire fighters and police officers may be a </a:t>
            </a:r>
            <a:r>
              <a:rPr lang="en-US" dirty="0"/>
              <a:t>test designated position</a:t>
            </a:r>
            <a:r>
              <a:rPr lang="en-US" baseline="0" dirty="0"/>
              <a:t>.</a:t>
            </a:r>
            <a:r>
              <a:rPr lang="en-US" dirty="0"/>
              <a:t> </a:t>
            </a:r>
          </a:p>
          <a:p>
            <a:pPr indent="-58327" defTabSz="933237">
              <a:lnSpc>
                <a:spcPct val="90000"/>
              </a:lnSpc>
              <a:defRPr/>
            </a:pPr>
            <a:endParaRPr lang="en-US" baseline="0" dirty="0"/>
          </a:p>
          <a:p>
            <a:pPr indent="-58327" defTabSz="933237">
              <a:lnSpc>
                <a:spcPct val="90000"/>
              </a:lnSpc>
              <a:defRPr/>
            </a:pPr>
            <a:r>
              <a:rPr lang="en-US" baseline="0" dirty="0"/>
              <a:t>For those who are in designated positions, </a:t>
            </a:r>
            <a:r>
              <a:rPr lang="en-US" dirty="0"/>
              <a:t>you will not receive advance notice of the random drug test – you will be told the same day to report for </a:t>
            </a:r>
            <a:r>
              <a:rPr lang="en-US" baseline="0" dirty="0"/>
              <a:t>testing. </a:t>
            </a:r>
          </a:p>
          <a:p>
            <a:pPr indent="-58327" defTabSz="933237">
              <a:lnSpc>
                <a:spcPct val="90000"/>
              </a:lnSpc>
              <a:defRPr/>
            </a:pPr>
            <a:endParaRPr lang="en-US" baseline="0" dirty="0"/>
          </a:p>
          <a:p>
            <a:pPr indent="-58327" defTabSz="933237">
              <a:lnSpc>
                <a:spcPct val="90000"/>
              </a:lnSpc>
              <a:defRPr/>
            </a:pPr>
            <a:r>
              <a:rPr lang="en-US" baseline="0" dirty="0"/>
              <a:t>If you are unsure whether you are in a TDP or not, check with your supervisor.</a:t>
            </a:r>
          </a:p>
          <a:p>
            <a:pPr indent="-58327">
              <a:lnSpc>
                <a:spcPct val="90000"/>
              </a:lnSpc>
            </a:pPr>
            <a:endParaRPr lang="en-US" dirty="0"/>
          </a:p>
          <a:p>
            <a:pPr indent="-58327">
              <a:lnSpc>
                <a:spcPct val="90000"/>
              </a:lnSpc>
            </a:pPr>
            <a:endParaRPr lang="en-US" dirty="0"/>
          </a:p>
          <a:p>
            <a:pPr indent="-58327">
              <a:lnSpc>
                <a:spcPct val="90000"/>
              </a:lnSpc>
            </a:pPr>
            <a:r>
              <a:rPr lang="en-US" dirty="0"/>
              <a:t>The USMC may also test any civilian based on “reasonable suspicion” of illegal drug use or unsafe practices/accident.  </a:t>
            </a:r>
          </a:p>
          <a:p>
            <a:pPr indent="-58327">
              <a:lnSpc>
                <a:spcPct val="90000"/>
              </a:lnSpc>
            </a:pPr>
            <a:endParaRPr lang="en-US" baseline="0" dirty="0"/>
          </a:p>
          <a:p>
            <a:r>
              <a:rPr lang="en-US" b="1" baseline="0" dirty="0"/>
              <a:t>Medical marijuana: </a:t>
            </a:r>
            <a:r>
              <a:rPr lang="en-US" dirty="0"/>
              <a:t>No matter if your position is or is not a test designated position,</a:t>
            </a:r>
            <a:r>
              <a:rPr lang="en-US" baseline="0" dirty="0"/>
              <a:t> the federal government is a drug free workplace.  </a:t>
            </a:r>
          </a:p>
          <a:p>
            <a:endParaRPr lang="en-US" baseline="0" dirty="0"/>
          </a:p>
          <a:p>
            <a:r>
              <a:rPr lang="en-US" baseline="0" dirty="0"/>
              <a:t>Please keep in mind that on all federal property, marijuana, medicinal or not, is illegal, even in states that allow it to be purchased. </a:t>
            </a:r>
          </a:p>
          <a:p>
            <a:endParaRPr lang="en-US" baseline="0" dirty="0"/>
          </a:p>
          <a:p>
            <a:r>
              <a:rPr lang="en-US" baseline="0" dirty="0"/>
              <a:t> Regardless of the state regulations allowing the use, it is still not approved for use within the Federal Gov. and is not approved for use by Federal Employees. </a:t>
            </a:r>
          </a:p>
          <a:p>
            <a:endParaRPr lang="en-US" baseline="0" dirty="0"/>
          </a:p>
          <a:p>
            <a:r>
              <a:rPr lang="en-US" baseline="0" dirty="0"/>
              <a:t>I also want to call your attention to Safe Harbor: </a:t>
            </a:r>
          </a:p>
          <a:p>
            <a:endParaRPr lang="en-US" baseline="0" dirty="0"/>
          </a:p>
          <a:p>
            <a:r>
              <a:rPr lang="en-US" baseline="0" dirty="0"/>
              <a:t>If you </a:t>
            </a:r>
            <a:r>
              <a:rPr lang="en-US" b="1" baseline="0" dirty="0"/>
              <a:t>do use </a:t>
            </a:r>
            <a:r>
              <a:rPr lang="en-US" baseline="0" dirty="0"/>
              <a:t>illegal drugs at any time, you will have the opportunity under Safe Harbor, to notify your supervisor of the use and seek help.  </a:t>
            </a:r>
          </a:p>
          <a:p>
            <a:endParaRPr lang="en-US" baseline="0" dirty="0"/>
          </a:p>
          <a:p>
            <a:r>
              <a:rPr lang="en-US" baseline="0" dirty="0"/>
              <a:t>The key to Safe Harbor is that you must notify your supervisor prior to being notified of a drug test. </a:t>
            </a:r>
          </a:p>
          <a:p>
            <a:endParaRPr lang="en-US" baseline="0" dirty="0"/>
          </a:p>
          <a:p>
            <a:r>
              <a:rPr lang="en-US" baseline="0" dirty="0"/>
              <a:t>Once you are notified of a test, it is too late.  Safe Harbor allows employees to seek proper treatment without penalty.  Should you choose not to disclose use and you test positive, disciplinary action may occur.</a:t>
            </a:r>
            <a:endParaRPr lang="en-US" dirty="0"/>
          </a:p>
        </p:txBody>
      </p:sp>
    </p:spTree>
    <p:extLst>
      <p:ext uri="{BB962C8B-B14F-4D97-AF65-F5344CB8AC3E}">
        <p14:creationId xmlns:p14="http://schemas.microsoft.com/office/powerpoint/2010/main" val="2877431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C7E2B88E-2C5D-4275-859C-6E4627DD4C8A}" type="slidenum">
              <a:rPr lang="en-US" smtClean="0"/>
              <a:pPr/>
              <a:t>5</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r>
              <a:rPr lang="en-US" dirty="0"/>
              <a:t>Are</a:t>
            </a:r>
            <a:r>
              <a:rPr lang="en-US" baseline="0" dirty="0"/>
              <a:t> you in a bargaining unit?  </a:t>
            </a:r>
            <a:r>
              <a:rPr lang="en-US" dirty="0"/>
              <a:t>If</a:t>
            </a:r>
            <a:r>
              <a:rPr lang="en-US" baseline="0" dirty="0"/>
              <a:t> you are a supervisor, management official, confidential employee or an employee engaged in intelligence or investigative work, you are </a:t>
            </a:r>
            <a:r>
              <a:rPr lang="en-US" b="1" baseline="0" dirty="0"/>
              <a:t>excluded</a:t>
            </a:r>
            <a:r>
              <a:rPr lang="en-US" baseline="0" dirty="0"/>
              <a:t> from the bargaining unit.  </a:t>
            </a:r>
          </a:p>
          <a:p>
            <a:endParaRPr lang="en-US" baseline="0" dirty="0"/>
          </a:p>
          <a:p>
            <a:r>
              <a:rPr lang="en-US" baseline="0" dirty="0"/>
              <a:t>If you are unsure of whether or not you are a bargaining employee, </a:t>
            </a:r>
            <a:r>
              <a:rPr lang="en-US" b="1" baseline="0" dirty="0"/>
              <a:t>please check block 37 of your SF-50</a:t>
            </a:r>
            <a:r>
              <a:rPr lang="en-US" baseline="0" dirty="0"/>
              <a:t>.  If your SF-50 shows anything other than 8888 or 7777, you are a bargaining employee.  If you are still uncertain, check with your supervisor.</a:t>
            </a:r>
          </a:p>
          <a:p>
            <a:endParaRPr lang="en-US" baseline="0" dirty="0"/>
          </a:p>
          <a:p>
            <a:r>
              <a:rPr lang="en-US" baseline="0" dirty="0"/>
              <a:t>If you are a bargaining unit employee, the Consolidated Master Labor Agreement applies to you.</a:t>
            </a:r>
            <a:endParaRPr lang="en-US" dirty="0"/>
          </a:p>
        </p:txBody>
      </p:sp>
    </p:spTree>
    <p:extLst>
      <p:ext uri="{BB962C8B-B14F-4D97-AF65-F5344CB8AC3E}">
        <p14:creationId xmlns:p14="http://schemas.microsoft.com/office/powerpoint/2010/main" val="2709146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bargaining unit employee, this notice is to inform you of these rights and to provide you with labor organization contact information.</a:t>
            </a:r>
          </a:p>
        </p:txBody>
      </p:sp>
      <p:sp>
        <p:nvSpPr>
          <p:cNvPr id="4" name="Slide Number Placeholder 3"/>
          <p:cNvSpPr>
            <a:spLocks noGrp="1"/>
          </p:cNvSpPr>
          <p:nvPr>
            <p:ph type="sldNum" sz="quarter" idx="5"/>
          </p:nvPr>
        </p:nvSpPr>
        <p:spPr/>
        <p:txBody>
          <a:bodyPr/>
          <a:lstStyle/>
          <a:p>
            <a:fld id="{4CD54CCE-3B5E-4493-8DB9-492425999E78}" type="slidenum">
              <a:rPr lang="en-US" smtClean="0"/>
              <a:t>6</a:t>
            </a:fld>
            <a:endParaRPr lang="en-US"/>
          </a:p>
        </p:txBody>
      </p:sp>
    </p:spTree>
    <p:extLst>
      <p:ext uri="{BB962C8B-B14F-4D97-AF65-F5344CB8AC3E}">
        <p14:creationId xmlns:p14="http://schemas.microsoft.com/office/powerpoint/2010/main" val="714721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Listed above are your employee rights for Bargaining Unit Employees, I will pause for a minute to give you time to read or take a picture to read at a later time.</a:t>
            </a:r>
          </a:p>
        </p:txBody>
      </p:sp>
      <p:sp>
        <p:nvSpPr>
          <p:cNvPr id="4" name="Slide Number Placeholder 3"/>
          <p:cNvSpPr>
            <a:spLocks noGrp="1"/>
          </p:cNvSpPr>
          <p:nvPr>
            <p:ph type="sldNum" sz="quarter" idx="5"/>
          </p:nvPr>
        </p:nvSpPr>
        <p:spPr/>
        <p:txBody>
          <a:bodyPr/>
          <a:lstStyle/>
          <a:p>
            <a:fld id="{4CD54CCE-3B5E-4493-8DB9-492425999E78}" type="slidenum">
              <a:rPr lang="en-US" smtClean="0"/>
              <a:t>7</a:t>
            </a:fld>
            <a:endParaRPr lang="en-US"/>
          </a:p>
        </p:txBody>
      </p:sp>
    </p:spTree>
    <p:extLst>
      <p:ext uri="{BB962C8B-B14F-4D97-AF65-F5344CB8AC3E}">
        <p14:creationId xmlns:p14="http://schemas.microsoft.com/office/powerpoint/2010/main" val="3533264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provided by the Statute, you have the right to join or to refrain from joining the union.</a:t>
            </a:r>
          </a:p>
          <a:p>
            <a:endParaRPr lang="en-US" dirty="0"/>
          </a:p>
          <a:p>
            <a:r>
              <a:rPr lang="en-US" dirty="0"/>
              <a:t>By providing you with this information, we as the agency are neither encouraging nor discouraging union membership.  Further, you have the right to be represented by your union regardless of yours dues paying status.</a:t>
            </a:r>
          </a:p>
          <a:p>
            <a:endParaRPr lang="en-US" dirty="0"/>
          </a:p>
          <a:p>
            <a:r>
              <a:rPr lang="en-US" dirty="0"/>
              <a:t>You may contact your local AFGE office by using the contact info listed above.  I will pause for a minute to give you time to copy  down the contact info.</a:t>
            </a:r>
          </a:p>
        </p:txBody>
      </p:sp>
      <p:sp>
        <p:nvSpPr>
          <p:cNvPr id="4" name="Slide Number Placeholder 3"/>
          <p:cNvSpPr>
            <a:spLocks noGrp="1"/>
          </p:cNvSpPr>
          <p:nvPr>
            <p:ph type="sldNum" sz="quarter" idx="5"/>
          </p:nvPr>
        </p:nvSpPr>
        <p:spPr/>
        <p:txBody>
          <a:bodyPr/>
          <a:lstStyle/>
          <a:p>
            <a:fld id="{4CD54CCE-3B5E-4493-8DB9-492425999E78}" type="slidenum">
              <a:rPr lang="en-US" smtClean="0"/>
              <a:t>8</a:t>
            </a:fld>
            <a:endParaRPr lang="en-US"/>
          </a:p>
        </p:txBody>
      </p:sp>
    </p:spTree>
    <p:extLst>
      <p:ext uri="{BB962C8B-B14F-4D97-AF65-F5344CB8AC3E}">
        <p14:creationId xmlns:p14="http://schemas.microsoft.com/office/powerpoint/2010/main" val="3959456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 schedules, telework, and weather and safety emergencies.</a:t>
            </a:r>
            <a:r>
              <a:rPr lang="en-US" baseline="0" dirty="0"/>
              <a:t> </a:t>
            </a:r>
          </a:p>
          <a:p>
            <a:endParaRPr lang="en-US" baseline="0" dirty="0"/>
          </a:p>
          <a:p>
            <a:r>
              <a:rPr lang="en-US" dirty="0"/>
              <a:t>There are various types of work schedules</a:t>
            </a:r>
            <a:r>
              <a:rPr lang="en-US" baseline="0" dirty="0"/>
              <a:t> available—8 hour days, a flexible schedule, or a compressed work schedule.</a:t>
            </a:r>
          </a:p>
          <a:p>
            <a:endParaRPr lang="en-US" baseline="0" dirty="0"/>
          </a:p>
          <a:p>
            <a:pPr fontAlgn="base"/>
            <a:r>
              <a:rPr lang="en-US" dirty="0"/>
              <a:t>A flexible schedule splits the workday into two types of time: core time and flexible time bands.</a:t>
            </a:r>
            <a:br>
              <a:rPr lang="en-US" dirty="0"/>
            </a:br>
            <a:br>
              <a:rPr lang="en-US" dirty="0"/>
            </a:br>
            <a:r>
              <a:rPr lang="en-US" dirty="0"/>
              <a:t>Core time is that time during the workday which all employees must be present for work. The typical core time is from 0900 to 1500 each day.</a:t>
            </a:r>
            <a:br>
              <a:rPr lang="en-US" dirty="0"/>
            </a:br>
            <a:endParaRPr lang="en-US" dirty="0"/>
          </a:p>
          <a:p>
            <a:pPr fontAlgn="base"/>
            <a:r>
              <a:rPr lang="en-US" dirty="0"/>
              <a:t>Flexible time bands cover the periods of time during the workday which employees may choose arrival and departure times. The typical flexible hours are from 0600 to 0900 for arrival and from 1500 to 1800 for departure</a:t>
            </a:r>
            <a:endParaRPr lang="en-US" baseline="0" dirty="0"/>
          </a:p>
          <a:p>
            <a:endParaRPr lang="en-US" baseline="0" dirty="0"/>
          </a:p>
          <a:p>
            <a:r>
              <a:rPr lang="en-US" baseline="0" dirty="0"/>
              <a:t>Compressed work schedules. </a:t>
            </a:r>
            <a:br>
              <a:rPr lang="en-US" dirty="0"/>
            </a:br>
            <a:r>
              <a:rPr lang="en-US" b="1" dirty="0"/>
              <a:t>Four-day Workweek:</a:t>
            </a:r>
            <a:r>
              <a:rPr lang="en-US" dirty="0"/>
              <a:t> Under this schedule, the employee works 10 hours a day, 4 days a week, for a total of 40 hours weekly and 80 hours bi-weekly. The employee has one regular day off (RDO) each week.</a:t>
            </a:r>
            <a:br>
              <a:rPr lang="en-US" dirty="0"/>
            </a:br>
            <a:br>
              <a:rPr lang="en-US" dirty="0"/>
            </a:br>
            <a:r>
              <a:rPr lang="en-US" b="1" dirty="0"/>
              <a:t>5 – 4/9:</a:t>
            </a:r>
            <a:r>
              <a:rPr lang="en-US" dirty="0"/>
              <a:t> Under this schedule, the employee works eight 9-hour days, one 8-hour day and has one RDO during each biweekly pay period, for a total of 80 hours each pay period.  </a:t>
            </a:r>
            <a:br>
              <a:rPr lang="en-US" dirty="0"/>
            </a:br>
            <a:br>
              <a:rPr lang="en-US" dirty="0"/>
            </a:br>
            <a:r>
              <a:rPr lang="en-US" dirty="0"/>
              <a:t>The earning of credit hours is not permitted under a compressed work schedule</a:t>
            </a:r>
          </a:p>
          <a:p>
            <a:endParaRPr lang="en-US" dirty="0"/>
          </a:p>
          <a:p>
            <a:r>
              <a:rPr lang="en-US" dirty="0"/>
              <a:t>Please check with your supervisor regarding the type of work schedules that are available to you.</a:t>
            </a:r>
          </a:p>
          <a:p>
            <a:endParaRPr lang="en-US" baseline="0" dirty="0"/>
          </a:p>
          <a:p>
            <a:pPr defTabSz="933237">
              <a:defRPr/>
            </a:pPr>
            <a:r>
              <a:rPr lang="en-US" baseline="0" dirty="0"/>
              <a:t>Is your position eligible for telework?  If you are an authorized situational teleworker, there are certain requirements you must meet prior to teleworking such as completing the required training and signing the required situational agreement.  Please remember that telework is not an entitlement or right, but a privilege earned and maintained by the employee. </a:t>
            </a:r>
          </a:p>
          <a:p>
            <a:pPr defTabSz="933237">
              <a:defRPr/>
            </a:pPr>
            <a:endParaRPr lang="en-US" baseline="0" dirty="0"/>
          </a:p>
          <a:p>
            <a:pPr defTabSz="933237">
              <a:defRPr/>
            </a:pPr>
            <a:r>
              <a:rPr lang="en-US" dirty="0"/>
              <a:t>If</a:t>
            </a:r>
            <a:r>
              <a:rPr lang="en-US" baseline="0" dirty="0"/>
              <a:t> the facility is closed due to a weather emergency, you must know, in advance, what is expected of you.  Check with your supervisor regarding your organization’s policy.  For those of you working at the Pentagon, we recommend you download the OPM Operating Status app or check opm.gov.   For those of you working at Quantico, we recommend you sign up for the Mass Notification System.   Please also make sure to follow any policies your supervisor may already have in place. </a:t>
            </a:r>
          </a:p>
          <a:p>
            <a:pPr defTabSz="933237">
              <a:defRPr/>
            </a:pPr>
            <a:endParaRPr lang="en-US" baseline="0" dirty="0"/>
          </a:p>
        </p:txBody>
      </p:sp>
      <p:sp>
        <p:nvSpPr>
          <p:cNvPr id="4" name="Slide Number Placeholder 3"/>
          <p:cNvSpPr>
            <a:spLocks noGrp="1"/>
          </p:cNvSpPr>
          <p:nvPr>
            <p:ph type="sldNum" sz="quarter" idx="10"/>
          </p:nvPr>
        </p:nvSpPr>
        <p:spPr/>
        <p:txBody>
          <a:bodyPr/>
          <a:lstStyle/>
          <a:p>
            <a:fld id="{4CD54CCE-3B5E-4493-8DB9-492425999E78}" type="slidenum">
              <a:rPr lang="en-US" smtClean="0"/>
              <a:t>9</a:t>
            </a:fld>
            <a:endParaRPr lang="en-US"/>
          </a:p>
        </p:txBody>
      </p:sp>
    </p:spTree>
    <p:extLst>
      <p:ext uri="{BB962C8B-B14F-4D97-AF65-F5344CB8AC3E}">
        <p14:creationId xmlns:p14="http://schemas.microsoft.com/office/powerpoint/2010/main" val="3851165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51277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8354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82241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545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a:t>DD MMM YY</a:t>
            </a: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a:br>
            <a:endParaRPr lang="en-US"/>
          </a:p>
          <a:p>
            <a:pPr>
              <a:defRPr/>
            </a:pPr>
            <a:r>
              <a:rPr lang="en-US"/>
              <a:t>&lt;#&gt;</a:t>
            </a:r>
          </a:p>
          <a:p>
            <a:pPr>
              <a:defRPr/>
            </a:pPr>
            <a:endParaRPr lang="en-US"/>
          </a:p>
        </p:txBody>
      </p:sp>
    </p:spTree>
    <p:extLst>
      <p:ext uri="{BB962C8B-B14F-4D97-AF65-F5344CB8AC3E}">
        <p14:creationId xmlns:p14="http://schemas.microsoft.com/office/powerpoint/2010/main" val="310987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0887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72630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2202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3626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823025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0818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76029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51416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1600200" y="1447800"/>
            <a:ext cx="6781800" cy="0"/>
          </a:xfrm>
          <a:prstGeom prst="line">
            <a:avLst/>
          </a:prstGeom>
          <a:noFill/>
          <a:ln w="50800">
            <a:solidFill>
              <a:srgbClr val="FF0000"/>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ivilianbenefits.hroc.navy.mi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navybenefits@us.navy.mi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milsuite.mil/book/groups/hqmc-hrom-ler-virtual-trainin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opm.gov/forms/standard-form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mailto:JOHN.D.SUTTON@usmc.mil" TargetMode="External"/><Relationship Id="rId5" Type="http://schemas.openxmlformats.org/officeDocument/2006/relationships/hyperlink" Target="mailto:Ann.Fisher@afge.org" TargetMode="External"/><Relationship Id="rId4" Type="http://schemas.openxmlformats.org/officeDocument/2006/relationships/hyperlink" Target="mailto:afgelocal1786public@gmail.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eaLnBrk="1" fontAlgn="auto" hangingPunct="1">
              <a:spcAft>
                <a:spcPts val="0"/>
              </a:spcAft>
              <a:defRPr/>
            </a:pPr>
            <a:r>
              <a:rPr lang="en-US" dirty="0"/>
              <a:t>Labor and Employee Relations</a:t>
            </a:r>
            <a:br>
              <a:rPr sz="2000" dirty="0"/>
            </a:br>
            <a:endParaRPr sz="2000" dirty="0"/>
          </a:p>
        </p:txBody>
      </p:sp>
      <p:sp>
        <p:nvSpPr>
          <p:cNvPr id="3" name="Rectangle 2"/>
          <p:cNvSpPr/>
          <p:nvPr/>
        </p:nvSpPr>
        <p:spPr>
          <a:xfrm>
            <a:off x="1219200" y="993062"/>
            <a:ext cx="7386452" cy="369332"/>
          </a:xfrm>
          <a:prstGeom prst="rect">
            <a:avLst/>
          </a:prstGeom>
        </p:spPr>
        <p:txBody>
          <a:bodyPr wrap="square">
            <a:spAutoFit/>
          </a:bodyPr>
          <a:lstStyle/>
          <a:p>
            <a:r>
              <a:rPr lang="en-US" b="1" dirty="0"/>
              <a:t>Human Resources &amp; Organizational Management Branch (HROM)</a:t>
            </a:r>
          </a:p>
        </p:txBody>
      </p:sp>
    </p:spTree>
    <p:extLst>
      <p:ext uri="{BB962C8B-B14F-4D97-AF65-F5344CB8AC3E}">
        <p14:creationId xmlns:p14="http://schemas.microsoft.com/office/powerpoint/2010/main" val="2174222327"/>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762000"/>
            <a:ext cx="8229600" cy="655638"/>
          </a:xfrm>
        </p:spPr>
        <p:txBody>
          <a:bodyPr/>
          <a:lstStyle/>
          <a:p>
            <a:pPr algn="ctr" eaLnBrk="1" hangingPunct="1"/>
            <a:r>
              <a:rPr lang="en-US" dirty="0"/>
              <a:t>Federal Benefits</a:t>
            </a:r>
          </a:p>
        </p:txBody>
      </p:sp>
      <p:sp>
        <p:nvSpPr>
          <p:cNvPr id="6147" name="Content Placeholder 2"/>
          <p:cNvSpPr>
            <a:spLocks noGrp="1"/>
          </p:cNvSpPr>
          <p:nvPr>
            <p:ph idx="1"/>
          </p:nvPr>
        </p:nvSpPr>
        <p:spPr/>
        <p:txBody>
          <a:bodyPr/>
          <a:lstStyle/>
          <a:p>
            <a:pPr eaLnBrk="1" hangingPunct="1">
              <a:buClr>
                <a:schemeClr val="tx1"/>
              </a:buClr>
            </a:pPr>
            <a:r>
              <a:rPr lang="en-US" sz="2400" dirty="0"/>
              <a:t>Federal Employee’s Health Benefits (FEHB)</a:t>
            </a:r>
          </a:p>
          <a:p>
            <a:pPr eaLnBrk="1" hangingPunct="1"/>
            <a:r>
              <a:rPr lang="en-US" sz="2400" dirty="0"/>
              <a:t>Federal Employee’s Dental and Vision Insurance Program (FEDVIP)</a:t>
            </a:r>
          </a:p>
          <a:p>
            <a:pPr eaLnBrk="1" hangingPunct="1"/>
            <a:r>
              <a:rPr lang="en-US" sz="2400" dirty="0"/>
              <a:t>Flexible Spending Account (FSA)</a:t>
            </a:r>
          </a:p>
          <a:p>
            <a:pPr eaLnBrk="1" hangingPunct="1"/>
            <a:r>
              <a:rPr lang="en-US" sz="2400" dirty="0"/>
              <a:t>Federal Employee’s Group Life Insurance (FEGLI)</a:t>
            </a:r>
          </a:p>
          <a:p>
            <a:pPr eaLnBrk="1" hangingPunct="1"/>
            <a:r>
              <a:rPr lang="en-US" sz="2400" dirty="0"/>
              <a:t>Federal Long Term Care Insurance (FLTC) </a:t>
            </a:r>
          </a:p>
          <a:p>
            <a:r>
              <a:rPr lang="en-US" sz="2400" dirty="0"/>
              <a:t>Retirement Plans:</a:t>
            </a:r>
          </a:p>
          <a:p>
            <a:pPr lvl="1"/>
            <a:r>
              <a:rPr lang="en-US" sz="1800" dirty="0"/>
              <a:t>Civil Service Retirement System (CSRS/CSRS Offset)</a:t>
            </a:r>
          </a:p>
          <a:p>
            <a:pPr lvl="1"/>
            <a:r>
              <a:rPr lang="en-US" sz="1800" dirty="0"/>
              <a:t>Federal Employee Retirement System (FERS)</a:t>
            </a:r>
          </a:p>
          <a:p>
            <a:pPr eaLnBrk="1" hangingPunct="1"/>
            <a:r>
              <a:rPr lang="en-US" sz="2400" dirty="0"/>
              <a:t>Thrift Savings Plan (TSP) and TSP Catch-up</a:t>
            </a:r>
          </a:p>
          <a:p>
            <a:pPr eaLnBrk="1" hangingPunct="1"/>
            <a:r>
              <a:rPr lang="en-US" sz="2400" dirty="0"/>
              <a:t>Military Buyback  </a:t>
            </a:r>
          </a:p>
          <a:p>
            <a:pPr eaLnBrk="1" hangingPunct="1">
              <a:buFontTx/>
              <a:buChar char="•"/>
            </a:pPr>
            <a:endParaRPr lang="en-US" sz="2800" dirty="0"/>
          </a:p>
          <a:p>
            <a:pPr eaLnBrk="1" hangingPunct="1"/>
            <a:endParaRPr lang="en-US" sz="2400" dirty="0"/>
          </a:p>
          <a:p>
            <a:pPr eaLnBrk="1" hangingPunct="1"/>
            <a:endParaRPr lang="en-US" sz="2400" dirty="0"/>
          </a:p>
          <a:p>
            <a:pPr eaLnBrk="1" hangingPunct="1"/>
            <a:endParaRPr lang="en-US" sz="2400" dirty="0"/>
          </a:p>
          <a:p>
            <a:pPr eaLnBrk="1" hangingPunct="1">
              <a:buFont typeface="Wingdings" pitchFamily="2" charset="2"/>
              <a:buNone/>
            </a:pPr>
            <a:endParaRPr lang="en-US" sz="2400" dirty="0"/>
          </a:p>
          <a:p>
            <a:pPr eaLnBrk="1" hangingPunct="1"/>
            <a:endParaRPr lang="en-US" dirty="0"/>
          </a:p>
        </p:txBody>
      </p:sp>
    </p:spTree>
    <p:extLst>
      <p:ext uri="{BB962C8B-B14F-4D97-AF65-F5344CB8AC3E}">
        <p14:creationId xmlns:p14="http://schemas.microsoft.com/office/powerpoint/2010/main" val="3548127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lstStyle/>
          <a:p>
            <a:r>
              <a:rPr lang="en-US" dirty="0"/>
              <a:t>Civilian Benefits Center</a:t>
            </a:r>
            <a:br>
              <a:rPr lang="en-US" dirty="0"/>
            </a:br>
            <a:r>
              <a:rPr lang="en-US" dirty="0"/>
              <a:t> Information </a:t>
            </a:r>
          </a:p>
        </p:txBody>
      </p:sp>
      <p:sp>
        <p:nvSpPr>
          <p:cNvPr id="3" name="Content Placeholder 2"/>
          <p:cNvSpPr>
            <a:spLocks noGrp="1"/>
          </p:cNvSpPr>
          <p:nvPr>
            <p:ph idx="1"/>
          </p:nvPr>
        </p:nvSpPr>
        <p:spPr>
          <a:xfrm>
            <a:off x="457200" y="1600200"/>
            <a:ext cx="8229600" cy="4724400"/>
          </a:xfrm>
        </p:spPr>
        <p:txBody>
          <a:bodyPr/>
          <a:lstStyle/>
          <a:p>
            <a:r>
              <a:rPr lang="en-US" dirty="0"/>
              <a:t>GRB Platform</a:t>
            </a:r>
          </a:p>
          <a:p>
            <a:r>
              <a:rPr lang="en-US" dirty="0"/>
              <a:t>Online from government computer</a:t>
            </a:r>
          </a:p>
          <a:p>
            <a:pPr marL="0" indent="0">
              <a:buNone/>
            </a:pPr>
            <a:r>
              <a:rPr lang="en-US" dirty="0">
                <a:hlinkClick r:id="rId3"/>
              </a:rPr>
              <a:t>https://www.civilianbenefits.hroc.navy.mil/</a:t>
            </a:r>
            <a:endParaRPr lang="en-US" dirty="0"/>
          </a:p>
          <a:p>
            <a:r>
              <a:rPr lang="en-US" dirty="0"/>
              <a:t>Phone: 1-888-320-2917</a:t>
            </a:r>
          </a:p>
          <a:p>
            <a:r>
              <a:rPr lang="en-US"/>
              <a:t>Email:  </a:t>
            </a:r>
            <a:r>
              <a:rPr lang="en-US">
                <a:hlinkClick r:id="rId4"/>
              </a:rPr>
              <a:t>navybenefits@us.navy.mil</a:t>
            </a:r>
            <a:endParaRPr lang="en-US"/>
          </a:p>
          <a:p>
            <a:pPr marL="0" indent="0">
              <a:buNone/>
            </a:pPr>
            <a:endParaRPr lang="en-US" dirty="0"/>
          </a:p>
          <a:p>
            <a:pPr lvl="1">
              <a:buFont typeface="Wingdings" panose="05000000000000000000" pitchFamily="2" charset="2"/>
              <a:buChar char="ü"/>
            </a:pPr>
            <a:r>
              <a:rPr lang="en-US" dirty="0"/>
              <a:t>Program is administered by the Office of Civilian Human Resources (OCHR), but we can help!</a:t>
            </a:r>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934742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274638"/>
            <a:ext cx="8229600" cy="1143000"/>
          </a:xfrm>
        </p:spPr>
        <p:txBody>
          <a:bodyPr lIns="914400" rIns="914400"/>
          <a:lstStyle/>
          <a:p>
            <a:pPr eaLnBrk="1" hangingPunct="1"/>
            <a:r>
              <a:rPr lang="en-US" sz="4000" dirty="0"/>
              <a:t>Leave Policies and Procedures</a:t>
            </a:r>
          </a:p>
        </p:txBody>
      </p:sp>
      <p:sp>
        <p:nvSpPr>
          <p:cNvPr id="26628" name="Rectangle 3"/>
          <p:cNvSpPr>
            <a:spLocks noGrp="1" noChangeArrowheads="1"/>
          </p:cNvSpPr>
          <p:nvPr>
            <p:ph type="body" idx="1"/>
          </p:nvPr>
        </p:nvSpPr>
        <p:spPr/>
        <p:txBody>
          <a:bodyPr/>
          <a:lstStyle/>
          <a:p>
            <a:pPr eaLnBrk="1" hangingPunct="1"/>
            <a:r>
              <a:rPr lang="en-US" sz="2800" dirty="0"/>
              <a:t>General rules</a:t>
            </a:r>
          </a:p>
          <a:p>
            <a:pPr lvl="1" eaLnBrk="1" hangingPunct="1"/>
            <a:r>
              <a:rPr lang="en-US" sz="2400" dirty="0"/>
              <a:t>You should schedule leave in advance</a:t>
            </a:r>
          </a:p>
          <a:p>
            <a:pPr lvl="1" eaLnBrk="1" hangingPunct="1"/>
            <a:r>
              <a:rPr lang="en-US" sz="2400" dirty="0"/>
              <a:t>Unscheduled leave should be limited to emergency situations only</a:t>
            </a:r>
          </a:p>
          <a:p>
            <a:pPr eaLnBrk="1" hangingPunct="1"/>
            <a:r>
              <a:rPr lang="en-US" sz="2800" dirty="0"/>
              <a:t>Unscheduled leave</a:t>
            </a:r>
          </a:p>
          <a:p>
            <a:pPr lvl="1" eaLnBrk="1" hangingPunct="1"/>
            <a:r>
              <a:rPr lang="en-US" sz="2400" dirty="0"/>
              <a:t>Time limits for reporting unscheduled absences</a:t>
            </a:r>
          </a:p>
          <a:p>
            <a:pPr eaLnBrk="1" hangingPunct="1"/>
            <a:r>
              <a:rPr lang="en-US" sz="2800" dirty="0"/>
              <a:t>Supervisor has authority to approve/disapprove</a:t>
            </a:r>
          </a:p>
          <a:p>
            <a:pPr lvl="1" eaLnBrk="1" hangingPunct="1"/>
            <a:r>
              <a:rPr lang="en-US" sz="2400" dirty="0"/>
              <a:t>Within certain limitations</a:t>
            </a:r>
          </a:p>
          <a:p>
            <a:r>
              <a:rPr lang="en-US" sz="2800" dirty="0"/>
              <a:t>Other Leave Types</a:t>
            </a:r>
          </a:p>
          <a:p>
            <a:pPr lvl="1"/>
            <a:r>
              <a:rPr lang="en-US" sz="2400" dirty="0"/>
              <a:t>Family Medical Leave Act (FMLA), Family Friendly Leave Act, and Federal Employee Paid Leave Act</a:t>
            </a:r>
          </a:p>
        </p:txBody>
      </p:sp>
    </p:spTree>
    <p:extLst>
      <p:ext uri="{BB962C8B-B14F-4D97-AF65-F5344CB8AC3E}">
        <p14:creationId xmlns:p14="http://schemas.microsoft.com/office/powerpoint/2010/main" val="1298851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457200" y="685800"/>
            <a:ext cx="8229600" cy="960120"/>
          </a:xfrm>
        </p:spPr>
        <p:txBody>
          <a:bodyPr/>
          <a:lstStyle/>
          <a:p>
            <a:pPr eaLnBrk="1" hangingPunct="1"/>
            <a:r>
              <a:rPr lang="en-US" dirty="0"/>
              <a:t>Injury Compensation</a:t>
            </a:r>
          </a:p>
        </p:txBody>
      </p:sp>
      <p:sp>
        <p:nvSpPr>
          <p:cNvPr id="33796" name="Rectangle 3"/>
          <p:cNvSpPr>
            <a:spLocks noGrp="1" noChangeArrowheads="1"/>
          </p:cNvSpPr>
          <p:nvPr>
            <p:ph type="body" idx="1"/>
          </p:nvPr>
        </p:nvSpPr>
        <p:spPr/>
        <p:txBody>
          <a:bodyPr/>
          <a:lstStyle/>
          <a:p>
            <a:pPr marL="0" indent="0" eaLnBrk="1" hangingPunct="1">
              <a:lnSpc>
                <a:spcPct val="90000"/>
              </a:lnSpc>
              <a:buNone/>
            </a:pPr>
            <a:r>
              <a:rPr lang="en-US" sz="2800" dirty="0"/>
              <a:t>Federal Employees Compensation Act (FECA)</a:t>
            </a:r>
          </a:p>
          <a:p>
            <a:pPr lvl="1" eaLnBrk="1" hangingPunct="1">
              <a:lnSpc>
                <a:spcPct val="90000"/>
              </a:lnSpc>
            </a:pPr>
            <a:r>
              <a:rPr lang="en-US" sz="2400" dirty="0"/>
              <a:t>Provides benefits to employees for disability due to injury or disease sustained in the performance of duty</a:t>
            </a:r>
          </a:p>
          <a:p>
            <a:pPr lvl="2" eaLnBrk="1" hangingPunct="1">
              <a:lnSpc>
                <a:spcPct val="90000"/>
              </a:lnSpc>
            </a:pPr>
            <a:r>
              <a:rPr lang="en-US" sz="2000" dirty="0"/>
              <a:t>The Office of Workers’ Compensation at the Department of Labor makes all decisions regarding entitlement to FECA benefits</a:t>
            </a:r>
          </a:p>
          <a:p>
            <a:pPr lvl="1" eaLnBrk="1" hangingPunct="1">
              <a:lnSpc>
                <a:spcPct val="90000"/>
              </a:lnSpc>
            </a:pPr>
            <a:r>
              <a:rPr lang="en-US" sz="2400" dirty="0"/>
              <a:t>Payments to dependents if injury or disease causes death</a:t>
            </a:r>
          </a:p>
          <a:p>
            <a:pPr lvl="1">
              <a:lnSpc>
                <a:spcPct val="90000"/>
              </a:lnSpc>
            </a:pPr>
            <a:r>
              <a:rPr lang="en-US" sz="2400" dirty="0"/>
              <a:t>Injury Compensation Program Administrator, OWCP</a:t>
            </a:r>
          </a:p>
          <a:p>
            <a:pPr lvl="2">
              <a:lnSpc>
                <a:spcPct val="90000"/>
              </a:lnSpc>
            </a:pPr>
            <a:r>
              <a:rPr lang="en-US" dirty="0"/>
              <a:t>SMB_HQMC_OWCP@usmc.mil</a:t>
            </a:r>
            <a:endParaRPr lang="en-US" sz="2400" dirty="0"/>
          </a:p>
          <a:p>
            <a:pPr lvl="1" eaLnBrk="1" hangingPunct="1">
              <a:lnSpc>
                <a:spcPct val="90000"/>
              </a:lnSpc>
              <a:buFont typeface="Wingdings" pitchFamily="2" charset="2"/>
              <a:buNone/>
            </a:pPr>
            <a:endParaRPr lang="en-US" sz="2400" dirty="0"/>
          </a:p>
        </p:txBody>
      </p:sp>
    </p:spTree>
    <p:extLst>
      <p:ext uri="{BB962C8B-B14F-4D97-AF65-F5344CB8AC3E}">
        <p14:creationId xmlns:p14="http://schemas.microsoft.com/office/powerpoint/2010/main" val="1763767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lIns="457200"/>
          <a:lstStyle/>
          <a:p>
            <a:pPr algn="ctr" eaLnBrk="1" hangingPunct="1"/>
            <a:r>
              <a:rPr lang="en-US" sz="3600" b="1" dirty="0"/>
              <a:t> </a:t>
            </a:r>
            <a:r>
              <a:rPr lang="en-US" sz="4000" dirty="0"/>
              <a:t>Civilian Employee Assistance </a:t>
            </a:r>
            <a:br>
              <a:rPr lang="en-US" sz="4000" dirty="0"/>
            </a:br>
            <a:r>
              <a:rPr lang="en-US" sz="4000" dirty="0"/>
              <a:t>Program (CEAP)</a:t>
            </a:r>
          </a:p>
        </p:txBody>
      </p:sp>
      <p:sp>
        <p:nvSpPr>
          <p:cNvPr id="35844" name="Rectangle 3"/>
          <p:cNvSpPr>
            <a:spLocks noGrp="1" noChangeArrowheads="1"/>
          </p:cNvSpPr>
          <p:nvPr>
            <p:ph type="body" idx="1"/>
          </p:nvPr>
        </p:nvSpPr>
        <p:spPr/>
        <p:txBody>
          <a:bodyPr/>
          <a:lstStyle/>
          <a:p>
            <a:pPr marL="0" indent="0" eaLnBrk="1" hangingPunct="1">
              <a:buNone/>
            </a:pPr>
            <a:r>
              <a:rPr lang="en-US" dirty="0"/>
              <a:t>Assistance to employees and their families who have:</a:t>
            </a:r>
          </a:p>
          <a:p>
            <a:pPr lvl="1" eaLnBrk="1" hangingPunct="1"/>
            <a:r>
              <a:rPr lang="en-US" sz="2400" dirty="0"/>
              <a:t>Alcohol or drug problems </a:t>
            </a:r>
          </a:p>
          <a:p>
            <a:pPr lvl="1" eaLnBrk="1" hangingPunct="1"/>
            <a:r>
              <a:rPr lang="en-US" sz="2400" dirty="0"/>
              <a:t>Financial problems</a:t>
            </a:r>
          </a:p>
          <a:p>
            <a:pPr lvl="1" eaLnBrk="1" hangingPunct="1"/>
            <a:r>
              <a:rPr lang="en-US" sz="2400" dirty="0"/>
              <a:t>Legal problems</a:t>
            </a:r>
          </a:p>
          <a:p>
            <a:pPr lvl="1" eaLnBrk="1" hangingPunct="1"/>
            <a:r>
              <a:rPr lang="en-US" sz="2400" dirty="0"/>
              <a:t>Elder care</a:t>
            </a:r>
          </a:p>
          <a:p>
            <a:pPr lvl="1"/>
            <a:r>
              <a:rPr lang="en-US" sz="2400" dirty="0"/>
              <a:t>Personal or family problems which have, or may have, an adverse effect on job performance or adherence to acceptable standards of conduct</a:t>
            </a:r>
          </a:p>
          <a:p>
            <a:pPr marL="57150" indent="0">
              <a:buNone/>
            </a:pPr>
            <a:r>
              <a:rPr lang="en-US" sz="2800" dirty="0"/>
              <a:t>DON Civilian Employee Assistance Program</a:t>
            </a:r>
          </a:p>
          <a:p>
            <a:pPr marL="457200" lvl="1" indent="0">
              <a:buNone/>
            </a:pPr>
            <a:r>
              <a:rPr lang="en-US" sz="2400" dirty="0"/>
              <a:t>1-844-366-2327, https://magellanascend.com</a:t>
            </a:r>
          </a:p>
          <a:p>
            <a:pPr marL="457200" lvl="1" indent="0">
              <a:buNone/>
            </a:pPr>
            <a:endParaRPr lang="en-US" sz="2400" dirty="0"/>
          </a:p>
        </p:txBody>
      </p:sp>
    </p:spTree>
    <p:extLst>
      <p:ext uri="{BB962C8B-B14F-4D97-AF65-F5344CB8AC3E}">
        <p14:creationId xmlns:p14="http://schemas.microsoft.com/office/powerpoint/2010/main" val="3555897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lstStyle/>
          <a:p>
            <a:r>
              <a:rPr lang="en-US" dirty="0"/>
              <a:t>Your Performance System</a:t>
            </a:r>
          </a:p>
        </p:txBody>
      </p:sp>
      <p:sp>
        <p:nvSpPr>
          <p:cNvPr id="3" name="Content Placeholder 2"/>
          <p:cNvSpPr>
            <a:spLocks noGrp="1"/>
          </p:cNvSpPr>
          <p:nvPr>
            <p:ph idx="1"/>
          </p:nvPr>
        </p:nvSpPr>
        <p:spPr/>
        <p:txBody>
          <a:bodyPr/>
          <a:lstStyle/>
          <a:p>
            <a:r>
              <a:rPr lang="en-US" dirty="0"/>
              <a:t>Your supervisor should meet with you to discuss your performance standards within </a:t>
            </a:r>
            <a:r>
              <a:rPr lang="en-US" dirty="0">
                <a:solidFill>
                  <a:srgbClr val="FF0000"/>
                </a:solidFill>
              </a:rPr>
              <a:t>30 days from today</a:t>
            </a:r>
            <a:endParaRPr lang="en-US" dirty="0"/>
          </a:p>
          <a:p>
            <a:r>
              <a:rPr lang="en-US" dirty="0"/>
              <a:t>Performance period: 1 April to 31 March </a:t>
            </a:r>
          </a:p>
          <a:p>
            <a:r>
              <a:rPr lang="en-US" dirty="0"/>
              <a:t>Performance System also includes three (3) performance discussions, a documented Progress Review, and an Annual Rating of Record</a:t>
            </a:r>
          </a:p>
          <a:p>
            <a:endParaRPr lang="en-US" sz="1500" dirty="0"/>
          </a:p>
          <a:p>
            <a:pPr marL="0" indent="0" algn="ctr">
              <a:buNone/>
            </a:pPr>
            <a:r>
              <a:rPr lang="en-US" sz="2400" dirty="0"/>
              <a:t>(Note – MCSC is </a:t>
            </a:r>
            <a:r>
              <a:rPr lang="en-US" sz="2400" dirty="0" err="1"/>
              <a:t>AcqDemo</a:t>
            </a:r>
            <a:r>
              <a:rPr lang="en-US" sz="2400" dirty="0"/>
              <a:t> and subject to different timelines under their system)</a:t>
            </a:r>
          </a:p>
        </p:txBody>
      </p:sp>
    </p:spTree>
    <p:extLst>
      <p:ext uri="{BB962C8B-B14F-4D97-AF65-F5344CB8AC3E}">
        <p14:creationId xmlns:p14="http://schemas.microsoft.com/office/powerpoint/2010/main" val="446466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LER Provided Training</a:t>
            </a:r>
          </a:p>
        </p:txBody>
      </p:sp>
      <p:sp>
        <p:nvSpPr>
          <p:cNvPr id="3" name="Content Placeholder 2"/>
          <p:cNvSpPr>
            <a:spLocks noGrp="1"/>
          </p:cNvSpPr>
          <p:nvPr>
            <p:ph idx="1"/>
          </p:nvPr>
        </p:nvSpPr>
        <p:spPr/>
        <p:txBody>
          <a:bodyPr/>
          <a:lstStyle/>
          <a:p>
            <a:r>
              <a:rPr lang="en-US" kern="1200" dirty="0">
                <a:solidFill>
                  <a:schemeClr val="tx1"/>
                </a:solidFill>
              </a:rPr>
              <a:t>LER offers a variety of virtual and interactive instructor-led classes to Federal Supervisors and Managers as well as Employees</a:t>
            </a:r>
          </a:p>
          <a:p>
            <a:endParaRPr lang="en-US" kern="1200" dirty="0">
              <a:solidFill>
                <a:schemeClr val="tx1"/>
              </a:solidFill>
            </a:endParaRPr>
          </a:p>
          <a:p>
            <a:r>
              <a:rPr lang="en-US" kern="1200" dirty="0" err="1">
                <a:solidFill>
                  <a:schemeClr val="tx1"/>
                </a:solidFill>
              </a:rPr>
              <a:t>MilSuite</a:t>
            </a:r>
            <a:r>
              <a:rPr lang="en-US" kern="1200" dirty="0">
                <a:solidFill>
                  <a:schemeClr val="tx1"/>
                </a:solidFill>
              </a:rPr>
              <a:t> Training Recordings:</a:t>
            </a:r>
          </a:p>
          <a:p>
            <a:pPr lvl="1"/>
            <a:r>
              <a:rPr lang="en-US" u="sng" dirty="0">
                <a:hlinkClick r:id="rId3"/>
              </a:rPr>
              <a:t>https://www.milsuite.mil/book/groups/hqmc-hrom-ler-virtual-training</a:t>
            </a:r>
            <a:r>
              <a:rPr lang="en-US" dirty="0"/>
              <a:t> </a:t>
            </a:r>
          </a:p>
        </p:txBody>
      </p:sp>
    </p:spTree>
    <p:extLst>
      <p:ext uri="{BB962C8B-B14F-4D97-AF65-F5344CB8AC3E}">
        <p14:creationId xmlns:p14="http://schemas.microsoft.com/office/powerpoint/2010/main" val="2317548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a:t>Contact Information</a:t>
            </a:r>
          </a:p>
        </p:txBody>
      </p:sp>
      <p:sp>
        <p:nvSpPr>
          <p:cNvPr id="6" name="TextBox 5"/>
          <p:cNvSpPr txBox="1"/>
          <p:nvPr/>
        </p:nvSpPr>
        <p:spPr>
          <a:xfrm>
            <a:off x="876300" y="1616112"/>
            <a:ext cx="7391400" cy="4678204"/>
          </a:xfrm>
          <a:prstGeom prst="rect">
            <a:avLst/>
          </a:prstGeom>
          <a:noFill/>
        </p:spPr>
        <p:txBody>
          <a:bodyPr>
            <a:spAutoFit/>
          </a:bodyPr>
          <a:lstStyle/>
          <a:p>
            <a:pPr>
              <a:defRPr/>
            </a:pPr>
            <a:r>
              <a:rPr lang="en-US" sz="2000" dirty="0">
                <a:solidFill>
                  <a:prstClr val="black"/>
                </a:solidFill>
                <a:cs typeface="Arial" charset="0"/>
              </a:rPr>
              <a:t>Labor and Employee Relations (Pentagon)</a:t>
            </a:r>
          </a:p>
          <a:p>
            <a:pPr lvl="0"/>
            <a:r>
              <a:rPr lang="en-US" sz="2000" dirty="0">
                <a:solidFill>
                  <a:prstClr val="black"/>
                </a:solidFill>
                <a:cs typeface="Arial" charset="0"/>
              </a:rPr>
              <a:t>Room 2C253</a:t>
            </a:r>
            <a:br>
              <a:rPr lang="en-US" sz="2000" dirty="0">
                <a:solidFill>
                  <a:prstClr val="black"/>
                </a:solidFill>
                <a:cs typeface="Arial" charset="0"/>
              </a:rPr>
            </a:br>
            <a:r>
              <a:rPr lang="en-US" sz="2000" dirty="0">
                <a:solidFill>
                  <a:prstClr val="black"/>
                </a:solidFill>
                <a:cs typeface="Arial" charset="0"/>
              </a:rPr>
              <a:t>Email: </a:t>
            </a:r>
            <a:r>
              <a:rPr lang="en-US" sz="2000" dirty="0"/>
              <a:t>smb_hqmc_ler_ptgz@usmc.mil</a:t>
            </a:r>
          </a:p>
          <a:p>
            <a:pPr>
              <a:defRPr/>
            </a:pPr>
            <a:r>
              <a:rPr lang="en-US" sz="2000" dirty="0">
                <a:solidFill>
                  <a:prstClr val="black"/>
                </a:solidFill>
                <a:cs typeface="Arial" charset="0"/>
              </a:rPr>
              <a:t>Phone: (703) 695-3891</a:t>
            </a:r>
          </a:p>
          <a:p>
            <a:pPr>
              <a:buFont typeface="Wingdings" pitchFamily="2" charset="2"/>
              <a:buNone/>
              <a:defRPr/>
            </a:pPr>
            <a:endParaRPr lang="en-US" sz="2000" dirty="0">
              <a:solidFill>
                <a:prstClr val="black"/>
              </a:solidFill>
              <a:cs typeface="Arial" charset="0"/>
            </a:endParaRPr>
          </a:p>
          <a:p>
            <a:pPr>
              <a:defRPr/>
            </a:pPr>
            <a:r>
              <a:rPr lang="en-US" sz="2000" dirty="0">
                <a:solidFill>
                  <a:prstClr val="black"/>
                </a:solidFill>
                <a:cs typeface="Arial" charset="0"/>
              </a:rPr>
              <a:t>Labor and Employee Relations (Quantico)</a:t>
            </a:r>
          </a:p>
          <a:p>
            <a:pPr>
              <a:defRPr/>
            </a:pPr>
            <a:r>
              <a:rPr lang="en-US" sz="2000" dirty="0">
                <a:solidFill>
                  <a:prstClr val="black"/>
                </a:solidFill>
                <a:cs typeface="Arial" charset="0"/>
              </a:rPr>
              <a:t>Building 2004, 1st Deck</a:t>
            </a:r>
          </a:p>
          <a:p>
            <a:pPr>
              <a:defRPr/>
            </a:pPr>
            <a:r>
              <a:rPr lang="en-US" sz="2000" dirty="0">
                <a:solidFill>
                  <a:prstClr val="black"/>
                </a:solidFill>
                <a:cs typeface="Arial" charset="0"/>
              </a:rPr>
              <a:t>Email: </a:t>
            </a:r>
            <a:r>
              <a:rPr lang="en-US" sz="2000" dirty="0"/>
              <a:t>smb_hqmc_ler_quan@usmc.mil </a:t>
            </a:r>
          </a:p>
          <a:p>
            <a:pPr>
              <a:defRPr/>
            </a:pPr>
            <a:r>
              <a:rPr lang="en-US" sz="2000" dirty="0">
                <a:solidFill>
                  <a:prstClr val="black"/>
                </a:solidFill>
                <a:cs typeface="Arial" charset="0"/>
              </a:rPr>
              <a:t>Phone: (703) 784-2049</a:t>
            </a:r>
          </a:p>
          <a:p>
            <a:pPr>
              <a:defRPr/>
            </a:pPr>
            <a:endParaRPr lang="en-US" sz="2000" dirty="0">
              <a:solidFill>
                <a:prstClr val="black"/>
              </a:solidFill>
              <a:cs typeface="Arial" charset="0"/>
            </a:endParaRPr>
          </a:p>
          <a:p>
            <a:pPr>
              <a:buFont typeface="Wingdings" pitchFamily="2" charset="2"/>
              <a:buNone/>
              <a:defRPr/>
            </a:pPr>
            <a:r>
              <a:rPr lang="fr-FR" sz="2000" dirty="0">
                <a:cs typeface="Arial" charset="0"/>
              </a:rPr>
              <a:t>Labor and </a:t>
            </a:r>
            <a:r>
              <a:rPr lang="fr-FR" sz="2000" dirty="0" err="1">
                <a:cs typeface="Arial" charset="0"/>
              </a:rPr>
              <a:t>Employee</a:t>
            </a:r>
            <a:r>
              <a:rPr lang="fr-FR" sz="2000" dirty="0">
                <a:cs typeface="Arial" charset="0"/>
              </a:rPr>
              <a:t> Relations (MCSC)</a:t>
            </a:r>
          </a:p>
          <a:p>
            <a:pPr>
              <a:buFont typeface="Wingdings" pitchFamily="2" charset="2"/>
              <a:buNone/>
              <a:defRPr/>
            </a:pPr>
            <a:r>
              <a:rPr lang="fr-FR" sz="2000" dirty="0">
                <a:cs typeface="Arial" charset="0"/>
              </a:rPr>
              <a:t>Building 2004, 1st Deck, Room 123</a:t>
            </a:r>
          </a:p>
          <a:p>
            <a:pPr>
              <a:buFont typeface="Wingdings" pitchFamily="2" charset="2"/>
              <a:buNone/>
              <a:defRPr/>
            </a:pPr>
            <a:r>
              <a:rPr lang="fr-FR" sz="2000" dirty="0">
                <a:cs typeface="Arial" charset="0"/>
              </a:rPr>
              <a:t>Email: smb_hqmc_ler_hrt@usmc.mil</a:t>
            </a:r>
          </a:p>
          <a:p>
            <a:pPr>
              <a:buFont typeface="Wingdings" pitchFamily="2" charset="2"/>
              <a:buNone/>
              <a:defRPr/>
            </a:pPr>
            <a:r>
              <a:rPr lang="fr-FR" sz="2000" dirty="0">
                <a:cs typeface="Arial" charset="0"/>
              </a:rPr>
              <a:t>Phone: (703) 935-7834</a:t>
            </a:r>
            <a:br>
              <a:rPr lang="fr-FR" dirty="0">
                <a:solidFill>
                  <a:prstClr val="black"/>
                </a:solidFill>
                <a:latin typeface="Calibri"/>
                <a:cs typeface="Arial" charset="0"/>
              </a:rPr>
            </a:br>
            <a:endParaRPr lang="en-US" dirty="0">
              <a:solidFill>
                <a:srgbClr val="0070C0"/>
              </a:solidFill>
              <a:latin typeface="Calibri"/>
              <a:cs typeface="Arial" charset="0"/>
            </a:endParaRPr>
          </a:p>
        </p:txBody>
      </p:sp>
    </p:spTree>
    <p:extLst>
      <p:ext uri="{BB962C8B-B14F-4D97-AF65-F5344CB8AC3E}">
        <p14:creationId xmlns:p14="http://schemas.microsoft.com/office/powerpoint/2010/main" val="2562426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eaLnBrk="1" fontAlgn="auto" hangingPunct="1">
              <a:spcAft>
                <a:spcPts val="0"/>
              </a:spcAft>
              <a:defRPr/>
            </a:pPr>
            <a:r>
              <a:rPr lang="en-US" sz="4400" dirty="0"/>
              <a:t>Questions</a:t>
            </a:r>
            <a:endParaRPr sz="4400" dirty="0"/>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43793" y="1600200"/>
            <a:ext cx="5656414" cy="4525963"/>
          </a:xfrm>
        </p:spPr>
      </p:pic>
    </p:spTree>
    <p:extLst>
      <p:ext uri="{BB962C8B-B14F-4D97-AF65-F5344CB8AC3E}">
        <p14:creationId xmlns:p14="http://schemas.microsoft.com/office/powerpoint/2010/main" val="1401715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lstStyle/>
          <a:p>
            <a:pPr eaLnBrk="1" fontAlgn="auto" hangingPunct="1">
              <a:spcAft>
                <a:spcPts val="0"/>
              </a:spcAft>
              <a:defRPr/>
            </a:pPr>
            <a:r>
              <a:rPr dirty="0"/>
              <a:t>What we do ….</a:t>
            </a:r>
          </a:p>
        </p:txBody>
      </p:sp>
      <p:sp>
        <p:nvSpPr>
          <p:cNvPr id="3" name="Content Placeholder 2"/>
          <p:cNvSpPr>
            <a:spLocks noGrp="1"/>
          </p:cNvSpPr>
          <p:nvPr>
            <p:ph sz="half" idx="1"/>
          </p:nvPr>
        </p:nvSpPr>
        <p:spPr>
          <a:xfrm>
            <a:off x="457200" y="1600200"/>
            <a:ext cx="8229600" cy="4525963"/>
          </a:xfrm>
        </p:spPr>
        <p:txBody>
          <a:bodyPr/>
          <a:lstStyle/>
          <a:p>
            <a:pPr lvl="0"/>
            <a:r>
              <a:rPr lang="en-US" dirty="0"/>
              <a:t>Employee Relations</a:t>
            </a:r>
          </a:p>
          <a:p>
            <a:pPr lvl="1"/>
            <a:r>
              <a:rPr lang="en-US" dirty="0"/>
              <a:t>Awards</a:t>
            </a:r>
          </a:p>
          <a:p>
            <a:pPr lvl="1"/>
            <a:r>
              <a:rPr lang="en-US" dirty="0"/>
              <a:t>Discipline</a:t>
            </a:r>
          </a:p>
          <a:p>
            <a:pPr lvl="1"/>
            <a:r>
              <a:rPr lang="en-US" dirty="0"/>
              <a:t>Performance</a:t>
            </a:r>
          </a:p>
          <a:p>
            <a:pPr lvl="1"/>
            <a:r>
              <a:rPr lang="en-US" dirty="0"/>
              <a:t>Work Schedules</a:t>
            </a:r>
          </a:p>
          <a:p>
            <a:pPr lvl="1"/>
            <a:r>
              <a:rPr lang="en-US" dirty="0"/>
              <a:t>Unemployment Compensation</a:t>
            </a:r>
          </a:p>
          <a:p>
            <a:pPr lvl="1"/>
            <a:r>
              <a:rPr lang="en-US" dirty="0"/>
              <a:t>Workers’ Compensation</a:t>
            </a:r>
          </a:p>
          <a:p>
            <a:pPr lvl="1"/>
            <a:endParaRPr lang="en-US" dirty="0"/>
          </a:p>
          <a:p>
            <a:pPr>
              <a:buFont typeface="Arial" panose="020B0604020202020204" pitchFamily="34" charset="0"/>
              <a:buChar char="•"/>
            </a:pPr>
            <a:r>
              <a:rPr lang="en-US" dirty="0"/>
              <a:t>Labor Relations</a:t>
            </a:r>
          </a:p>
          <a:p>
            <a:pPr lvl="1"/>
            <a:r>
              <a:rPr lang="en-US" dirty="0"/>
              <a:t>Grievances</a:t>
            </a:r>
          </a:p>
          <a:p>
            <a:pPr lvl="1"/>
            <a:r>
              <a:rPr lang="en-US" dirty="0"/>
              <a:t>Union Notifications</a:t>
            </a:r>
          </a:p>
          <a:p>
            <a:pPr marL="457200" lvl="1" indent="0">
              <a:buNone/>
            </a:pPr>
            <a:r>
              <a:rPr lang="en-US" sz="2800" dirty="0"/>
              <a:t>		</a:t>
            </a:r>
          </a:p>
        </p:txBody>
      </p:sp>
    </p:spTree>
    <p:extLst>
      <p:ext uri="{BB962C8B-B14F-4D97-AF65-F5344CB8AC3E}">
        <p14:creationId xmlns:p14="http://schemas.microsoft.com/office/powerpoint/2010/main" val="2360099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57200" y="685800"/>
            <a:ext cx="8229600" cy="731838"/>
          </a:xfrm>
        </p:spPr>
        <p:txBody>
          <a:bodyPr/>
          <a:lstStyle/>
          <a:p>
            <a:pPr algn="ctr" eaLnBrk="1" hangingPunct="1"/>
            <a:r>
              <a:rPr lang="en-US" dirty="0"/>
              <a:t>Standards of Conduct</a:t>
            </a:r>
          </a:p>
        </p:txBody>
      </p:sp>
      <p:sp>
        <p:nvSpPr>
          <p:cNvPr id="9220" name="Rectangle 7"/>
          <p:cNvSpPr>
            <a:spLocks noGrp="1" noChangeArrowheads="1"/>
          </p:cNvSpPr>
          <p:nvPr>
            <p:ph type="body" idx="1"/>
          </p:nvPr>
        </p:nvSpPr>
        <p:spPr>
          <a:xfrm>
            <a:off x="953000" y="1676400"/>
            <a:ext cx="7735888" cy="2859087"/>
          </a:xfrm>
        </p:spPr>
        <p:txBody>
          <a:bodyPr/>
          <a:lstStyle/>
          <a:p>
            <a:pPr eaLnBrk="1" hangingPunct="1">
              <a:lnSpc>
                <a:spcPct val="80000"/>
              </a:lnSpc>
            </a:pPr>
            <a:r>
              <a:rPr lang="en-US" sz="2400" dirty="0"/>
              <a:t>All employees expected to adhere to acceptable standards of conduct</a:t>
            </a:r>
          </a:p>
          <a:p>
            <a:pPr eaLnBrk="1" hangingPunct="1">
              <a:lnSpc>
                <a:spcPct val="80000"/>
              </a:lnSpc>
            </a:pPr>
            <a:r>
              <a:rPr lang="en-US" sz="2400" dirty="0"/>
              <a:t>Some things are obvious</a:t>
            </a:r>
          </a:p>
          <a:p>
            <a:pPr lvl="1" eaLnBrk="1" hangingPunct="1">
              <a:lnSpc>
                <a:spcPct val="80000"/>
              </a:lnSpc>
            </a:pPr>
            <a:r>
              <a:rPr lang="en-US" sz="2000" dirty="0"/>
              <a:t>Follow proper orders of your supervisor</a:t>
            </a:r>
          </a:p>
          <a:p>
            <a:pPr lvl="1" eaLnBrk="1" hangingPunct="1">
              <a:lnSpc>
                <a:spcPct val="80000"/>
              </a:lnSpc>
            </a:pPr>
            <a:r>
              <a:rPr lang="en-US" sz="2000" dirty="0"/>
              <a:t>Use of foul or inappropriate language</a:t>
            </a:r>
          </a:p>
          <a:p>
            <a:pPr lvl="1" eaLnBrk="1" hangingPunct="1">
              <a:lnSpc>
                <a:spcPct val="80000"/>
              </a:lnSpc>
            </a:pPr>
            <a:r>
              <a:rPr lang="en-US" sz="2000" dirty="0"/>
              <a:t>Arrive at work on time</a:t>
            </a:r>
          </a:p>
          <a:p>
            <a:pPr eaLnBrk="1" hangingPunct="1">
              <a:lnSpc>
                <a:spcPct val="80000"/>
              </a:lnSpc>
            </a:pPr>
            <a:r>
              <a:rPr lang="en-US" sz="2400" dirty="0"/>
              <a:t>Other things are not so obvious</a:t>
            </a:r>
          </a:p>
          <a:p>
            <a:pPr lvl="1" eaLnBrk="1" hangingPunct="1">
              <a:lnSpc>
                <a:spcPct val="80000"/>
              </a:lnSpc>
            </a:pPr>
            <a:r>
              <a:rPr lang="en-US" sz="2000" dirty="0"/>
              <a:t>Policy on use of government equipment for personal use</a:t>
            </a:r>
          </a:p>
          <a:p>
            <a:pPr lvl="1" eaLnBrk="1" hangingPunct="1">
              <a:lnSpc>
                <a:spcPct val="80000"/>
              </a:lnSpc>
            </a:pPr>
            <a:r>
              <a:rPr lang="en-US" sz="2000" dirty="0"/>
              <a:t>Rules on using a government vehicle</a:t>
            </a:r>
          </a:p>
          <a:p>
            <a:pPr eaLnBrk="1" hangingPunct="1">
              <a:lnSpc>
                <a:spcPct val="80000"/>
              </a:lnSpc>
              <a:buFont typeface="Wingdings" pitchFamily="2" charset="2"/>
              <a:buNone/>
            </a:pPr>
            <a:endParaRPr lang="en-US" sz="2000" dirty="0"/>
          </a:p>
        </p:txBody>
      </p:sp>
      <p:sp>
        <p:nvSpPr>
          <p:cNvPr id="2" name="TextBox 1"/>
          <p:cNvSpPr txBox="1"/>
          <p:nvPr/>
        </p:nvSpPr>
        <p:spPr>
          <a:xfrm>
            <a:off x="1714500" y="4853748"/>
            <a:ext cx="5715000" cy="923330"/>
          </a:xfrm>
          <a:prstGeom prst="rect">
            <a:avLst/>
          </a:prstGeom>
          <a:ln w="28575">
            <a:solidFill>
              <a:srgbClr val="FF0000"/>
            </a:solidFill>
          </a:ln>
        </p:spPr>
        <p:style>
          <a:lnRef idx="2">
            <a:schemeClr val="accent4"/>
          </a:lnRef>
          <a:fillRef idx="1">
            <a:schemeClr val="lt1"/>
          </a:fillRef>
          <a:effectRef idx="0">
            <a:schemeClr val="accent4"/>
          </a:effectRef>
          <a:fontRef idx="minor">
            <a:schemeClr val="dk1"/>
          </a:fontRef>
        </p:style>
        <p:txBody>
          <a:bodyPr wrap="square" rtlCol="0" anchor="ctr">
            <a:spAutoFit/>
          </a:bodyPr>
          <a:lstStyle/>
          <a:p>
            <a:pPr algn="ctr"/>
            <a:r>
              <a:rPr lang="en-US" b="1" dirty="0">
                <a:solidFill>
                  <a:srgbClr val="CC0000"/>
                </a:solidFill>
              </a:rPr>
              <a:t>CHECK WITH YOUR SUPERVISOR WHENEVER </a:t>
            </a:r>
          </a:p>
          <a:p>
            <a:pPr algn="ctr"/>
            <a:r>
              <a:rPr lang="en-US" b="1" dirty="0">
                <a:solidFill>
                  <a:srgbClr val="CC0000"/>
                </a:solidFill>
              </a:rPr>
              <a:t>YOU DO NOT KNOW OR UNDERSTAND </a:t>
            </a:r>
          </a:p>
          <a:p>
            <a:pPr algn="ctr"/>
            <a:r>
              <a:rPr lang="en-US" b="1" dirty="0">
                <a:solidFill>
                  <a:srgbClr val="CC0000"/>
                </a:solidFill>
              </a:rPr>
              <a:t>A WORKPLACE RULE OR POLICY</a:t>
            </a:r>
            <a:r>
              <a:rPr lang="en-US" dirty="0"/>
              <a:t> </a:t>
            </a:r>
          </a:p>
        </p:txBody>
      </p:sp>
    </p:spTree>
    <p:extLst>
      <p:ext uri="{BB962C8B-B14F-4D97-AF65-F5344CB8AC3E}">
        <p14:creationId xmlns:p14="http://schemas.microsoft.com/office/powerpoint/2010/main" val="3225590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4294967295"/>
          </p:nvPr>
        </p:nvSpPr>
        <p:spPr>
          <a:xfrm>
            <a:off x="6781800" y="6324600"/>
            <a:ext cx="1905000" cy="457200"/>
          </a:xfrm>
          <a:prstGeom prst="rect">
            <a:avLst/>
          </a:prstGeom>
          <a:noFill/>
        </p:spPr>
        <p:txBody>
          <a:bodyPr/>
          <a:lstStyle/>
          <a:p>
            <a:fld id="{0FCC35FE-416D-4792-A580-89EB389A02CC}" type="slidenum">
              <a:rPr lang="en-US" smtClean="0"/>
              <a:pPr/>
              <a:t>4</a:t>
            </a:fld>
            <a:endParaRPr lang="en-US"/>
          </a:p>
        </p:txBody>
      </p:sp>
      <p:sp>
        <p:nvSpPr>
          <p:cNvPr id="36867" name="Rectangle 2"/>
          <p:cNvSpPr>
            <a:spLocks noGrp="1" noChangeArrowheads="1"/>
          </p:cNvSpPr>
          <p:nvPr>
            <p:ph type="title"/>
          </p:nvPr>
        </p:nvSpPr>
        <p:spPr>
          <a:xfrm>
            <a:off x="457199" y="685800"/>
            <a:ext cx="8229600" cy="731520"/>
          </a:xfrm>
        </p:spPr>
        <p:txBody>
          <a:bodyPr/>
          <a:lstStyle/>
          <a:p>
            <a:pPr eaLnBrk="1" hangingPunct="1"/>
            <a:r>
              <a:rPr lang="en-US" dirty="0"/>
              <a:t>Drug-Free Workplace</a:t>
            </a:r>
          </a:p>
        </p:txBody>
      </p:sp>
      <p:sp>
        <p:nvSpPr>
          <p:cNvPr id="36868" name="Rectangle 3"/>
          <p:cNvSpPr>
            <a:spLocks noGrp="1" noChangeArrowheads="1"/>
          </p:cNvSpPr>
          <p:nvPr>
            <p:ph type="body" idx="1"/>
          </p:nvPr>
        </p:nvSpPr>
        <p:spPr/>
        <p:txBody>
          <a:bodyPr/>
          <a:lstStyle/>
          <a:p>
            <a:pPr marL="0" indent="0" eaLnBrk="1" hangingPunct="1">
              <a:lnSpc>
                <a:spcPct val="90000"/>
              </a:lnSpc>
              <a:buNone/>
            </a:pPr>
            <a:r>
              <a:rPr lang="en-US" dirty="0"/>
              <a:t>Policy: </a:t>
            </a:r>
          </a:p>
          <a:p>
            <a:pPr marL="400050" lvl="1" indent="0">
              <a:lnSpc>
                <a:spcPct val="90000"/>
              </a:lnSpc>
              <a:buNone/>
            </a:pPr>
            <a:r>
              <a:rPr lang="en-US" dirty="0"/>
              <a:t>Eliminate illegal use of drugs by civilians by:</a:t>
            </a:r>
          </a:p>
          <a:p>
            <a:pPr lvl="1">
              <a:lnSpc>
                <a:spcPct val="90000"/>
              </a:lnSpc>
            </a:pPr>
            <a:r>
              <a:rPr lang="en-US" dirty="0"/>
              <a:t>Requiring random testing of employees in certain positions </a:t>
            </a:r>
          </a:p>
          <a:p>
            <a:pPr lvl="2">
              <a:lnSpc>
                <a:spcPct val="90000"/>
              </a:lnSpc>
            </a:pPr>
            <a:r>
              <a:rPr lang="en-US" dirty="0"/>
              <a:t>Test-Designated Positions (TDPs)</a:t>
            </a:r>
          </a:p>
          <a:p>
            <a:pPr lvl="1">
              <a:lnSpc>
                <a:spcPct val="90000"/>
              </a:lnSpc>
            </a:pPr>
            <a:r>
              <a:rPr lang="en-US" dirty="0"/>
              <a:t>Testing of any civilian based on “reasonable suspicion” of illegal drug use or unsafe practices/accidents</a:t>
            </a:r>
          </a:p>
          <a:p>
            <a:pPr lvl="1">
              <a:lnSpc>
                <a:spcPct val="90000"/>
              </a:lnSpc>
            </a:pPr>
            <a:r>
              <a:rPr lang="en-US" dirty="0"/>
              <a:t>Medical Marijuana </a:t>
            </a:r>
          </a:p>
          <a:p>
            <a:pPr lvl="1">
              <a:lnSpc>
                <a:spcPct val="90000"/>
              </a:lnSpc>
            </a:pPr>
            <a:r>
              <a:rPr lang="en-US" dirty="0"/>
              <a:t>Safe Harbor</a:t>
            </a:r>
          </a:p>
          <a:p>
            <a:pPr lvl="2" eaLnBrk="1" hangingPunct="1">
              <a:lnSpc>
                <a:spcPct val="90000"/>
              </a:lnSpc>
              <a:buSzPct val="125000"/>
              <a:buFont typeface="Wingdings" pitchFamily="2" charset="2"/>
              <a:buNone/>
            </a:pPr>
            <a:endParaRPr lang="en-US" dirty="0"/>
          </a:p>
        </p:txBody>
      </p:sp>
      <p:sp>
        <p:nvSpPr>
          <p:cNvPr id="36869" name="Text Box 10"/>
          <p:cNvSpPr txBox="1">
            <a:spLocks noChangeArrowheads="1"/>
          </p:cNvSpPr>
          <p:nvPr/>
        </p:nvSpPr>
        <p:spPr bwMode="auto">
          <a:xfrm flipV="1">
            <a:off x="6019800" y="2438400"/>
            <a:ext cx="2362200" cy="457200"/>
          </a:xfrm>
          <a:prstGeom prst="rect">
            <a:avLst/>
          </a:prstGeom>
          <a:noFill/>
          <a:ln w="9525">
            <a:noFill/>
            <a:miter lim="800000"/>
            <a:headEnd/>
            <a:tailEnd/>
          </a:ln>
        </p:spPr>
        <p:txBody>
          <a:bodyPr rot="10800000">
            <a:spAutoFit/>
          </a:bodyPr>
          <a:lstStyle/>
          <a:p>
            <a:endParaRPr lang="en-US"/>
          </a:p>
        </p:txBody>
      </p:sp>
    </p:spTree>
    <p:extLst>
      <p:ext uri="{BB962C8B-B14F-4D97-AF65-F5344CB8AC3E}">
        <p14:creationId xmlns:p14="http://schemas.microsoft.com/office/powerpoint/2010/main" val="1837540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762000"/>
            <a:ext cx="8229600" cy="655638"/>
          </a:xfrm>
        </p:spPr>
        <p:txBody>
          <a:bodyPr lIns="457200"/>
          <a:lstStyle/>
          <a:p>
            <a:pPr algn="ctr" eaLnBrk="1" hangingPunct="1"/>
            <a:r>
              <a:rPr lang="en-US" sz="4000" dirty="0"/>
              <a:t>Are You in a Bargaining Unit? </a:t>
            </a:r>
          </a:p>
        </p:txBody>
      </p:sp>
      <p:sp>
        <p:nvSpPr>
          <p:cNvPr id="12292" name="Rectangle 3"/>
          <p:cNvSpPr>
            <a:spLocks noGrp="1" noChangeArrowheads="1"/>
          </p:cNvSpPr>
          <p:nvPr>
            <p:ph type="body" idx="1"/>
          </p:nvPr>
        </p:nvSpPr>
        <p:spPr/>
        <p:txBody>
          <a:bodyPr/>
          <a:lstStyle/>
          <a:p>
            <a:pPr eaLnBrk="1" hangingPunct="1"/>
            <a:r>
              <a:rPr lang="en-US" sz="2800" dirty="0"/>
              <a:t>Check with Human Resources</a:t>
            </a:r>
          </a:p>
          <a:p>
            <a:pPr eaLnBrk="1" hangingPunct="1"/>
            <a:r>
              <a:rPr lang="en-US" sz="2800" dirty="0"/>
              <a:t>Check your SF-50 (Notification of Personnel Action)</a:t>
            </a:r>
          </a:p>
          <a:p>
            <a:pPr lvl="1" eaLnBrk="1" hangingPunct="1"/>
            <a:r>
              <a:rPr lang="en-US" sz="2400" dirty="0"/>
              <a:t>If block 37 shows any number other than  “8888” or a “7777” you are in the bargaining unit</a:t>
            </a:r>
          </a:p>
          <a:p>
            <a:pPr eaLnBrk="1" hangingPunct="1"/>
            <a:r>
              <a:rPr lang="en-US" sz="2800" dirty="0"/>
              <a:t>If you are a supervisor, a management official, a confidential employee,  or an employee engaged in intelligence or investigative work you are excluded from the bargaining unit</a:t>
            </a:r>
          </a:p>
        </p:txBody>
      </p:sp>
    </p:spTree>
    <p:extLst>
      <p:ext uri="{BB962C8B-B14F-4D97-AF65-F5344CB8AC3E}">
        <p14:creationId xmlns:p14="http://schemas.microsoft.com/office/powerpoint/2010/main" val="351743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C4683-5F3C-2B1B-D5B7-AF7BF62D4568}"/>
              </a:ext>
            </a:extLst>
          </p:cNvPr>
          <p:cNvSpPr>
            <a:spLocks noGrp="1"/>
          </p:cNvSpPr>
          <p:nvPr>
            <p:ph type="title"/>
          </p:nvPr>
        </p:nvSpPr>
        <p:spPr>
          <a:xfrm>
            <a:off x="457200" y="457200"/>
            <a:ext cx="8229600" cy="1143000"/>
          </a:xfrm>
        </p:spPr>
        <p:txBody>
          <a:bodyPr/>
          <a:lstStyle/>
          <a:p>
            <a:pPr rtl="0" fontAlgn="base"/>
            <a:r>
              <a:rPr lang="en-US" sz="2800" b="1" i="0" dirty="0">
                <a:solidFill>
                  <a:srgbClr val="000000"/>
                </a:solidFill>
                <a:effectLst/>
                <a:latin typeface="+mn-lt"/>
              </a:rPr>
              <a:t>NOTICE TO ALL BARGAINING UNIT EMPLOYEES</a:t>
            </a:r>
            <a:r>
              <a:rPr lang="en-US" sz="2800" b="0" i="0" dirty="0">
                <a:solidFill>
                  <a:srgbClr val="000000"/>
                </a:solidFill>
                <a:effectLst/>
                <a:latin typeface="+mn-lt"/>
              </a:rPr>
              <a:t> </a:t>
            </a:r>
            <a:br>
              <a:rPr lang="en-US" sz="1600" b="0" i="0" dirty="0">
                <a:solidFill>
                  <a:srgbClr val="000000"/>
                </a:solidFill>
                <a:effectLst/>
                <a:latin typeface="+mn-lt"/>
              </a:rPr>
            </a:br>
            <a:r>
              <a:rPr lang="en-US" sz="1600" b="0" i="0" dirty="0">
                <a:solidFill>
                  <a:srgbClr val="000000"/>
                </a:solidFill>
                <a:effectLst/>
                <a:latin typeface="+mn-lt"/>
              </a:rPr>
              <a:t> </a:t>
            </a:r>
            <a:br>
              <a:rPr lang="en-US" sz="1600" b="0" i="0" dirty="0">
                <a:solidFill>
                  <a:srgbClr val="000000"/>
                </a:solidFill>
                <a:effectLst/>
                <a:latin typeface="+mn-lt"/>
              </a:rPr>
            </a:br>
            <a:br>
              <a:rPr lang="en-US" b="0" i="0" dirty="0">
                <a:solidFill>
                  <a:srgbClr val="000000"/>
                </a:solidFill>
                <a:effectLst/>
                <a:latin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036E67EB-C5A5-6787-B7B1-B7EAACFBEC4F}"/>
              </a:ext>
            </a:extLst>
          </p:cNvPr>
          <p:cNvSpPr>
            <a:spLocks noGrp="1"/>
          </p:cNvSpPr>
          <p:nvPr>
            <p:ph idx="1"/>
          </p:nvPr>
        </p:nvSpPr>
        <p:spPr/>
        <p:txBody>
          <a:bodyPr/>
          <a:lstStyle/>
          <a:p>
            <a:pPr marL="0" indent="0" algn="l" rtl="0" fontAlgn="base">
              <a:buNone/>
            </a:pPr>
            <a:endParaRPr lang="en-US" sz="1800" b="0" i="0" dirty="0">
              <a:solidFill>
                <a:srgbClr val="000000"/>
              </a:solidFill>
              <a:effectLst/>
            </a:endParaRPr>
          </a:p>
          <a:p>
            <a:pPr marL="0" indent="0" algn="ctr" rtl="0" fontAlgn="base">
              <a:buNone/>
            </a:pPr>
            <a:r>
              <a:rPr lang="en-US" sz="1800" b="1" i="0" dirty="0">
                <a:solidFill>
                  <a:srgbClr val="000000"/>
                </a:solidFill>
                <a:effectLst/>
                <a:latin typeface="+mn-lt"/>
              </a:rPr>
              <a:t>Employee Rights Under the </a:t>
            </a:r>
            <a:r>
              <a:rPr lang="en-US" sz="1800" b="0" i="0" dirty="0">
                <a:solidFill>
                  <a:srgbClr val="000000"/>
                </a:solidFill>
                <a:effectLst/>
                <a:latin typeface="+mn-lt"/>
              </a:rPr>
              <a:t> </a:t>
            </a:r>
            <a:br>
              <a:rPr lang="en-US" sz="1800" b="0" i="0" dirty="0">
                <a:solidFill>
                  <a:srgbClr val="000000"/>
                </a:solidFill>
                <a:effectLst/>
                <a:latin typeface="+mn-lt"/>
              </a:rPr>
            </a:br>
            <a:r>
              <a:rPr lang="en-US" sz="1800" b="1" i="0" dirty="0">
                <a:solidFill>
                  <a:srgbClr val="000000"/>
                </a:solidFill>
                <a:effectLst/>
                <a:latin typeface="+mn-lt"/>
              </a:rPr>
              <a:t>Federal Service Labor-Management Relations Statute</a:t>
            </a:r>
            <a:r>
              <a:rPr lang="en-US" sz="1800" b="0" i="0" dirty="0">
                <a:solidFill>
                  <a:srgbClr val="000000"/>
                </a:solidFill>
                <a:effectLst/>
                <a:latin typeface="+mn-lt"/>
              </a:rPr>
              <a:t> </a:t>
            </a:r>
            <a:endParaRPr lang="en-US" sz="1800" dirty="0"/>
          </a:p>
          <a:p>
            <a:pPr marL="0" indent="0" algn="l" rtl="0" fontAlgn="base">
              <a:buNone/>
            </a:pPr>
            <a:endParaRPr lang="en-US" sz="1800" b="0" i="0" dirty="0">
              <a:solidFill>
                <a:srgbClr val="000000"/>
              </a:solidFill>
              <a:effectLst/>
            </a:endParaRPr>
          </a:p>
          <a:p>
            <a:pPr marL="0" indent="0" algn="l" rtl="0" fontAlgn="base">
              <a:buNone/>
            </a:pPr>
            <a:r>
              <a:rPr lang="en-US" sz="1800" b="0" i="0" dirty="0">
                <a:solidFill>
                  <a:srgbClr val="000000"/>
                </a:solidFill>
                <a:effectLst/>
              </a:rPr>
              <a:t>The United States Marine Corps</a:t>
            </a:r>
            <a:r>
              <a:rPr lang="en-US" sz="1800" b="1" i="1" dirty="0">
                <a:solidFill>
                  <a:srgbClr val="000000"/>
                </a:solidFill>
                <a:effectLst/>
              </a:rPr>
              <a:t> </a:t>
            </a:r>
            <a:r>
              <a:rPr lang="en-US" sz="1800" b="0" i="0" dirty="0">
                <a:solidFill>
                  <a:srgbClr val="000000"/>
                </a:solidFill>
                <a:effectLst/>
              </a:rPr>
              <a:t>recognizes the rights afforded to employees under the Federal Service Labor-Management Relations Statute (“The Statute”) to bargain collectively, to organize and to participate in any labor organization of their choosing.  </a:t>
            </a:r>
          </a:p>
          <a:p>
            <a:pPr marL="0" indent="0" algn="l" rtl="0" fontAlgn="base">
              <a:buNone/>
            </a:pPr>
            <a:endParaRPr lang="en-US" sz="1800" dirty="0"/>
          </a:p>
          <a:p>
            <a:pPr marL="0" indent="0" algn="l" rtl="0" fontAlgn="base">
              <a:buNone/>
            </a:pPr>
            <a:r>
              <a:rPr lang="en-US" sz="1800" b="0" i="0" dirty="0">
                <a:solidFill>
                  <a:srgbClr val="000000"/>
                </a:solidFill>
                <a:effectLst/>
              </a:rPr>
              <a:t>As a bargaining unit employee, this notice is to inform you of these rights and to provide you with labor organization contact information.   </a:t>
            </a:r>
          </a:p>
          <a:p>
            <a:pPr marL="0" indent="0" algn="l" rtl="0" fontAlgn="base">
              <a:buNone/>
            </a:pPr>
            <a:r>
              <a:rPr lang="en-US" sz="1800" b="0" i="0" dirty="0">
                <a:solidFill>
                  <a:srgbClr val="000000"/>
                </a:solidFill>
                <a:effectLst/>
              </a:rPr>
              <a:t> </a:t>
            </a:r>
          </a:p>
          <a:p>
            <a:endParaRPr lang="en-US" dirty="0"/>
          </a:p>
        </p:txBody>
      </p:sp>
    </p:spTree>
    <p:extLst>
      <p:ext uri="{BB962C8B-B14F-4D97-AF65-F5344CB8AC3E}">
        <p14:creationId xmlns:p14="http://schemas.microsoft.com/office/powerpoint/2010/main" val="3393408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B22C5-61DD-7F7E-BEC4-68462ABCE828}"/>
              </a:ext>
            </a:extLst>
          </p:cNvPr>
          <p:cNvSpPr>
            <a:spLocks noGrp="1"/>
          </p:cNvSpPr>
          <p:nvPr>
            <p:ph type="title"/>
          </p:nvPr>
        </p:nvSpPr>
        <p:spPr>
          <a:xfrm>
            <a:off x="609600" y="609600"/>
            <a:ext cx="8229600" cy="1143000"/>
          </a:xfrm>
        </p:spPr>
        <p:txBody>
          <a:bodyPr/>
          <a:lstStyle/>
          <a:p>
            <a:r>
              <a:rPr lang="en-US" b="1" dirty="0">
                <a:solidFill>
                  <a:srgbClr val="000000"/>
                </a:solidFill>
              </a:rPr>
              <a:t>Employee Rights</a:t>
            </a:r>
            <a:r>
              <a:rPr lang="en-US" dirty="0">
                <a:solidFill>
                  <a:srgbClr val="000000"/>
                </a:solidFill>
              </a:rPr>
              <a:t> </a:t>
            </a:r>
            <a:br>
              <a:rPr lang="en-US" dirty="0">
                <a:solidFill>
                  <a:srgbClr val="000000"/>
                </a:solidFill>
              </a:rPr>
            </a:br>
            <a:endParaRPr lang="en-US" dirty="0"/>
          </a:p>
        </p:txBody>
      </p:sp>
      <p:sp>
        <p:nvSpPr>
          <p:cNvPr id="3" name="Content Placeholder 2">
            <a:extLst>
              <a:ext uri="{FF2B5EF4-FFF2-40B4-BE49-F238E27FC236}">
                <a16:creationId xmlns:a16="http://schemas.microsoft.com/office/drawing/2014/main" id="{48E7BD0A-33E4-5C42-1665-1581F0D60A66}"/>
              </a:ext>
            </a:extLst>
          </p:cNvPr>
          <p:cNvSpPr>
            <a:spLocks noGrp="1"/>
          </p:cNvSpPr>
          <p:nvPr>
            <p:ph idx="1"/>
          </p:nvPr>
        </p:nvSpPr>
        <p:spPr>
          <a:xfrm>
            <a:off x="304800" y="1600200"/>
            <a:ext cx="8686800" cy="4876800"/>
          </a:xfrm>
        </p:spPr>
        <p:txBody>
          <a:bodyPr/>
          <a:lstStyle/>
          <a:p>
            <a:pPr marL="0" indent="0" algn="l" rtl="0" fontAlgn="base">
              <a:buNone/>
            </a:pPr>
            <a:r>
              <a:rPr lang="en-US" sz="1200" b="0" i="0" dirty="0">
                <a:solidFill>
                  <a:srgbClr val="000000"/>
                </a:solidFill>
                <a:effectLst/>
              </a:rPr>
              <a:t>5 U.S.C. §7102 provides: </a:t>
            </a:r>
          </a:p>
          <a:p>
            <a:pPr marL="0" indent="0" algn="l" rtl="0" fontAlgn="base">
              <a:buNone/>
            </a:pPr>
            <a:r>
              <a:rPr lang="en-US" sz="1200" b="0" i="0" dirty="0">
                <a:solidFill>
                  <a:srgbClr val="000000"/>
                </a:solidFill>
                <a:effectLst/>
              </a:rPr>
              <a:t>Each employee shall have the right to form, join, or assist any labor organization, or to refrain from any such activity, freely and without fear of penalty or reprisal, and each employee shall be protected in the exercise of such right.  Except as otherwise provided under this chapter, such rights includes the right:  </a:t>
            </a:r>
          </a:p>
          <a:p>
            <a:pPr marL="0" indent="0" algn="just" rtl="0" fontAlgn="base">
              <a:buNone/>
            </a:pPr>
            <a:r>
              <a:rPr lang="en-US" sz="1200" b="0" i="0" dirty="0">
                <a:solidFill>
                  <a:srgbClr val="000000"/>
                </a:solidFill>
                <a:effectLst/>
              </a:rPr>
              <a:t>	1) to act for a labor organization in the capacity of a representative and the right, in that capacity, to present the views of the labor organization to heads of agencies and other officials of the executive branch of the Government, the Congress, or other appropriate authorities, and 2) to engage in collective bargaining with respect to conditions of employment through representatives chosen by employees under this chapter. </a:t>
            </a:r>
          </a:p>
          <a:p>
            <a:pPr marL="0" indent="0" algn="just" rtl="0" fontAlgn="base">
              <a:buNone/>
            </a:pPr>
            <a:endParaRPr lang="en-US" sz="1200" dirty="0"/>
          </a:p>
          <a:p>
            <a:pPr marL="0" indent="0" algn="just" rtl="0" fontAlgn="base">
              <a:buNone/>
            </a:pPr>
            <a:r>
              <a:rPr lang="en-US" sz="1200" b="0" i="0" dirty="0">
                <a:solidFill>
                  <a:srgbClr val="000000"/>
                </a:solidFill>
                <a:effectLst/>
              </a:rPr>
              <a:t>5 U.S.C. §7114, in part, provides:  </a:t>
            </a:r>
          </a:p>
          <a:p>
            <a:pPr marL="0" indent="0" algn="l" rtl="0" fontAlgn="base">
              <a:buNone/>
            </a:pPr>
            <a:r>
              <a:rPr lang="en-US" sz="1200" b="0" i="0" dirty="0">
                <a:solidFill>
                  <a:srgbClr val="000000"/>
                </a:solidFill>
                <a:effectLst/>
              </a:rPr>
              <a:t> 	(a)(1) A labor organization which has been accorded exclusive recognition is the exclusive representative of the employees in the unit it represents and is entitled to act for, and negotiate collective bargaining agreements covering, all employees in the unit. An exclusive representative is responsible for representing the interests of all employees in the unit it represents without discrimination and without regard to labor organization membership.  </a:t>
            </a:r>
          </a:p>
          <a:p>
            <a:pPr marL="0" indent="0" algn="just" rtl="0" fontAlgn="base">
              <a:buNone/>
            </a:pPr>
            <a:r>
              <a:rPr lang="en-US" sz="1200" b="0" i="0" dirty="0">
                <a:solidFill>
                  <a:srgbClr val="000000"/>
                </a:solidFill>
                <a:effectLst/>
              </a:rPr>
              <a:t>	(2) An exclusive representative of an appropriate unit in an agency shall be given the opportunity to be represented at: </a:t>
            </a:r>
          </a:p>
          <a:p>
            <a:pPr marL="0" indent="0" algn="just" rtl="0" fontAlgn="base">
              <a:buNone/>
            </a:pPr>
            <a:r>
              <a:rPr lang="en-US" sz="1200" b="0" i="0" dirty="0">
                <a:solidFill>
                  <a:srgbClr val="000000"/>
                </a:solidFill>
                <a:effectLst/>
              </a:rPr>
              <a:t>	--any formal discussion between one or more representatives of the agency and one or more employees in the unit or their representatives concerning any grievance or any personnel policy or practices or other general condition of employment; or  </a:t>
            </a:r>
          </a:p>
          <a:p>
            <a:pPr marL="0" indent="0" algn="just" rtl="0" fontAlgn="base">
              <a:buNone/>
            </a:pPr>
            <a:r>
              <a:rPr lang="en-US" sz="1200" b="0" i="0" dirty="0">
                <a:solidFill>
                  <a:srgbClr val="000000"/>
                </a:solidFill>
                <a:effectLst/>
              </a:rPr>
              <a:t>	--any examination of an employee in the unit by a representative of the agency in connection with an investigation if the employee reasonably believes that the examination may result in disciplinary action against the employee; and the employee requests representation</a:t>
            </a:r>
            <a:r>
              <a:rPr lang="en-US" sz="1200" b="0" i="0" dirty="0">
                <a:solidFill>
                  <a:srgbClr val="000000"/>
                </a:solidFill>
                <a:effectLst/>
                <a:latin typeface="Courier New" panose="02070309020205020404" pitchFamily="49" charset="0"/>
              </a:rPr>
              <a:t>. </a:t>
            </a:r>
            <a:endParaRPr lang="en-US" sz="1200" b="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958128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58802-7EDC-BD01-C3F7-9B252762322C}"/>
              </a:ext>
            </a:extLst>
          </p:cNvPr>
          <p:cNvSpPr>
            <a:spLocks noGrp="1"/>
          </p:cNvSpPr>
          <p:nvPr>
            <p:ph type="title"/>
          </p:nvPr>
        </p:nvSpPr>
        <p:spPr>
          <a:xfrm>
            <a:off x="685800" y="709916"/>
            <a:ext cx="8229600" cy="1143000"/>
          </a:xfrm>
        </p:spPr>
        <p:txBody>
          <a:bodyPr/>
          <a:lstStyle/>
          <a:p>
            <a:r>
              <a:rPr lang="en-US" b="1" i="0" dirty="0">
                <a:solidFill>
                  <a:srgbClr val="000000"/>
                </a:solidFill>
                <a:effectLst/>
                <a:latin typeface="+mn-lt"/>
              </a:rPr>
              <a:t>Union Membership</a:t>
            </a:r>
            <a:endParaRPr lang="en-US" dirty="0">
              <a:latin typeface="+mn-lt"/>
            </a:endParaRPr>
          </a:p>
        </p:txBody>
      </p:sp>
      <p:sp>
        <p:nvSpPr>
          <p:cNvPr id="3" name="Content Placeholder 2">
            <a:extLst>
              <a:ext uri="{FF2B5EF4-FFF2-40B4-BE49-F238E27FC236}">
                <a16:creationId xmlns:a16="http://schemas.microsoft.com/office/drawing/2014/main" id="{C337FF10-5195-89AB-3736-8DC0FCA53F94}"/>
              </a:ext>
            </a:extLst>
          </p:cNvPr>
          <p:cNvSpPr>
            <a:spLocks noGrp="1"/>
          </p:cNvSpPr>
          <p:nvPr>
            <p:ph idx="1"/>
          </p:nvPr>
        </p:nvSpPr>
        <p:spPr>
          <a:xfrm>
            <a:off x="457200" y="1600200"/>
            <a:ext cx="8229600" cy="4724400"/>
          </a:xfrm>
        </p:spPr>
        <p:txBody>
          <a:bodyPr/>
          <a:lstStyle/>
          <a:p>
            <a:pPr algn="l" rtl="0" fontAlgn="base"/>
            <a:r>
              <a:rPr lang="en-US" sz="1400" b="0" i="0" dirty="0">
                <a:solidFill>
                  <a:srgbClr val="000000"/>
                </a:solidFill>
                <a:effectLst/>
              </a:rPr>
              <a:t>As provided by the Statute, you have the right to join or to refrain from joining the union. If you wish to join (i.e. become a dues-paying member of the union), you may use Standard Form 1187, Request for Payroll Deductions for Labor Organization Dues, to join the union.  The completed form is a request that labor organization dues be deducted from your pay and to notify your labor organization of the deduction.  The SF 1187 form may be obtained on the Office of Personnel Management website: </a:t>
            </a:r>
            <a:r>
              <a:rPr lang="en-US" sz="1400" b="0" i="0" u="sng" strike="noStrike" dirty="0">
                <a:solidFill>
                  <a:srgbClr val="0563C1"/>
                </a:solidFill>
                <a:effectLst/>
                <a:hlinkClick r:id="rId3"/>
              </a:rPr>
              <a:t>https://www.opm.gov/forms/standard-forms/</a:t>
            </a:r>
            <a:r>
              <a:rPr lang="en-US" sz="1400" b="0" i="0" dirty="0">
                <a:solidFill>
                  <a:srgbClr val="000000"/>
                </a:solidFill>
                <a:effectLst/>
              </a:rPr>
              <a:t> or from your servicing Human Resources Office or from your local union. </a:t>
            </a:r>
          </a:p>
          <a:p>
            <a:pPr algn="l" rtl="0" fontAlgn="base"/>
            <a:endParaRPr lang="en-US" sz="1400" b="0" i="0" dirty="0">
              <a:solidFill>
                <a:srgbClr val="000000"/>
              </a:solidFill>
              <a:effectLst/>
            </a:endParaRPr>
          </a:p>
          <a:p>
            <a:pPr algn="l" rtl="0" fontAlgn="base"/>
            <a:r>
              <a:rPr lang="en-US" sz="1400" b="0" i="0" dirty="0">
                <a:solidFill>
                  <a:srgbClr val="000000"/>
                </a:solidFill>
                <a:effectLst/>
              </a:rPr>
              <a:t>By providing this information, the agency is neither encouraging nor discouraging union membership.  Further, you have a right to be represented by your union regardless of your dues paying status. </a:t>
            </a:r>
          </a:p>
          <a:p>
            <a:pPr marL="0" indent="0" algn="l" rtl="0" fontAlgn="base">
              <a:buNone/>
            </a:pPr>
            <a:endParaRPr lang="en-US" sz="1400" b="0" i="0" dirty="0">
              <a:solidFill>
                <a:srgbClr val="000000"/>
              </a:solidFill>
              <a:effectLst/>
            </a:endParaRPr>
          </a:p>
          <a:p>
            <a:pPr marL="0" marR="0">
              <a:spcBef>
                <a:spcPts val="0"/>
              </a:spcBef>
              <a:spcAft>
                <a:spcPts val="0"/>
              </a:spcAft>
            </a:pPr>
            <a:r>
              <a:rPr lang="en-US" sz="1400" b="0" i="0" dirty="0">
                <a:solidFill>
                  <a:srgbClr val="000000"/>
                </a:solidFill>
                <a:effectLst/>
              </a:rPr>
              <a:t>The American Federation of Government Employees (AFGE) (Quantico = Local 1786 / Indianapolis = Local 2904 / New Orleans = Local 1095) has been certified by the Federal Labor Relations Authority as your exclusive representative.  You may contact your local AFGE office by contacting: </a:t>
            </a:r>
          </a:p>
          <a:p>
            <a:pPr marL="0" marR="0" indent="0">
              <a:spcBef>
                <a:spcPts val="0"/>
              </a:spcBef>
              <a:spcAft>
                <a:spcPts val="0"/>
              </a:spcAft>
              <a:buNone/>
            </a:pPr>
            <a:endParaRPr lang="en-US" sz="1400" b="0" i="0" dirty="0">
              <a:solidFill>
                <a:srgbClr val="000000"/>
              </a:solidFill>
              <a:effectLst/>
            </a:endParaRPr>
          </a:p>
          <a:p>
            <a:pPr marL="0" marR="0" indent="0">
              <a:spcBef>
                <a:spcPts val="0"/>
              </a:spcBef>
              <a:spcAft>
                <a:spcPts val="0"/>
              </a:spcAft>
              <a:buNone/>
            </a:pPr>
            <a:r>
              <a:rPr lang="en-US" sz="1400" b="1" dirty="0">
                <a:solidFill>
                  <a:srgbClr val="242424"/>
                </a:solidFill>
                <a:effectLst/>
                <a:ea typeface="Calibri" panose="020F0502020204030204" pitchFamily="34" charset="0"/>
                <a:cs typeface="Calibri" panose="020F0502020204030204" pitchFamily="34" charset="0"/>
              </a:rPr>
              <a:t>AFGE 1786: </a:t>
            </a:r>
            <a:r>
              <a:rPr lang="en-US" sz="1400" u="sng" dirty="0">
                <a:solidFill>
                  <a:srgbClr val="0563C1"/>
                </a:solidFill>
                <a:effectLst/>
                <a:ea typeface="Calibri" panose="020F0502020204030204" pitchFamily="34" charset="0"/>
                <a:cs typeface="Calibri" panose="020F0502020204030204" pitchFamily="34" charset="0"/>
                <a:hlinkClick r:id="rId4"/>
              </a:rPr>
              <a:t>afgelocal1786public@gmail.com</a:t>
            </a:r>
            <a:r>
              <a:rPr lang="en-US" sz="1400" dirty="0">
                <a:solidFill>
                  <a:srgbClr val="242424"/>
                </a:solidFill>
                <a:effectLst/>
                <a:ea typeface="Calibri" panose="020F0502020204030204" pitchFamily="34" charset="0"/>
                <a:cs typeface="Calibri" panose="020F0502020204030204" pitchFamily="34" charset="0"/>
              </a:rPr>
              <a:t> 703-291-7933</a:t>
            </a:r>
            <a:endParaRPr lang="en-US" sz="1400" dirty="0">
              <a:effectLst/>
              <a:ea typeface="Calibri" panose="020F0502020204030204" pitchFamily="34" charset="0"/>
            </a:endParaRPr>
          </a:p>
          <a:p>
            <a:pPr marL="0" marR="0" indent="0">
              <a:spcBef>
                <a:spcPts val="0"/>
              </a:spcBef>
              <a:spcAft>
                <a:spcPts val="0"/>
              </a:spcAft>
              <a:buNone/>
            </a:pPr>
            <a:r>
              <a:rPr lang="en-US" sz="1400" b="1" dirty="0">
                <a:solidFill>
                  <a:srgbClr val="242424"/>
                </a:solidFill>
                <a:effectLst/>
                <a:ea typeface="Calibri" panose="020F0502020204030204" pitchFamily="34" charset="0"/>
                <a:cs typeface="Calibri" panose="020F0502020204030204" pitchFamily="34" charset="0"/>
              </a:rPr>
              <a:t>AFGE 1095:</a:t>
            </a:r>
            <a:r>
              <a:rPr lang="en-US" sz="1400" dirty="0">
                <a:effectLst/>
                <a:ea typeface="Calibri" panose="020F0502020204030204" pitchFamily="34" charset="0"/>
                <a:cs typeface="Calibri" panose="020F0502020204030204" pitchFamily="34" charset="0"/>
              </a:rPr>
              <a:t> </a:t>
            </a:r>
            <a:r>
              <a:rPr lang="en-US" sz="1400" u="sng" dirty="0">
                <a:solidFill>
                  <a:srgbClr val="0563C1"/>
                </a:solidFill>
                <a:effectLst/>
                <a:ea typeface="Calibri" panose="020F0502020204030204" pitchFamily="34" charset="0"/>
                <a:cs typeface="Calibri" panose="020F0502020204030204" pitchFamily="34" charset="0"/>
                <a:hlinkClick r:id="rId5"/>
              </a:rPr>
              <a:t>Ann.Fisher@afge.org</a:t>
            </a:r>
            <a:r>
              <a:rPr lang="en-US" sz="1400" dirty="0">
                <a:effectLst/>
                <a:ea typeface="Calibri" panose="020F0502020204030204" pitchFamily="34" charset="0"/>
                <a:cs typeface="Calibri" panose="020F0502020204030204" pitchFamily="34" charset="0"/>
              </a:rPr>
              <a:t> and 254-245-2159</a:t>
            </a:r>
          </a:p>
          <a:p>
            <a:pPr marL="0" marR="0" indent="0">
              <a:spcBef>
                <a:spcPts val="0"/>
              </a:spcBef>
              <a:spcAft>
                <a:spcPts val="0"/>
              </a:spcAft>
              <a:buNone/>
            </a:pPr>
            <a:r>
              <a:rPr lang="en-US" sz="1400" b="1" dirty="0">
                <a:solidFill>
                  <a:srgbClr val="242424"/>
                </a:solidFill>
                <a:effectLst/>
                <a:ea typeface="Calibri" panose="020F0502020204030204" pitchFamily="34" charset="0"/>
                <a:cs typeface="Calibri" panose="020F0502020204030204" pitchFamily="34" charset="0"/>
              </a:rPr>
              <a:t>AFGE 2904: </a:t>
            </a:r>
            <a:r>
              <a:rPr lang="en-US" sz="1400" u="sng" dirty="0">
                <a:solidFill>
                  <a:srgbClr val="0563C1"/>
                </a:solidFill>
                <a:effectLst/>
                <a:ea typeface="Calibri" panose="020F0502020204030204" pitchFamily="34" charset="0"/>
                <a:cs typeface="Calibri" panose="020F0502020204030204" pitchFamily="34" charset="0"/>
                <a:hlinkClick r:id="rId6"/>
              </a:rPr>
              <a:t>JOHN.D.SUTTON@usmc.mil</a:t>
            </a:r>
            <a:r>
              <a:rPr lang="en-US" sz="1400" dirty="0">
                <a:effectLst/>
                <a:ea typeface="Calibri" panose="020F0502020204030204" pitchFamily="34" charset="0"/>
                <a:cs typeface="Calibri" panose="020F0502020204030204" pitchFamily="34" charset="0"/>
              </a:rPr>
              <a:t> or 317-200-3439</a:t>
            </a:r>
          </a:p>
          <a:p>
            <a:pPr marL="0" indent="0" algn="l" rtl="0" fontAlgn="base">
              <a:buNone/>
            </a:pPr>
            <a:r>
              <a:rPr lang="en-US" sz="1800" b="0" i="0" dirty="0">
                <a:solidFill>
                  <a:srgbClr val="000000"/>
                </a:solidFill>
                <a:effectLst/>
                <a:latin typeface="Courier New" panose="02070309020205020404" pitchFamily="49" charset="0"/>
              </a:rPr>
              <a:t> </a:t>
            </a:r>
            <a:endParaRPr lang="en-US" b="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2854027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57200" y="381000"/>
            <a:ext cx="8229600" cy="1554162"/>
          </a:xfrm>
        </p:spPr>
        <p:txBody>
          <a:bodyPr/>
          <a:lstStyle/>
          <a:p>
            <a:pPr eaLnBrk="1" hangingPunct="1"/>
            <a:r>
              <a:rPr lang="en-US" sz="2800" dirty="0"/>
              <a:t>Work Schedule, Telework </a:t>
            </a:r>
            <a:br>
              <a:rPr lang="en-US" sz="2800" dirty="0"/>
            </a:br>
            <a:r>
              <a:rPr lang="en-US" sz="2800" dirty="0"/>
              <a:t>and Weather Emergencies</a:t>
            </a:r>
          </a:p>
        </p:txBody>
      </p:sp>
      <p:sp>
        <p:nvSpPr>
          <p:cNvPr id="31748" name="Rectangle 3"/>
          <p:cNvSpPr>
            <a:spLocks noGrp="1" noChangeArrowheads="1"/>
          </p:cNvSpPr>
          <p:nvPr>
            <p:ph type="body" idx="1"/>
          </p:nvPr>
        </p:nvSpPr>
        <p:spPr>
          <a:xfrm>
            <a:off x="457200" y="1828800"/>
            <a:ext cx="8229600" cy="4297363"/>
          </a:xfrm>
        </p:spPr>
        <p:txBody>
          <a:bodyPr/>
          <a:lstStyle/>
          <a:p>
            <a:pPr eaLnBrk="1" hangingPunct="1">
              <a:lnSpc>
                <a:spcPct val="90000"/>
              </a:lnSpc>
              <a:buFont typeface="Wingdings" panose="05000000000000000000" pitchFamily="2" charset="2"/>
              <a:buChar char="§"/>
            </a:pPr>
            <a:r>
              <a:rPr lang="en-US" dirty="0"/>
              <a:t>Work schedule options</a:t>
            </a:r>
          </a:p>
          <a:p>
            <a:pPr lvl="1">
              <a:lnSpc>
                <a:spcPct val="90000"/>
              </a:lnSpc>
              <a:buFont typeface="Wingdings" panose="05000000000000000000" pitchFamily="2" charset="2"/>
              <a:buChar char="§"/>
            </a:pPr>
            <a:r>
              <a:rPr lang="en-US" dirty="0"/>
              <a:t>Straight 8’s, Alternative Work Schedules</a:t>
            </a:r>
          </a:p>
          <a:p>
            <a:pPr eaLnBrk="1" hangingPunct="1">
              <a:lnSpc>
                <a:spcPct val="90000"/>
              </a:lnSpc>
              <a:buFont typeface="Wingdings" panose="05000000000000000000" pitchFamily="2" charset="2"/>
              <a:buChar char="§"/>
            </a:pPr>
            <a:r>
              <a:rPr lang="en-US" dirty="0"/>
              <a:t>Telework </a:t>
            </a:r>
          </a:p>
          <a:p>
            <a:pPr lvl="1">
              <a:lnSpc>
                <a:spcPct val="90000"/>
              </a:lnSpc>
              <a:buFont typeface="Wingdings" panose="05000000000000000000" pitchFamily="2" charset="2"/>
              <a:buChar char="§"/>
            </a:pPr>
            <a:r>
              <a:rPr lang="en-US" dirty="0"/>
              <a:t>Must have signed situational agreement on file</a:t>
            </a:r>
          </a:p>
          <a:p>
            <a:pPr lvl="1">
              <a:lnSpc>
                <a:spcPct val="90000"/>
              </a:lnSpc>
              <a:buFont typeface="Wingdings" panose="05000000000000000000" pitchFamily="2" charset="2"/>
              <a:buChar char="§"/>
            </a:pPr>
            <a:r>
              <a:rPr lang="en-US" dirty="0"/>
              <a:t>Must complete training</a:t>
            </a:r>
          </a:p>
          <a:p>
            <a:pPr eaLnBrk="1" hangingPunct="1">
              <a:lnSpc>
                <a:spcPct val="90000"/>
              </a:lnSpc>
              <a:buFont typeface="Wingdings" panose="05000000000000000000" pitchFamily="2" charset="2"/>
              <a:buChar char="§"/>
            </a:pPr>
            <a:r>
              <a:rPr lang="en-US" dirty="0"/>
              <a:t>Weather </a:t>
            </a:r>
          </a:p>
          <a:p>
            <a:pPr lvl="1">
              <a:lnSpc>
                <a:spcPct val="90000"/>
              </a:lnSpc>
              <a:buFont typeface="Wingdings" panose="05000000000000000000" pitchFamily="2" charset="2"/>
              <a:buChar char="§"/>
            </a:pPr>
            <a:r>
              <a:rPr lang="en-US" dirty="0"/>
              <a:t>OPM “app”  - Pentagon only </a:t>
            </a:r>
          </a:p>
          <a:p>
            <a:pPr lvl="1">
              <a:lnSpc>
                <a:spcPct val="90000"/>
              </a:lnSpc>
              <a:buFont typeface="Wingdings" panose="05000000000000000000" pitchFamily="2" charset="2"/>
              <a:buChar char="§"/>
            </a:pPr>
            <a:r>
              <a:rPr lang="en-US" dirty="0"/>
              <a:t>Mass Notification System (Text and email)      - Quantico MCB only</a:t>
            </a:r>
          </a:p>
          <a:p>
            <a:pPr eaLnBrk="1" hangingPunct="1">
              <a:lnSpc>
                <a:spcPct val="90000"/>
              </a:lnSpc>
            </a:pPr>
            <a:endParaRPr lang="en-US" dirty="0"/>
          </a:p>
          <a:p>
            <a:pPr marL="457200" lvl="1" indent="0" eaLnBrk="1" hangingPunct="1">
              <a:lnSpc>
                <a:spcPct val="90000"/>
              </a:lnSpc>
              <a:buNone/>
            </a:pPr>
            <a:endParaRPr lang="en-US" dirty="0"/>
          </a:p>
        </p:txBody>
      </p:sp>
    </p:spTree>
    <p:extLst>
      <p:ext uri="{BB962C8B-B14F-4D97-AF65-F5344CB8AC3E}">
        <p14:creationId xmlns:p14="http://schemas.microsoft.com/office/powerpoint/2010/main" val="2725760455"/>
      </p:ext>
    </p:extLst>
  </p:cSld>
  <p:clrMapOvr>
    <a:masterClrMapping/>
  </p:clrMapOvr>
</p:sld>
</file>

<file path=ppt/theme/theme1.xml><?xml version="1.0" encoding="utf-8"?>
<a:theme xmlns:a="http://schemas.openxmlformats.org/drawingml/2006/main" name="ARH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C8C744EC7A7345B5C30B697F2B31DC" ma:contentTypeVersion="15" ma:contentTypeDescription="Create a new document." ma:contentTypeScope="" ma:versionID="010229ff899f87eb62fca21b604ad203">
  <xsd:schema xmlns:xsd="http://www.w3.org/2001/XMLSchema" xmlns:xs="http://www.w3.org/2001/XMLSchema" xmlns:p="http://schemas.microsoft.com/office/2006/metadata/properties" xmlns:ns1="http://schemas.microsoft.com/sharepoint/v3" xmlns:ns2="7e832997-50dc-4a44-8950-ef08e15f787f" xmlns:ns3="d29cc644-bb3d-4ce5-8824-1a00feee76d3" targetNamespace="http://schemas.microsoft.com/office/2006/metadata/properties" ma:root="true" ma:fieldsID="dc71cc799f34b00a93657149544622ca" ns1:_="" ns2:_="" ns3:_="">
    <xsd:import namespace="http://schemas.microsoft.com/sharepoint/v3"/>
    <xsd:import namespace="7e832997-50dc-4a44-8950-ef08e15f787f"/>
    <xsd:import namespace="d29cc644-bb3d-4ce5-8824-1a00feee76d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832997-50dc-4a44-8950-ef08e15f7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cc644-bb3d-4ce5-8824-1a00feee76d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1ab699-717e-4fd2-a85c-277057e28ddd}" ma:internalName="TaxCatchAll" ma:showField="CatchAllData" ma:web="d29cc644-bb3d-4ce5-8824-1a00feee76d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e832997-50dc-4a44-8950-ef08e15f787f">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d29cc644-bb3d-4ce5-8824-1a00feee76d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D5AA4B-7ED9-4A62-99CD-D7EDF51ED158}"/>
</file>

<file path=customXml/itemProps2.xml><?xml version="1.0" encoding="utf-8"?>
<ds:datastoreItem xmlns:ds="http://schemas.openxmlformats.org/officeDocument/2006/customXml" ds:itemID="{F23B84AB-D586-4CBE-B976-EE78BE72BD06}">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1BC14E5-1E63-43E8-BC7F-BAC36B89AD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ARH Template</Template>
  <TotalTime>1929</TotalTime>
  <Words>4175</Words>
  <Application>Microsoft Office PowerPoint</Application>
  <PresentationFormat>On-screen Show (4:3)</PresentationFormat>
  <Paragraphs>308</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ARH Template</vt:lpstr>
      <vt:lpstr>Labor and Employee Relations </vt:lpstr>
      <vt:lpstr>What we do ….</vt:lpstr>
      <vt:lpstr>Standards of Conduct</vt:lpstr>
      <vt:lpstr>Drug-Free Workplace</vt:lpstr>
      <vt:lpstr>Are You in a Bargaining Unit? </vt:lpstr>
      <vt:lpstr>NOTICE TO ALL BARGAINING UNIT EMPLOYEES     </vt:lpstr>
      <vt:lpstr>Employee Rights  </vt:lpstr>
      <vt:lpstr>Union Membership</vt:lpstr>
      <vt:lpstr>Work Schedule, Telework  and Weather Emergencies</vt:lpstr>
      <vt:lpstr>Federal Benefits</vt:lpstr>
      <vt:lpstr>Civilian Benefits Center  Information </vt:lpstr>
      <vt:lpstr>Leave Policies and Procedures</vt:lpstr>
      <vt:lpstr>Injury Compensation</vt:lpstr>
      <vt:lpstr> Civilian Employee Assistance  Program (CEAP)</vt:lpstr>
      <vt:lpstr>Your Performance System</vt:lpstr>
      <vt:lpstr>LER Provided Training</vt:lpstr>
      <vt:lpstr>Contact Information</vt:lpstr>
      <vt:lpstr>Questions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CIV H Les</dc:creator>
  <cp:lastModifiedBy>Martinez CIV Marcy M</cp:lastModifiedBy>
  <cp:revision>124</cp:revision>
  <cp:lastPrinted>2022-09-07T13:59:50Z</cp:lastPrinted>
  <dcterms:created xsi:type="dcterms:W3CDTF">2014-10-29T19:01:18Z</dcterms:created>
  <dcterms:modified xsi:type="dcterms:W3CDTF">2025-02-20T13:02:34Z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0x01010023C8C744EC7A7345B5C30B697F2B31DC</vt:lpwstr>
  </property>
</Properties>
</file>