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7" r:id="rId4"/>
    <p:sldMasterId id="2147484190" r:id="rId5"/>
  </p:sldMasterIdLst>
  <p:notesMasterIdLst>
    <p:notesMasterId r:id="rId30"/>
  </p:notesMasterIdLst>
  <p:handoutMasterIdLst>
    <p:handoutMasterId r:id="rId31"/>
  </p:handoutMasterIdLst>
  <p:sldIdLst>
    <p:sldId id="467" r:id="rId6"/>
    <p:sldId id="471" r:id="rId7"/>
    <p:sldId id="466" r:id="rId8"/>
    <p:sldId id="479" r:id="rId9"/>
    <p:sldId id="486" r:id="rId10"/>
    <p:sldId id="487" r:id="rId11"/>
    <p:sldId id="481" r:id="rId12"/>
    <p:sldId id="485" r:id="rId13"/>
    <p:sldId id="314" r:id="rId14"/>
    <p:sldId id="324" r:id="rId15"/>
    <p:sldId id="309" r:id="rId16"/>
    <p:sldId id="488" r:id="rId17"/>
    <p:sldId id="489" r:id="rId18"/>
    <p:sldId id="482" r:id="rId19"/>
    <p:sldId id="483" r:id="rId20"/>
    <p:sldId id="484" r:id="rId21"/>
    <p:sldId id="477" r:id="rId22"/>
    <p:sldId id="463" r:id="rId23"/>
    <p:sldId id="468" r:id="rId24"/>
    <p:sldId id="475" r:id="rId25"/>
    <p:sldId id="476" r:id="rId26"/>
    <p:sldId id="478" r:id="rId27"/>
    <p:sldId id="490" r:id="rId28"/>
    <p:sldId id="462" r:id="rId29"/>
  </p:sldIdLst>
  <p:sldSz cx="9144000" cy="6858000" type="screen4x3"/>
  <p:notesSz cx="7023100" cy="93091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76">
          <p15:clr>
            <a:srgbClr val="A4A3A4"/>
          </p15:clr>
        </p15:guide>
        <p15:guide id="2" pos="4848">
          <p15:clr>
            <a:srgbClr val="A4A3A4"/>
          </p15:clr>
        </p15:guide>
        <p15:guide id="3" pos="924">
          <p15:clr>
            <a:srgbClr val="A4A3A4"/>
          </p15:clr>
        </p15:guide>
        <p15:guide id="4" pos="336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2F"/>
    <a:srgbClr val="CC0000"/>
    <a:srgbClr val="8E002F"/>
    <a:srgbClr val="920031"/>
    <a:srgbClr val="990000"/>
    <a:srgbClr val="8A002B"/>
    <a:srgbClr val="A50021"/>
    <a:srgbClr val="8E00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74534" autoAdjust="0"/>
  </p:normalViewPr>
  <p:slideViewPr>
    <p:cSldViewPr snapToGrid="0" snapToObjects="1">
      <p:cViewPr varScale="1">
        <p:scale>
          <a:sx n="114" d="100"/>
          <a:sy n="114" d="100"/>
        </p:scale>
        <p:origin x="492" y="108"/>
      </p:cViewPr>
      <p:guideLst>
        <p:guide orient="horz" pos="976"/>
        <p:guide pos="4848"/>
        <p:guide pos="924"/>
        <p:guide pos="33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snapToObjects="1">
      <p:cViewPr>
        <p:scale>
          <a:sx n="100" d="100"/>
          <a:sy n="100" d="100"/>
        </p:scale>
        <p:origin x="-1632" y="3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llard CIV Clarissa C" userId="S::clarissa.pollard@usmc.mil::2bca0eac-8c91-4f4e-8717-b5491d2e2b09" providerId="AD" clId="Web-{803F0A1D-102A-4C97-8277-9BAB9C1AC7BC}"/>
    <pc:docChg chg="mod modMainMaster">
      <pc:chgData name="Pollard CIV Clarissa C" userId="S::clarissa.pollard@usmc.mil::2bca0eac-8c91-4f4e-8717-b5491d2e2b09" providerId="AD" clId="Web-{803F0A1D-102A-4C97-8277-9BAB9C1AC7BC}" dt="2026-01-21T18:11:07.805" v="1" actId="33475"/>
      <pc:docMkLst>
        <pc:docMk/>
      </pc:docMkLst>
      <pc:sldMasterChg chg="addSp">
        <pc:chgData name="Pollard CIV Clarissa C" userId="S::clarissa.pollard@usmc.mil::2bca0eac-8c91-4f4e-8717-b5491d2e2b09" providerId="AD" clId="Web-{803F0A1D-102A-4C97-8277-9BAB9C1AC7BC}" dt="2026-01-21T18:11:07.805" v="0" actId="33475"/>
        <pc:sldMasterMkLst>
          <pc:docMk/>
          <pc:sldMasterMk cId="0" sldId="2147484177"/>
        </pc:sldMasterMkLst>
        <pc:spChg chg="add">
          <ac:chgData name="Pollard CIV Clarissa C" userId="S::clarissa.pollard@usmc.mil::2bca0eac-8c91-4f4e-8717-b5491d2e2b09" providerId="AD" clId="Web-{803F0A1D-102A-4C97-8277-9BAB9C1AC7BC}" dt="2026-01-21T18:11:07.805" v="0" actId="33475"/>
          <ac:spMkLst>
            <pc:docMk/>
            <pc:sldMasterMk cId="0" sldId="2147484177"/>
            <ac:spMk id="3" creationId="{F2D58D27-F1EB-1DB5-DCF0-D0D770D6F513}"/>
          </ac:spMkLst>
        </pc:spChg>
      </pc:sldMasterChg>
      <pc:sldMasterChg chg="addSp">
        <pc:chgData name="Pollard CIV Clarissa C" userId="S::clarissa.pollard@usmc.mil::2bca0eac-8c91-4f4e-8717-b5491d2e2b09" providerId="AD" clId="Web-{803F0A1D-102A-4C97-8277-9BAB9C1AC7BC}" dt="2026-01-21T18:11:07.805" v="0" actId="33475"/>
        <pc:sldMasterMkLst>
          <pc:docMk/>
          <pc:sldMasterMk cId="340520591" sldId="2147484190"/>
        </pc:sldMasterMkLst>
        <pc:spChg chg="add">
          <ac:chgData name="Pollard CIV Clarissa C" userId="S::clarissa.pollard@usmc.mil::2bca0eac-8c91-4f4e-8717-b5491d2e2b09" providerId="AD" clId="Web-{803F0A1D-102A-4C97-8277-9BAB9C1AC7BC}" dt="2026-01-21T18:11:07.805" v="0" actId="33475"/>
          <ac:spMkLst>
            <pc:docMk/>
            <pc:sldMasterMk cId="340520591" sldId="2147484190"/>
            <ac:spMk id="3" creationId="{877086C2-072C-8A5C-09D3-D0BD26B976C3}"/>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5346" name="Rectangle 2"/>
          <p:cNvSpPr>
            <a:spLocks noGrp="1" noChangeArrowheads="1"/>
          </p:cNvSpPr>
          <p:nvPr>
            <p:ph type="hdr" sz="quarter"/>
          </p:nvPr>
        </p:nvSpPr>
        <p:spPr bwMode="auto">
          <a:xfrm>
            <a:off x="0" y="0"/>
            <a:ext cx="3043263" cy="462930"/>
          </a:xfrm>
          <a:prstGeom prst="rect">
            <a:avLst/>
          </a:prstGeom>
          <a:noFill/>
          <a:ln w="9525">
            <a:noFill/>
            <a:miter lim="800000"/>
            <a:headEnd/>
            <a:tailEnd/>
          </a:ln>
          <a:effectLst/>
        </p:spPr>
        <p:txBody>
          <a:bodyPr vert="horz" wrap="square" lIns="93295" tIns="46647" rIns="93295" bIns="46647" numCol="1" anchor="t" anchorCtr="0" compatLnSpc="1">
            <a:prstTxWarp prst="textNoShape">
              <a:avLst/>
            </a:prstTxWarp>
          </a:bodyPr>
          <a:lstStyle>
            <a:lvl1pPr defTabSz="933154">
              <a:defRPr sz="1200" b="0"/>
            </a:lvl1pPr>
          </a:lstStyle>
          <a:p>
            <a:pPr>
              <a:defRPr/>
            </a:pPr>
            <a:endParaRPr lang="en-US" dirty="0"/>
          </a:p>
        </p:txBody>
      </p:sp>
      <p:sp>
        <p:nvSpPr>
          <p:cNvPr id="185347" name="Rectangle 3"/>
          <p:cNvSpPr>
            <a:spLocks noGrp="1" noChangeArrowheads="1"/>
          </p:cNvSpPr>
          <p:nvPr>
            <p:ph type="dt" sz="quarter" idx="1"/>
          </p:nvPr>
        </p:nvSpPr>
        <p:spPr bwMode="auto">
          <a:xfrm>
            <a:off x="3978639" y="0"/>
            <a:ext cx="3043263" cy="462930"/>
          </a:xfrm>
          <a:prstGeom prst="rect">
            <a:avLst/>
          </a:prstGeom>
          <a:noFill/>
          <a:ln w="9525">
            <a:noFill/>
            <a:miter lim="800000"/>
            <a:headEnd/>
            <a:tailEnd/>
          </a:ln>
          <a:effectLst/>
        </p:spPr>
        <p:txBody>
          <a:bodyPr vert="horz" wrap="square" lIns="93295" tIns="46647" rIns="93295" bIns="46647" numCol="1" anchor="t" anchorCtr="0" compatLnSpc="1">
            <a:prstTxWarp prst="textNoShape">
              <a:avLst/>
            </a:prstTxWarp>
          </a:bodyPr>
          <a:lstStyle>
            <a:lvl1pPr algn="r" defTabSz="933154">
              <a:defRPr sz="1200" b="0"/>
            </a:lvl1pPr>
          </a:lstStyle>
          <a:p>
            <a:pPr>
              <a:defRPr/>
            </a:pPr>
            <a:endParaRPr lang="en-US" dirty="0"/>
          </a:p>
        </p:txBody>
      </p:sp>
      <p:sp>
        <p:nvSpPr>
          <p:cNvPr id="185348" name="Rectangle 4"/>
          <p:cNvSpPr>
            <a:spLocks noGrp="1" noChangeArrowheads="1"/>
          </p:cNvSpPr>
          <p:nvPr>
            <p:ph type="ftr" sz="quarter" idx="2"/>
          </p:nvPr>
        </p:nvSpPr>
        <p:spPr bwMode="auto">
          <a:xfrm>
            <a:off x="0" y="8844068"/>
            <a:ext cx="3043263" cy="462930"/>
          </a:xfrm>
          <a:prstGeom prst="rect">
            <a:avLst/>
          </a:prstGeom>
          <a:noFill/>
          <a:ln w="9525">
            <a:noFill/>
            <a:miter lim="800000"/>
            <a:headEnd/>
            <a:tailEnd/>
          </a:ln>
          <a:effectLst/>
        </p:spPr>
        <p:txBody>
          <a:bodyPr vert="horz" wrap="square" lIns="93295" tIns="46647" rIns="93295" bIns="46647" numCol="1" anchor="b" anchorCtr="0" compatLnSpc="1">
            <a:prstTxWarp prst="textNoShape">
              <a:avLst/>
            </a:prstTxWarp>
          </a:bodyPr>
          <a:lstStyle>
            <a:lvl1pPr defTabSz="933154">
              <a:defRPr sz="1200" b="0"/>
            </a:lvl1pPr>
          </a:lstStyle>
          <a:p>
            <a:pPr>
              <a:defRPr/>
            </a:pPr>
            <a:endParaRPr lang="en-US" dirty="0"/>
          </a:p>
        </p:txBody>
      </p:sp>
      <p:sp>
        <p:nvSpPr>
          <p:cNvPr id="185349" name="Rectangle 5"/>
          <p:cNvSpPr>
            <a:spLocks noGrp="1" noChangeArrowheads="1"/>
          </p:cNvSpPr>
          <p:nvPr>
            <p:ph type="sldNum" sz="quarter" idx="3"/>
          </p:nvPr>
        </p:nvSpPr>
        <p:spPr bwMode="auto">
          <a:xfrm>
            <a:off x="3978639" y="8844068"/>
            <a:ext cx="3043263" cy="462930"/>
          </a:xfrm>
          <a:prstGeom prst="rect">
            <a:avLst/>
          </a:prstGeom>
          <a:noFill/>
          <a:ln w="9525">
            <a:noFill/>
            <a:miter lim="800000"/>
            <a:headEnd/>
            <a:tailEnd/>
          </a:ln>
          <a:effectLst/>
        </p:spPr>
        <p:txBody>
          <a:bodyPr vert="horz" wrap="square" lIns="93295" tIns="46647" rIns="93295" bIns="46647" numCol="1" anchor="b" anchorCtr="0" compatLnSpc="1">
            <a:prstTxWarp prst="textNoShape">
              <a:avLst/>
            </a:prstTxWarp>
          </a:bodyPr>
          <a:lstStyle>
            <a:lvl1pPr algn="r" defTabSz="933154">
              <a:defRPr sz="1200" b="0"/>
            </a:lvl1pPr>
          </a:lstStyle>
          <a:p>
            <a:pPr>
              <a:defRPr/>
            </a:pPr>
            <a:fld id="{A9B7F961-6FB2-4AE1-A51F-EDAEEECE60AB}" type="slidenum">
              <a:rPr lang="en-US"/>
              <a:pPr>
                <a:defRPr/>
              </a:pPr>
              <a:t>‹#›</a:t>
            </a:fld>
            <a:endParaRPr lang="en-US" dirty="0"/>
          </a:p>
        </p:txBody>
      </p:sp>
    </p:spTree>
    <p:extLst>
      <p:ext uri="{BB962C8B-B14F-4D97-AF65-F5344CB8AC3E}">
        <p14:creationId xmlns:p14="http://schemas.microsoft.com/office/powerpoint/2010/main" val="24058375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043263" cy="462930"/>
          </a:xfrm>
          <a:prstGeom prst="rect">
            <a:avLst/>
          </a:prstGeom>
          <a:noFill/>
          <a:ln w="9525">
            <a:noFill/>
            <a:miter lim="800000"/>
            <a:headEnd/>
            <a:tailEnd/>
          </a:ln>
          <a:effectLst/>
        </p:spPr>
        <p:txBody>
          <a:bodyPr vert="horz" wrap="square" lIns="93295" tIns="46647" rIns="93295" bIns="46647" numCol="1" anchor="t" anchorCtr="0" compatLnSpc="1">
            <a:prstTxWarp prst="textNoShape">
              <a:avLst/>
            </a:prstTxWarp>
          </a:bodyPr>
          <a:lstStyle>
            <a:lvl1pPr defTabSz="933154">
              <a:defRPr sz="1200" b="0"/>
            </a:lvl1pPr>
          </a:lstStyle>
          <a:p>
            <a:pPr>
              <a:defRPr/>
            </a:pPr>
            <a:endParaRPr lang="en-US" dirty="0"/>
          </a:p>
        </p:txBody>
      </p:sp>
      <p:sp>
        <p:nvSpPr>
          <p:cNvPr id="105475" name="Rectangle 3"/>
          <p:cNvSpPr>
            <a:spLocks noGrp="1" noChangeArrowheads="1"/>
          </p:cNvSpPr>
          <p:nvPr>
            <p:ph type="dt" idx="1"/>
          </p:nvPr>
        </p:nvSpPr>
        <p:spPr bwMode="auto">
          <a:xfrm>
            <a:off x="3978639" y="0"/>
            <a:ext cx="3043263" cy="462930"/>
          </a:xfrm>
          <a:prstGeom prst="rect">
            <a:avLst/>
          </a:prstGeom>
          <a:noFill/>
          <a:ln w="9525">
            <a:noFill/>
            <a:miter lim="800000"/>
            <a:headEnd/>
            <a:tailEnd/>
          </a:ln>
          <a:effectLst/>
        </p:spPr>
        <p:txBody>
          <a:bodyPr vert="horz" wrap="square" lIns="93295" tIns="46647" rIns="93295" bIns="46647" numCol="1" anchor="t" anchorCtr="0" compatLnSpc="1">
            <a:prstTxWarp prst="textNoShape">
              <a:avLst/>
            </a:prstTxWarp>
          </a:bodyPr>
          <a:lstStyle>
            <a:lvl1pPr algn="r" defTabSz="933154">
              <a:defRPr sz="1200" b="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184275" y="700088"/>
            <a:ext cx="4654550" cy="34909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7" name="Rectangle 5"/>
          <p:cNvSpPr>
            <a:spLocks noGrp="1" noChangeArrowheads="1"/>
          </p:cNvSpPr>
          <p:nvPr>
            <p:ph type="body" sz="quarter" idx="3"/>
          </p:nvPr>
        </p:nvSpPr>
        <p:spPr bwMode="auto">
          <a:xfrm>
            <a:off x="703030" y="4423086"/>
            <a:ext cx="5617043" cy="4185309"/>
          </a:xfrm>
          <a:prstGeom prst="rect">
            <a:avLst/>
          </a:prstGeom>
          <a:solidFill>
            <a:schemeClr val="bg1"/>
          </a:solidFill>
          <a:ln w="9525">
            <a:solidFill>
              <a:schemeClr val="tx1"/>
            </a:solidFill>
            <a:miter lim="800000"/>
            <a:headEnd/>
            <a:tailEnd/>
          </a:ln>
          <a:effectLst/>
        </p:spPr>
        <p:txBody>
          <a:bodyPr vert="horz" wrap="square" lIns="93295" tIns="46647" rIns="93295" bIns="4664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5478" name="Rectangle 6"/>
          <p:cNvSpPr>
            <a:spLocks noGrp="1" noChangeArrowheads="1"/>
          </p:cNvSpPr>
          <p:nvPr>
            <p:ph type="ftr" sz="quarter" idx="4"/>
          </p:nvPr>
        </p:nvSpPr>
        <p:spPr bwMode="auto">
          <a:xfrm>
            <a:off x="0" y="8844068"/>
            <a:ext cx="3043263" cy="462930"/>
          </a:xfrm>
          <a:prstGeom prst="rect">
            <a:avLst/>
          </a:prstGeom>
          <a:noFill/>
          <a:ln w="9525">
            <a:noFill/>
            <a:miter lim="800000"/>
            <a:headEnd/>
            <a:tailEnd/>
          </a:ln>
          <a:effectLst/>
        </p:spPr>
        <p:txBody>
          <a:bodyPr vert="horz" wrap="square" lIns="93295" tIns="46647" rIns="93295" bIns="46647" numCol="1" anchor="b" anchorCtr="0" compatLnSpc="1">
            <a:prstTxWarp prst="textNoShape">
              <a:avLst/>
            </a:prstTxWarp>
          </a:bodyPr>
          <a:lstStyle>
            <a:lvl1pPr defTabSz="933154">
              <a:defRPr sz="1200" b="0"/>
            </a:lvl1pPr>
          </a:lstStyle>
          <a:p>
            <a:pPr>
              <a:defRPr/>
            </a:pPr>
            <a:endParaRPr lang="en-US" dirty="0"/>
          </a:p>
        </p:txBody>
      </p:sp>
      <p:sp>
        <p:nvSpPr>
          <p:cNvPr id="105479" name="Rectangle 7"/>
          <p:cNvSpPr>
            <a:spLocks noGrp="1" noChangeArrowheads="1"/>
          </p:cNvSpPr>
          <p:nvPr>
            <p:ph type="sldNum" sz="quarter" idx="5"/>
          </p:nvPr>
        </p:nvSpPr>
        <p:spPr bwMode="auto">
          <a:xfrm>
            <a:off x="3978639" y="8844068"/>
            <a:ext cx="3043263" cy="462930"/>
          </a:xfrm>
          <a:prstGeom prst="rect">
            <a:avLst/>
          </a:prstGeom>
          <a:noFill/>
          <a:ln w="9525">
            <a:noFill/>
            <a:miter lim="800000"/>
            <a:headEnd/>
            <a:tailEnd/>
          </a:ln>
          <a:effectLst/>
        </p:spPr>
        <p:txBody>
          <a:bodyPr vert="horz" wrap="square" lIns="93295" tIns="46647" rIns="93295" bIns="46647" numCol="1" anchor="b" anchorCtr="0" compatLnSpc="1">
            <a:prstTxWarp prst="textNoShape">
              <a:avLst/>
            </a:prstTxWarp>
          </a:bodyPr>
          <a:lstStyle>
            <a:lvl1pPr algn="r" defTabSz="933154">
              <a:defRPr sz="1200" b="0"/>
            </a:lvl1pPr>
          </a:lstStyle>
          <a:p>
            <a:pPr>
              <a:defRPr/>
            </a:pPr>
            <a:fld id="{55A525A6-F4CB-43B6-9C78-57158083D282}" type="slidenum">
              <a:rPr lang="en-US"/>
              <a:pPr>
                <a:defRPr/>
              </a:pPr>
              <a:t>‹#›</a:t>
            </a:fld>
            <a:endParaRPr lang="en-US" dirty="0"/>
          </a:p>
        </p:txBody>
      </p:sp>
    </p:spTree>
    <p:extLst>
      <p:ext uri="{BB962C8B-B14F-4D97-AF65-F5344CB8AC3E}">
        <p14:creationId xmlns:p14="http://schemas.microsoft.com/office/powerpoint/2010/main" val="345118583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qmc.marines.mil/hrom/Employee-Advisory/Employee-Relations/Leave/Military-leave/"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https://comptroller.defense.gov/Portals/45/documents/fmr/Volume_08.pdf" TargetMode="External"/><Relationship Id="rId4" Type="http://schemas.openxmlformats.org/officeDocument/2006/relationships/hyperlink" Target="https://www.hqmc.marines.mil/hrom/Employee-Advisory/Employee-Relations/Leave/Court-Leave/"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1</a:t>
            </a:fld>
            <a:endParaRPr lang="en-US" dirty="0"/>
          </a:p>
        </p:txBody>
      </p:sp>
    </p:spTree>
    <p:extLst>
      <p:ext uri="{BB962C8B-B14F-4D97-AF65-F5344CB8AC3E}">
        <p14:creationId xmlns:p14="http://schemas.microsoft.com/office/powerpoint/2010/main" val="1555824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15</a:t>
            </a:fld>
            <a:endParaRPr lang="en-US" dirty="0"/>
          </a:p>
        </p:txBody>
      </p:sp>
    </p:spTree>
    <p:extLst>
      <p:ext uri="{BB962C8B-B14F-4D97-AF65-F5344CB8AC3E}">
        <p14:creationId xmlns:p14="http://schemas.microsoft.com/office/powerpoint/2010/main" val="3645803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16</a:t>
            </a:fld>
            <a:endParaRPr lang="en-US" dirty="0"/>
          </a:p>
        </p:txBody>
      </p:sp>
    </p:spTree>
    <p:extLst>
      <p:ext uri="{BB962C8B-B14F-4D97-AF65-F5344CB8AC3E}">
        <p14:creationId xmlns:p14="http://schemas.microsoft.com/office/powerpoint/2010/main" val="1046706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17</a:t>
            </a:fld>
            <a:endParaRPr lang="en-US" dirty="0"/>
          </a:p>
        </p:txBody>
      </p:sp>
    </p:spTree>
    <p:extLst>
      <p:ext uri="{BB962C8B-B14F-4D97-AF65-F5344CB8AC3E}">
        <p14:creationId xmlns:p14="http://schemas.microsoft.com/office/powerpoint/2010/main" val="2695174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18</a:t>
            </a:fld>
            <a:endParaRPr lang="en-US" dirty="0"/>
          </a:p>
        </p:txBody>
      </p:sp>
    </p:spTree>
    <p:extLst>
      <p:ext uri="{BB962C8B-B14F-4D97-AF65-F5344CB8AC3E}">
        <p14:creationId xmlns:p14="http://schemas.microsoft.com/office/powerpoint/2010/main" val="969801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Military Leave:</a:t>
            </a:r>
            <a:endParaRPr lang="en-US" dirty="0"/>
          </a:p>
          <a:p>
            <a:r>
              <a:rPr lang="en-US" dirty="0"/>
              <a:t>Time and attendance type hour code (THC) is military leave (LM)-Military Leave must be reported in </a:t>
            </a:r>
            <a:r>
              <a:rPr lang="en-US" b="1" dirty="0"/>
              <a:t>one hour increments</a:t>
            </a:r>
          </a:p>
          <a:p>
            <a:r>
              <a:rPr lang="en-US" dirty="0"/>
              <a:t> </a:t>
            </a:r>
          </a:p>
          <a:p>
            <a:r>
              <a:rPr lang="en-US" b="1" dirty="0"/>
              <a:t>HROM: </a:t>
            </a:r>
            <a:r>
              <a:rPr lang="en-US" b="1" dirty="0">
                <a:hlinkClick r:id="rId3"/>
              </a:rPr>
              <a:t>https://www.hqmc.marines.mil/hrom/Employee-Advisory/Employee-Relations/Leave/Military-leave/</a:t>
            </a:r>
            <a:endParaRPr lang="en-US" dirty="0"/>
          </a:p>
          <a:p>
            <a:r>
              <a:rPr lang="en-US" dirty="0"/>
              <a:t> </a:t>
            </a:r>
          </a:p>
          <a:p>
            <a:r>
              <a:rPr lang="en-US" b="1" u="sng" dirty="0"/>
              <a:t>Annual Training/Dril</a:t>
            </a:r>
            <a:r>
              <a:rPr lang="en-US" dirty="0"/>
              <a:t>l - Civilian Employee Status in the personnel system (DCPDS) is active</a:t>
            </a:r>
          </a:p>
          <a:p>
            <a:r>
              <a:rPr lang="en-US" dirty="0"/>
              <a:t>(1) Provide copy of drill orders to supervisor to request permission to use military leave</a:t>
            </a:r>
          </a:p>
          <a:p>
            <a:r>
              <a:rPr lang="en-US" dirty="0"/>
              <a:t>(2) Upon completion of Annual Training/Drill provide verification documents to payroll office</a:t>
            </a:r>
          </a:p>
          <a:p>
            <a:r>
              <a:rPr lang="en-US" dirty="0"/>
              <a:t>(e.g., </a:t>
            </a:r>
            <a:r>
              <a:rPr lang="en-US" b="1" u="sng" dirty="0"/>
              <a:t>endorsed</a:t>
            </a:r>
            <a:r>
              <a:rPr lang="en-US" dirty="0"/>
              <a:t> orders, certified muster sheet, memo from unit, LES, etc.)</a:t>
            </a:r>
          </a:p>
          <a:p>
            <a:r>
              <a:rPr lang="en-US" dirty="0"/>
              <a:t> </a:t>
            </a:r>
          </a:p>
          <a:p>
            <a:r>
              <a:rPr lang="en-US" b="1" u="sng" dirty="0"/>
              <a:t>Mobilization to Active Duty</a:t>
            </a:r>
            <a:r>
              <a:rPr lang="en-US" dirty="0"/>
              <a:t> - Civilian Employee Status in personnel system(DCPDS) is Military Furlough-Leave without pay</a:t>
            </a:r>
          </a:p>
          <a:p>
            <a:r>
              <a:rPr lang="en-US" dirty="0"/>
              <a:t>(1) Provide copy of mobilization orders to HR and Civilian Payroll Office</a:t>
            </a:r>
          </a:p>
          <a:p>
            <a:r>
              <a:rPr lang="en-US" dirty="0"/>
              <a:t>(2) Time and attendance type hour code  "THC" military furlough- Leave without pay (KG)</a:t>
            </a:r>
          </a:p>
          <a:p>
            <a:r>
              <a:rPr lang="en-US" dirty="0"/>
              <a:t>(3) Employee may use available paid leave balances such as military leave (LM), annual leave (LA), </a:t>
            </a:r>
            <a:r>
              <a:rPr lang="en-US" dirty="0" err="1"/>
              <a:t>etc</a:t>
            </a:r>
            <a:r>
              <a:rPr lang="en-US" dirty="0"/>
              <a:t> while in military Furlough-Leave without pay status</a:t>
            </a:r>
          </a:p>
          <a:p>
            <a:r>
              <a:rPr lang="en-US" dirty="0"/>
              <a:t> </a:t>
            </a:r>
          </a:p>
          <a:p>
            <a:r>
              <a:rPr lang="en-US" b="1" u="sng" dirty="0"/>
              <a:t>Court Leave:</a:t>
            </a:r>
            <a:endParaRPr lang="en-US" dirty="0"/>
          </a:p>
          <a:p>
            <a:r>
              <a:rPr lang="en-US" dirty="0"/>
              <a:t>Time and attendance type hour code (THC) is LC - Court Leave</a:t>
            </a:r>
          </a:p>
          <a:p>
            <a:r>
              <a:rPr lang="en-US" dirty="0"/>
              <a:t>When an employee is called for court service (as a witness or juror), the court order, subpoena, or summons, if one was issued, must be presented to the supervisor as far in advance as possible.  </a:t>
            </a:r>
          </a:p>
          <a:p>
            <a:r>
              <a:rPr lang="en-US" dirty="0"/>
              <a:t> </a:t>
            </a:r>
          </a:p>
          <a:p>
            <a:r>
              <a:rPr lang="en-US" dirty="0"/>
              <a:t>From &lt;</a:t>
            </a:r>
            <a:r>
              <a:rPr lang="en-US" dirty="0">
                <a:hlinkClick r:id="rId4"/>
              </a:rPr>
              <a:t>https://www.hqmc.marines.mil/hrom/Employee-Advisory/Employee-Relations/Leave/Court-Leave/</a:t>
            </a:r>
            <a:r>
              <a:rPr lang="en-US" dirty="0"/>
              <a:t>&gt; </a:t>
            </a:r>
          </a:p>
          <a:p>
            <a:r>
              <a:rPr lang="en-US" dirty="0"/>
              <a:t> </a:t>
            </a:r>
          </a:p>
          <a:p>
            <a:r>
              <a:rPr lang="en-US" dirty="0"/>
              <a:t>2.  Certificate of Attendance.  A certificate of attendance from the clerk of the court must also be submitted to the </a:t>
            </a:r>
            <a:r>
              <a:rPr lang="en-US" b="1" dirty="0"/>
              <a:t>[civilian payroll Office]</a:t>
            </a:r>
            <a:r>
              <a:rPr lang="en-US" dirty="0"/>
              <a:t>.  The certificate of attendance should show the dates of jury duty or witness service and any amount of fees the court paid to the employee</a:t>
            </a:r>
          </a:p>
          <a:p>
            <a:r>
              <a:rPr lang="en-US" dirty="0"/>
              <a:t>From </a:t>
            </a:r>
            <a:r>
              <a:rPr lang="en-US" dirty="0">
                <a:hlinkClick r:id="rId5"/>
              </a:rPr>
              <a:t>https://comptroller.defense.gov/Portals/45/documents/fmr/Volume_08.pdf</a:t>
            </a:r>
            <a:r>
              <a:rPr lang="en-US" dirty="0"/>
              <a:t>, para 051510.. </a:t>
            </a:r>
          </a:p>
          <a:p>
            <a:r>
              <a:rPr lang="en-US" dirty="0"/>
              <a:t> </a:t>
            </a:r>
          </a:p>
          <a:p>
            <a:r>
              <a:rPr lang="en-US" dirty="0"/>
              <a:t>Employees may keep payments described as per diem or expenses. If the type of payment is unclear, the employee is required to turn the payment into treasury.   If in doubt contact your timekeeper or the civilian payroll office for additional assistance.</a:t>
            </a:r>
          </a:p>
          <a:p>
            <a:endParaRPr lang="en-US" baseline="0"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19</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20</a:t>
            </a:fld>
            <a:endParaRPr lang="en-US" dirty="0"/>
          </a:p>
        </p:txBody>
      </p:sp>
    </p:spTree>
    <p:extLst>
      <p:ext uri="{BB962C8B-B14F-4D97-AF65-F5344CB8AC3E}">
        <p14:creationId xmlns:p14="http://schemas.microsoft.com/office/powerpoint/2010/main" val="3540923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21</a:t>
            </a:fld>
            <a:endParaRPr lang="en-US" dirty="0"/>
          </a:p>
        </p:txBody>
      </p:sp>
    </p:spTree>
    <p:extLst>
      <p:ext uri="{BB962C8B-B14F-4D97-AF65-F5344CB8AC3E}">
        <p14:creationId xmlns:p14="http://schemas.microsoft.com/office/powerpoint/2010/main" val="1254306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r>
              <a:rPr lang="en-US" dirty="0"/>
              <a:t> </a:t>
            </a:r>
          </a:p>
          <a:p>
            <a:endParaRPr lang="en-US" dirty="0"/>
          </a:p>
        </p:txBody>
      </p:sp>
      <p:sp>
        <p:nvSpPr>
          <p:cNvPr id="4" name="Slide Number Placeholder 3"/>
          <p:cNvSpPr>
            <a:spLocks noGrp="1"/>
          </p:cNvSpPr>
          <p:nvPr>
            <p:ph type="sldNum" sz="quarter" idx="10"/>
          </p:nvPr>
        </p:nvSpPr>
        <p:spPr/>
        <p:txBody>
          <a:bodyPr/>
          <a:lstStyle/>
          <a:p>
            <a:fld id="{A34749CF-4610-4B27-A674-7E89B8DA37D8}" type="slidenum">
              <a:rPr lang="en-US" smtClean="0"/>
              <a:pPr/>
              <a:t>24</a:t>
            </a:fld>
            <a:endParaRPr lang="en-US" dirty="0"/>
          </a:p>
        </p:txBody>
      </p:sp>
    </p:spTree>
    <p:extLst>
      <p:ext uri="{BB962C8B-B14F-4D97-AF65-F5344CB8AC3E}">
        <p14:creationId xmlns:p14="http://schemas.microsoft.com/office/powerpoint/2010/main" val="3787905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3309" indent="-233309" defTabSz="933237">
              <a:buFontTx/>
              <a:buAutoNum type="arabicPeriod" startAt="3"/>
              <a:defRPr/>
            </a:pPr>
            <a:endParaRPr lang="en-US" baseline="0"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eaLnBrk="1" hangingPunct="1">
              <a:defRPr/>
            </a:pPr>
            <a:r>
              <a:rPr lang="en-US" baseline="0" dirty="0"/>
              <a:t>Exception type hour codes (i.e., leave, premium, etc.) are viewable within DAI via a drop down menu</a:t>
            </a:r>
          </a:p>
          <a:p>
            <a:pPr defTabSz="933237" eaLnBrk="1" hangingPunct="1">
              <a:defRPr/>
            </a:pPr>
            <a:endParaRPr lang="en-US" baseline="0" dirty="0"/>
          </a:p>
          <a:p>
            <a:r>
              <a:rPr lang="en-US" b="1" dirty="0"/>
              <a:t>2022</a:t>
            </a:r>
          </a:p>
          <a:p>
            <a:r>
              <a:rPr lang="en-US" dirty="0"/>
              <a:t>2022 Holiday Schedule </a:t>
            </a:r>
          </a:p>
          <a:p>
            <a:r>
              <a:rPr lang="en-US" dirty="0"/>
              <a:t>Date		Holiday</a:t>
            </a:r>
          </a:p>
          <a:p>
            <a:r>
              <a:rPr lang="en-US" dirty="0"/>
              <a:t>Friday, December 31	 </a:t>
            </a:r>
            <a:r>
              <a:rPr lang="en-US" i="1" dirty="0"/>
              <a:t>*</a:t>
            </a:r>
            <a:r>
              <a:rPr lang="en-US" dirty="0"/>
              <a:t>New Year's Day</a:t>
            </a:r>
          </a:p>
          <a:p>
            <a:r>
              <a:rPr lang="en-US" dirty="0"/>
              <a:t>Monday, January 17	Birthday of Martin Luther King, Jr.</a:t>
            </a:r>
          </a:p>
          <a:p>
            <a:r>
              <a:rPr lang="en-US" dirty="0"/>
              <a:t>Monday, February 21 	</a:t>
            </a:r>
            <a:r>
              <a:rPr lang="en-US" i="1" dirty="0"/>
              <a:t>**</a:t>
            </a:r>
            <a:r>
              <a:rPr lang="en-US" dirty="0"/>
              <a:t>Washington’s Birthday</a:t>
            </a:r>
          </a:p>
          <a:p>
            <a:r>
              <a:rPr lang="en-US" dirty="0"/>
              <a:t>Monday, May 30	Memorial Day	</a:t>
            </a:r>
          </a:p>
          <a:p>
            <a:r>
              <a:rPr lang="en-US" dirty="0"/>
              <a:t>Monday, June 20 	</a:t>
            </a:r>
            <a:r>
              <a:rPr lang="en-US" i="1" dirty="0"/>
              <a:t>*</a:t>
            </a:r>
            <a:r>
              <a:rPr lang="en-US" dirty="0"/>
              <a:t>Juneteenth National Independence Day</a:t>
            </a:r>
          </a:p>
          <a:p>
            <a:r>
              <a:rPr lang="en-US" dirty="0"/>
              <a:t>Monday, July 04	Independence Day</a:t>
            </a:r>
          </a:p>
          <a:p>
            <a:r>
              <a:rPr lang="en-US" dirty="0"/>
              <a:t>Monday, September 05	Labor Day</a:t>
            </a:r>
          </a:p>
          <a:p>
            <a:r>
              <a:rPr lang="en-US" dirty="0"/>
              <a:t>Monday, October 10	Columbus Day</a:t>
            </a:r>
          </a:p>
          <a:p>
            <a:r>
              <a:rPr lang="en-US" dirty="0"/>
              <a:t>Friday, November 11	Veterans Day</a:t>
            </a:r>
          </a:p>
          <a:p>
            <a:r>
              <a:rPr lang="en-US" dirty="0"/>
              <a:t>Thursday, November 24	Thanksgiving Day</a:t>
            </a:r>
          </a:p>
          <a:p>
            <a:r>
              <a:rPr lang="en-US" dirty="0"/>
              <a:t>Monday, December 26 	</a:t>
            </a:r>
            <a:r>
              <a:rPr lang="en-US" i="1" dirty="0"/>
              <a:t>*</a:t>
            </a:r>
            <a:r>
              <a:rPr lang="en-US" dirty="0"/>
              <a:t>Christmas Day</a:t>
            </a:r>
          </a:p>
          <a:p>
            <a:endParaRPr lang="en-US" dirty="0"/>
          </a:p>
          <a:p>
            <a:r>
              <a:rPr lang="en-US" b="1" i="1" dirty="0">
                <a:solidFill>
                  <a:srgbClr val="FF0000"/>
                </a:solidFill>
              </a:rPr>
              <a:t>*If a holiday falls on a Saturday, for most Federal employees, the preceding Friday will be treated as a holiday for pay and leave purposes. (See 5 U.S.C. 6103(b).) </a:t>
            </a:r>
          </a:p>
          <a:p>
            <a:r>
              <a:rPr lang="en-US" b="1" i="1" dirty="0"/>
              <a:t>If a holiday falls on a Sunday, for most Federal employees, the following Monday will be treated as a holiday for pay and leave purposes. (See Section 3(a) of Executive Order 11582, February 11, 1971.) </a:t>
            </a:r>
          </a:p>
          <a:p>
            <a:r>
              <a:rPr lang="en-US" i="1" dirty="0"/>
              <a:t>See also our Federal Holidays – "In Lieu Of" Determination Fact Sheet at https://www.opm.gov/policy-data-oversight/pay-leave/work-schedules/fact-sheets/Federal-Holidays-In-Lieu-Of-Determination.</a:t>
            </a:r>
          </a:p>
          <a:p>
            <a:r>
              <a:rPr lang="en-US" i="1" dirty="0"/>
              <a:t>**This holiday is designated as "Washington’s Birthday" in section 6103(a) of title 5 of the United States Code, which is the law that specifies holidays for Federal employees. Though other institutions such as state and local governments and private businesses may use other names, it is our policy to always refer to holidays by the names designated in the law.</a:t>
            </a:r>
          </a:p>
          <a:p>
            <a:pPr defTabSz="933237" eaLnBrk="1" hangingPunct="1">
              <a:defRPr/>
            </a:pPr>
            <a:endParaRPr lang="en-US" baseline="0"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3</a:t>
            </a:fld>
            <a:endParaRPr lang="en-US" dirty="0"/>
          </a:p>
        </p:txBody>
      </p:sp>
    </p:spTree>
    <p:extLst>
      <p:ext uri="{BB962C8B-B14F-4D97-AF65-F5344CB8AC3E}">
        <p14:creationId xmlns:p14="http://schemas.microsoft.com/office/powerpoint/2010/main" val="2249993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4</a:t>
            </a:fld>
            <a:endParaRPr lang="en-US" dirty="0"/>
          </a:p>
        </p:txBody>
      </p:sp>
    </p:spTree>
    <p:extLst>
      <p:ext uri="{BB962C8B-B14F-4D97-AF65-F5344CB8AC3E}">
        <p14:creationId xmlns:p14="http://schemas.microsoft.com/office/powerpoint/2010/main" val="2691461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5</a:t>
            </a:fld>
            <a:endParaRPr lang="en-US" dirty="0"/>
          </a:p>
        </p:txBody>
      </p:sp>
    </p:spTree>
    <p:extLst>
      <p:ext uri="{BB962C8B-B14F-4D97-AF65-F5344CB8AC3E}">
        <p14:creationId xmlns:p14="http://schemas.microsoft.com/office/powerpoint/2010/main" val="3691494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6</a:t>
            </a:fld>
            <a:endParaRPr lang="en-US" dirty="0"/>
          </a:p>
        </p:txBody>
      </p:sp>
    </p:spTree>
    <p:extLst>
      <p:ext uri="{BB962C8B-B14F-4D97-AF65-F5344CB8AC3E}">
        <p14:creationId xmlns:p14="http://schemas.microsoft.com/office/powerpoint/2010/main" val="206390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7</a:t>
            </a:fld>
            <a:endParaRPr lang="en-US" dirty="0"/>
          </a:p>
        </p:txBody>
      </p:sp>
    </p:spTree>
    <p:extLst>
      <p:ext uri="{BB962C8B-B14F-4D97-AF65-F5344CB8AC3E}">
        <p14:creationId xmlns:p14="http://schemas.microsoft.com/office/powerpoint/2010/main" val="1827118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5A525A6-F4CB-43B6-9C78-57158083D282}" type="slidenum">
              <a:rPr lang="en-US" smtClean="0"/>
              <a:pPr>
                <a:defRPr/>
              </a:pPr>
              <a:t>8</a:t>
            </a:fld>
            <a:endParaRPr lang="en-US" dirty="0"/>
          </a:p>
        </p:txBody>
      </p:sp>
    </p:spTree>
    <p:extLst>
      <p:ext uri="{BB962C8B-B14F-4D97-AF65-F5344CB8AC3E}">
        <p14:creationId xmlns:p14="http://schemas.microsoft.com/office/powerpoint/2010/main" val="2234131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2413" y="279400"/>
            <a:ext cx="6518275" cy="4887913"/>
          </a:xfrm>
        </p:spPr>
      </p:sp>
      <p:sp>
        <p:nvSpPr>
          <p:cNvPr id="3" name="Notes Placeholder 2"/>
          <p:cNvSpPr>
            <a:spLocks noGrp="1"/>
          </p:cNvSpPr>
          <p:nvPr>
            <p:ph type="body" idx="1"/>
          </p:nvPr>
        </p:nvSpPr>
        <p:spPr/>
        <p:txBody>
          <a:bodyPr/>
          <a:lstStyle/>
          <a:p>
            <a:pPr marL="174982" indent="-174982" fontAlgn="auto">
              <a:spcBef>
                <a:spcPts val="1225"/>
              </a:spcBef>
              <a:spcAft>
                <a:spcPts val="0"/>
              </a:spcAft>
              <a:buFont typeface="Arial" panose="020B0604020202020204" pitchFamily="34" charset="0"/>
              <a:buChar char="•"/>
              <a:defRPr/>
            </a:pPr>
            <a:r>
              <a:rPr lang="en-US" dirty="0">
                <a:solidFill>
                  <a:srgbClr val="000000"/>
                </a:solidFill>
              </a:rPr>
              <a:t>*During first pay period, employee timecards will be approved based on TOD - known as “Auto Approval” – The Auto Approval environment is temporary. Employee must review timecard</a:t>
            </a:r>
            <a:r>
              <a:rPr lang="en-US" baseline="0" dirty="0">
                <a:solidFill>
                  <a:srgbClr val="000000"/>
                </a:solidFill>
              </a:rPr>
              <a:t> and submit updates.  If errors occur or supervisor cannot approve by end of week. The initial timecard will ensure that employees (other than intermediate and new hires) are paid.  Prior pay corrections will be required until all timecards have been validated by government staff.</a:t>
            </a:r>
            <a:endParaRPr lang="en-US" dirty="0">
              <a:solidFill>
                <a:srgbClr val="000000"/>
              </a:solidFill>
            </a:endParaRPr>
          </a:p>
          <a:p>
            <a:pPr marL="174982" indent="-174982" fontAlgn="auto">
              <a:spcBef>
                <a:spcPts val="1225"/>
              </a:spcBef>
              <a:spcAft>
                <a:spcPts val="0"/>
              </a:spcAft>
              <a:buFont typeface="Arial" panose="020B0604020202020204" pitchFamily="34" charset="0"/>
              <a:buChar char="•"/>
              <a:defRPr/>
            </a:pPr>
            <a:r>
              <a:rPr lang="en-US" dirty="0">
                <a:solidFill>
                  <a:srgbClr val="000000"/>
                </a:solidFill>
              </a:rPr>
              <a:t>**EHO = Environmental Hazard Code/Other (e.g. telework)</a:t>
            </a:r>
          </a:p>
          <a:p>
            <a:endParaRPr lang="en-US" dirty="0"/>
          </a:p>
        </p:txBody>
      </p:sp>
      <p:sp>
        <p:nvSpPr>
          <p:cNvPr id="4" name="Slide Number Placeholder 3"/>
          <p:cNvSpPr>
            <a:spLocks noGrp="1"/>
          </p:cNvSpPr>
          <p:nvPr>
            <p:ph type="sldNum" sz="quarter" idx="10"/>
          </p:nvPr>
        </p:nvSpPr>
        <p:spPr/>
        <p:txBody>
          <a:bodyPr/>
          <a:lstStyle/>
          <a:p>
            <a:fld id="{E2CA5C0E-4909-4CFA-9D5C-28EC43D03F21}" type="slidenum">
              <a:rPr lang="en-US" smtClean="0"/>
              <a:t>9</a:t>
            </a:fld>
            <a:endParaRPr lang="en-US" dirty="0"/>
          </a:p>
        </p:txBody>
      </p:sp>
    </p:spTree>
    <p:extLst>
      <p:ext uri="{BB962C8B-B14F-4D97-AF65-F5344CB8AC3E}">
        <p14:creationId xmlns:p14="http://schemas.microsoft.com/office/powerpoint/2010/main" val="707018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43062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549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3727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750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912511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287236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597986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25817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2433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546735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45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063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89012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125320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10246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2164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17165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50089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b="0" dirty="0">
              <a:solidFill>
                <a:srgbClr val="000000"/>
              </a:solidFill>
            </a:endParaRPr>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b="0" dirty="0">
              <a:solidFill>
                <a:srgbClr val="000000"/>
              </a:solidFill>
            </a:endParaRPr>
          </a:p>
        </p:txBody>
      </p:sp>
      <p:sp>
        <p:nvSpPr>
          <p:cNvPr id="5" name="Slide Number Placeholder 5"/>
          <p:cNvSpPr>
            <a:spLocks noGrp="1"/>
          </p:cNvSpPr>
          <p:nvPr>
            <p:ph type="sldNum" sz="quarter" idx="12"/>
          </p:nvPr>
        </p:nvSpPr>
        <p:spPr>
          <a:xfrm>
            <a:off x="3124200" y="6324600"/>
            <a:ext cx="2895600" cy="365125"/>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b="0" dirty="0">
                <a:solidFill>
                  <a:srgbClr val="000000"/>
                </a:solidFill>
              </a:rPr>
            </a:br>
            <a:endParaRPr lang="en-US" b="0" dirty="0">
              <a:solidFill>
                <a:srgbClr val="000000"/>
              </a:solidFill>
            </a:endParaRPr>
          </a:p>
          <a:p>
            <a:pPr>
              <a:defRPr/>
            </a:pPr>
            <a:r>
              <a:rPr lang="en-US" b="0" dirty="0">
                <a:solidFill>
                  <a:srgbClr val="000000"/>
                </a:solidFill>
              </a:rPr>
              <a:t>&lt;#&gt;</a:t>
            </a:r>
          </a:p>
          <a:p>
            <a:pPr>
              <a:defRPr/>
            </a:pPr>
            <a:endParaRPr lang="en-US" b="0" dirty="0">
              <a:solidFill>
                <a:srgbClr val="000000"/>
              </a:solidFill>
            </a:endParaRPr>
          </a:p>
        </p:txBody>
      </p:sp>
    </p:spTree>
    <p:extLst>
      <p:ext uri="{BB962C8B-B14F-4D97-AF65-F5344CB8AC3E}">
        <p14:creationId xmlns:p14="http://schemas.microsoft.com/office/powerpoint/2010/main" val="2983389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3064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257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005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0148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8777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010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67783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797442" y="1447800"/>
            <a:ext cx="7584558" cy="0"/>
          </a:xfrm>
          <a:prstGeom prst="line">
            <a:avLst/>
          </a:prstGeom>
          <a:noFill/>
          <a:ln w="50800">
            <a:solidFill>
              <a:srgbClr val="FF0000"/>
            </a:solidFill>
            <a:round/>
            <a:headEnd/>
            <a:tailEnd/>
          </a:ln>
          <a:effectLst/>
        </p:spPr>
        <p:txBody>
          <a:bodyPr/>
          <a:lstStyle/>
          <a:p>
            <a:pPr>
              <a:defRPr/>
            </a:pPr>
            <a:endParaRPr lang="en-US" dirty="0"/>
          </a:p>
        </p:txBody>
      </p:sp>
      <p:sp>
        <p:nvSpPr>
          <p:cNvPr id="3" name="TextBox 2">
            <a:extLst>
              <a:ext uri="{FF2B5EF4-FFF2-40B4-BE49-F238E27FC236}">
                <a16:creationId xmlns:a16="http://schemas.microsoft.com/office/drawing/2014/main" id="{F2D58D27-F1EB-1DB5-DCF0-D0D770D6F513}"/>
              </a:ext>
            </a:extLst>
          </p:cNvPr>
          <p:cNvSpPr txBox="1"/>
          <p:nvPr>
            <p:extLst>
              <p:ext uri="{1162E1C5-73C7-4A58-AE30-91384D911F3F}">
                <p184:classification xmlns:p184="http://schemas.microsoft.com/office/powerpoint/2018/4/main" val="ftr"/>
              </p:ext>
            </p:extLst>
          </p:nvPr>
        </p:nvSpPr>
        <p:spPr>
          <a:xfrm>
            <a:off x="63500" y="6642100"/>
            <a:ext cx="221456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DISTRIBUTION: DoD COMMUNITY ONLY</a:t>
            </a:r>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 id="2147484189" r:id="rId12"/>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OfficerSeal"/>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3225" y="98425"/>
            <a:ext cx="96837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Line 12"/>
          <p:cNvSpPr>
            <a:spLocks noChangeShapeType="1"/>
          </p:cNvSpPr>
          <p:nvPr/>
        </p:nvSpPr>
        <p:spPr bwMode="auto">
          <a:xfrm>
            <a:off x="1600200" y="1447800"/>
            <a:ext cx="6781800" cy="0"/>
          </a:xfrm>
          <a:prstGeom prst="line">
            <a:avLst/>
          </a:prstGeom>
          <a:noFill/>
          <a:ln w="50800">
            <a:solidFill>
              <a:srgbClr val="FF0000"/>
            </a:solidFill>
            <a:round/>
            <a:headEnd/>
            <a:tailEnd/>
          </a:ln>
          <a:effectLst/>
        </p:spPr>
        <p:txBody>
          <a:bodyPr/>
          <a:lstStyle/>
          <a:p>
            <a:pPr>
              <a:defRPr/>
            </a:pPr>
            <a:endParaRPr lang="en-US" b="0" dirty="0">
              <a:solidFill>
                <a:srgbClr val="000000"/>
              </a:solidFill>
            </a:endParaRPr>
          </a:p>
        </p:txBody>
      </p:sp>
      <p:sp>
        <p:nvSpPr>
          <p:cNvPr id="3" name="TextBox 2">
            <a:extLst>
              <a:ext uri="{FF2B5EF4-FFF2-40B4-BE49-F238E27FC236}">
                <a16:creationId xmlns:a16="http://schemas.microsoft.com/office/drawing/2014/main" id="{877086C2-072C-8A5C-09D3-D0BD26B976C3}"/>
              </a:ext>
            </a:extLst>
          </p:cNvPr>
          <p:cNvSpPr txBox="1"/>
          <p:nvPr>
            <p:extLst>
              <p:ext uri="{1162E1C5-73C7-4A58-AE30-91384D911F3F}">
                <p184:classification xmlns:p184="http://schemas.microsoft.com/office/powerpoint/2018/4/main" val="ftr"/>
              </p:ext>
            </p:extLst>
          </p:nvPr>
        </p:nvSpPr>
        <p:spPr>
          <a:xfrm>
            <a:off x="63500" y="6642100"/>
            <a:ext cx="221456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DISTRIBUTION: DoD COMMUNITY ONLY</a:t>
            </a:r>
          </a:p>
        </p:txBody>
      </p:sp>
    </p:spTree>
    <p:extLst>
      <p:ext uri="{BB962C8B-B14F-4D97-AF65-F5344CB8AC3E}">
        <p14:creationId xmlns:p14="http://schemas.microsoft.com/office/powerpoint/2010/main" val="340520591"/>
      </p:ext>
    </p:extLst>
  </p:cSld>
  <p:clrMap bg1="lt1" tx1="dk1" bg2="lt2" tx2="dk2" accent1="accent1" accent2="accent2" accent3="accent3" accent4="accent4" accent5="accent5" accent6="accent6" hlink="hlink" folHlink="folHlink"/>
  <p:sldLayoutIdLst>
    <p:sldLayoutId id="2147484191" r:id="rId1"/>
    <p:sldLayoutId id="2147484192" r:id="rId2"/>
    <p:sldLayoutId id="2147484193" r:id="rId3"/>
    <p:sldLayoutId id="2147484194" r:id="rId4"/>
    <p:sldLayoutId id="2147484195" r:id="rId5"/>
    <p:sldLayoutId id="2147484196" r:id="rId6"/>
    <p:sldLayoutId id="2147484197" r:id="rId7"/>
    <p:sldLayoutId id="2147484198" r:id="rId8"/>
    <p:sldLayoutId id="2147484199" r:id="rId9"/>
    <p:sldLayoutId id="2147484200" r:id="rId10"/>
    <p:sldLayoutId id="2147484201" r:id="rId11"/>
    <p:sldLayoutId id="2147484202" r:id="rId12"/>
    <p:sldLayoutId id="2147484203" r:id="rId13"/>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000000"/>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tso-confluence.mcw.usmc.mil/display/DKB/DAI+ARMS+Access+Reques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corpweb1.dfas.mil/askDFAS/custCategories.action?pgModId=5060" TargetMode="External"/><Relationship Id="rId3" Type="http://schemas.openxmlformats.org/officeDocument/2006/relationships/hyperlink" Target="https://miap.csd.disa.mil/portal.html" TargetMode="External"/><Relationship Id="rId7" Type="http://schemas.openxmlformats.org/officeDocument/2006/relationships/hyperlink" Target="https://www.dfas.mil/taxes/aca/" TargetMode="External"/><Relationship Id="rId2" Type="http://schemas.openxmlformats.org/officeDocument/2006/relationships/hyperlink" Target="https://ebs.dai.csd.disa.mil/OA_HTML/OA.jsp?OAFunc=OAHOMEPAGE" TargetMode="External"/><Relationship Id="rId1" Type="http://schemas.openxmlformats.org/officeDocument/2006/relationships/slideLayout" Target="../slideLayouts/slideLayout6.xml"/><Relationship Id="rId6" Type="http://schemas.openxmlformats.org/officeDocument/2006/relationships/hyperlink" Target="https://www.dfas.mil/" TargetMode="External"/><Relationship Id="rId5" Type="http://schemas.openxmlformats.org/officeDocument/2006/relationships/hyperlink" Target="http://www.dfas.mil/" TargetMode="External"/><Relationship Id="rId4" Type="http://schemas.openxmlformats.org/officeDocument/2006/relationships/hyperlink" Target="https://mypay.dfas.mil/#/" TargetMode="External"/><Relationship Id="rId9" Type="http://schemas.openxmlformats.org/officeDocument/2006/relationships/hyperlink" Target="https://www.dfas.mil/civilianemployees/understandingyourcivilianpay/LE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opf.opm.gov/login/" TargetMode="External"/><Relationship Id="rId2" Type="http://schemas.openxmlformats.org/officeDocument/2006/relationships/hyperlink" Target="GRB%20-%20https:/civbenefits.dc3n.navy.mil/account/post-login" TargetMode="External"/><Relationship Id="rId1" Type="http://schemas.openxmlformats.org/officeDocument/2006/relationships/slideLayout" Target="../slideLayouts/slideLayout7.xml"/><Relationship Id="rId4" Type="http://schemas.openxmlformats.org/officeDocument/2006/relationships/hyperlink" Target="https://www.benefeds.gov/"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bs.dai.csd.disa.mi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produpk.dai.csd.disa.mil/DAI_Contents/data/toc.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673225"/>
            <a:ext cx="7772400" cy="4234749"/>
          </a:xfrm>
        </p:spPr>
        <p:txBody>
          <a:bodyPr/>
          <a:lstStyle/>
          <a:p>
            <a:pPr fontAlgn="auto">
              <a:spcAft>
                <a:spcPts val="0"/>
              </a:spcAft>
              <a:defRPr/>
            </a:pPr>
            <a:br>
              <a:rPr lang="en-US" dirty="0"/>
            </a:br>
            <a:r>
              <a:rPr lang="en-US" dirty="0"/>
              <a:t>CIVILIAN PAYROLL</a:t>
            </a:r>
            <a:br>
              <a:rPr lang="en-US" dirty="0"/>
            </a:br>
            <a:r>
              <a:rPr lang="en-US" dirty="0"/>
              <a:t>Orientation</a:t>
            </a:r>
            <a:br>
              <a:rPr lang="en-US"/>
            </a:br>
            <a:br>
              <a:rPr lang="en-US"/>
            </a:br>
            <a:r>
              <a:rPr lang="en-US" sz="2400"/>
              <a:t>HQ </a:t>
            </a:r>
            <a:r>
              <a:rPr lang="en-US" sz="2400" dirty="0"/>
              <a:t>Comptroller</a:t>
            </a:r>
            <a:br>
              <a:rPr lang="en-US" sz="2400" dirty="0"/>
            </a:br>
            <a:r>
              <a:rPr lang="en-US" sz="2400" dirty="0"/>
              <a:t>Budget and Execution</a:t>
            </a:r>
            <a:br>
              <a:rPr lang="en-US" sz="2400" dirty="0"/>
            </a:br>
            <a:r>
              <a:rPr lang="en-US" sz="2400" dirty="0"/>
              <a:t>Civilian Payroll Office</a:t>
            </a:r>
            <a:endParaRPr sz="2400" dirty="0"/>
          </a:p>
        </p:txBody>
      </p:sp>
    </p:spTree>
    <p:extLst>
      <p:ext uri="{BB962C8B-B14F-4D97-AF65-F5344CB8AC3E}">
        <p14:creationId xmlns:p14="http://schemas.microsoft.com/office/powerpoint/2010/main" val="1199639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0"/>
            <a:ext cx="8031637" cy="1219200"/>
          </a:xfrm>
        </p:spPr>
        <p:txBody>
          <a:bodyPr/>
          <a:lstStyle/>
          <a:p>
            <a:r>
              <a:rPr lang="en-US" sz="4000" dirty="0"/>
              <a:t>Key Points for Employees and Supervisors</a:t>
            </a:r>
          </a:p>
        </p:txBody>
      </p:sp>
      <p:sp>
        <p:nvSpPr>
          <p:cNvPr id="3" name="Content Placeholder 2"/>
          <p:cNvSpPr>
            <a:spLocks noGrp="1"/>
          </p:cNvSpPr>
          <p:nvPr>
            <p:ph idx="1"/>
          </p:nvPr>
        </p:nvSpPr>
        <p:spPr>
          <a:xfrm>
            <a:off x="414779" y="1106078"/>
            <a:ext cx="8399283" cy="5388990"/>
          </a:xfrm>
        </p:spPr>
        <p:txBody>
          <a:bodyPr/>
          <a:lstStyle/>
          <a:p>
            <a:endParaRPr lang="en-US" sz="1600" b="1" dirty="0"/>
          </a:p>
          <a:p>
            <a:endParaRPr lang="en-US" sz="1600" b="1" dirty="0"/>
          </a:p>
          <a:p>
            <a:r>
              <a:rPr lang="en-US" sz="1600" b="1" dirty="0"/>
              <a:t>EMPLOYEES WILL GET PAID</a:t>
            </a:r>
          </a:p>
          <a:p>
            <a:r>
              <a:rPr lang="en-US" sz="1600" dirty="0"/>
              <a:t>The URL for OTL will be sent to employees by Timekeeper after HQMC approves release of the URL</a:t>
            </a:r>
          </a:p>
          <a:p>
            <a:r>
              <a:rPr lang="en-US" sz="1600" dirty="0"/>
              <a:t>Distribution of URL may be held until Wednesday or Thursday afternoon EST </a:t>
            </a:r>
          </a:p>
          <a:p>
            <a:pPr lvl="2"/>
            <a:r>
              <a:rPr lang="en-US" sz="1600" dirty="0"/>
              <a:t>Mass load of military supervisors is still pending</a:t>
            </a:r>
          </a:p>
          <a:p>
            <a:pPr lvl="2"/>
            <a:r>
              <a:rPr lang="en-US" sz="1600" dirty="0"/>
              <a:t>To allow Timekeepers to load employees into Timekeeper Groups</a:t>
            </a:r>
          </a:p>
          <a:p>
            <a:pPr lvl="2"/>
            <a:r>
              <a:rPr lang="en-US" sz="1600" dirty="0"/>
              <a:t>Allow Timekeepers to run reports and review for errors</a:t>
            </a:r>
          </a:p>
          <a:p>
            <a:r>
              <a:rPr lang="en-US" sz="1600" dirty="0"/>
              <a:t>Employee ARMS status will NOT impact access to OTL to access timecard for the first pay period</a:t>
            </a:r>
          </a:p>
          <a:p>
            <a:r>
              <a:rPr lang="en-US" sz="1600" dirty="0"/>
              <a:t>FOLLOW ARMS phasing plan – Timekeepers, Supervisors, IO, and other critical roles must be priority</a:t>
            </a:r>
          </a:p>
          <a:p>
            <a:r>
              <a:rPr lang="en-US" sz="1600" dirty="0"/>
              <a:t>Please communicate via your Timekeepers – they will be the </a:t>
            </a:r>
            <a:r>
              <a:rPr lang="en-US" sz="1600" b="1" dirty="0"/>
              <a:t>critical communication link </a:t>
            </a:r>
            <a:r>
              <a:rPr lang="en-US" sz="1600" dirty="0"/>
              <a:t>to HQMC</a:t>
            </a:r>
          </a:p>
          <a:p>
            <a:pPr marL="0" indent="0">
              <a:buNone/>
            </a:pPr>
            <a:endParaRPr lang="en-US" sz="1600" dirty="0"/>
          </a:p>
          <a:p>
            <a:endParaRPr lang="en-US" sz="1600" dirty="0"/>
          </a:p>
        </p:txBody>
      </p:sp>
      <p:sp>
        <p:nvSpPr>
          <p:cNvPr id="4" name="Slide Number Placeholder 3"/>
          <p:cNvSpPr>
            <a:spLocks noGrp="1"/>
          </p:cNvSpPr>
          <p:nvPr>
            <p:ph type="sldNum" sz="quarter" idx="10"/>
          </p:nvPr>
        </p:nvSpPr>
        <p:spPr bwMode="auto">
          <a:xfrm>
            <a:off x="7112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0" latinLnBrk="0" hangingPunct="0">
              <a:spcBef>
                <a:spcPct val="0"/>
              </a:spcBef>
              <a:buClrTx/>
              <a:buFontTx/>
              <a:buNone/>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1A183B4A-1DC1-49E4-9C38-E3D56BB91358}"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738102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Supervisor To Do List</a:t>
            </a:r>
          </a:p>
        </p:txBody>
      </p:sp>
      <p:sp>
        <p:nvSpPr>
          <p:cNvPr id="4" name="Slide Number Placeholder 3"/>
          <p:cNvSpPr>
            <a:spLocks noGrp="1"/>
          </p:cNvSpPr>
          <p:nvPr>
            <p:ph type="sldNum" sz="quarter" idx="10"/>
          </p:nvPr>
        </p:nvSpPr>
        <p:spPr bwMode="auto">
          <a:xfrm>
            <a:off x="7112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0" latinLnBrk="0" hangingPunct="0">
              <a:spcBef>
                <a:spcPct val="0"/>
              </a:spcBef>
              <a:buClrTx/>
              <a:buFontTx/>
              <a:buNone/>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1A183B4A-1DC1-49E4-9C38-E3D56BB91358}" type="slidenum">
              <a:rPr lang="en-US" smtClean="0">
                <a:solidFill>
                  <a:srgbClr val="000000"/>
                </a:solidFill>
              </a:rPr>
              <a:pPr>
                <a:defRPr/>
              </a:pPr>
              <a:t>11</a:t>
            </a:fld>
            <a:endParaRPr lang="en-US" dirty="0">
              <a:solidFill>
                <a:srgbClr val="000000"/>
              </a:solidFill>
            </a:endParaRPr>
          </a:p>
        </p:txBody>
      </p:sp>
      <p:sp>
        <p:nvSpPr>
          <p:cNvPr id="3" name="Content Placeholder 2"/>
          <p:cNvSpPr>
            <a:spLocks noGrp="1"/>
          </p:cNvSpPr>
          <p:nvPr>
            <p:ph idx="1"/>
          </p:nvPr>
        </p:nvSpPr>
        <p:spPr>
          <a:xfrm>
            <a:off x="256032" y="1219200"/>
            <a:ext cx="8604503" cy="5510212"/>
          </a:xfrm>
        </p:spPr>
        <p:txBody>
          <a:bodyPr/>
          <a:lstStyle/>
          <a:p>
            <a:endParaRPr lang="en-US" sz="1800" dirty="0"/>
          </a:p>
          <a:p>
            <a:r>
              <a:rPr lang="en-US" sz="1800" dirty="0"/>
              <a:t>Step 1- Supervisors, when able to log into OTL, set up at least 3 proxies</a:t>
            </a:r>
          </a:p>
          <a:p>
            <a:pPr lvl="1"/>
            <a:r>
              <a:rPr lang="en-US" sz="1600" dirty="0"/>
              <a:t>Proxies must be identified as supervisors in DCPDS</a:t>
            </a:r>
          </a:p>
          <a:p>
            <a:pPr lvl="1"/>
            <a:r>
              <a:rPr lang="en-US" sz="1600" dirty="0"/>
              <a:t>One command level default proxy supervisor should be identified by supervisors to set up as a Proxy</a:t>
            </a:r>
          </a:p>
          <a:p>
            <a:pPr lvl="1"/>
            <a:r>
              <a:rPr lang="en-US" sz="1600" dirty="0"/>
              <a:t>Military supervisors will not be able to access OTL before Thursday 22 July</a:t>
            </a:r>
          </a:p>
          <a:p>
            <a:r>
              <a:rPr lang="en-US" sz="1800" dirty="0"/>
              <a:t>Step 2- Email notification turned on by individual (check email address)</a:t>
            </a:r>
          </a:p>
          <a:p>
            <a:pPr lvl="0"/>
            <a:r>
              <a:rPr lang="en-US" sz="1800" dirty="0">
                <a:solidFill>
                  <a:srgbClr val="000000"/>
                </a:solidFill>
              </a:rPr>
              <a:t>Step 3- Check USMC notifications every morning to see employee requests</a:t>
            </a:r>
          </a:p>
          <a:p>
            <a:pPr lvl="0"/>
            <a:r>
              <a:rPr lang="en-US" sz="1800" dirty="0">
                <a:solidFill>
                  <a:srgbClr val="000000"/>
                </a:solidFill>
              </a:rPr>
              <a:t>Step 4- Approve </a:t>
            </a:r>
            <a:r>
              <a:rPr lang="en-US" sz="1800" dirty="0"/>
              <a:t>TOD, </a:t>
            </a:r>
            <a:r>
              <a:rPr lang="en-US" sz="1800" dirty="0">
                <a:solidFill>
                  <a:srgbClr val="000000"/>
                </a:solidFill>
              </a:rPr>
              <a:t>Absence, and Premium Requests</a:t>
            </a:r>
          </a:p>
          <a:p>
            <a:pPr lvl="1"/>
            <a:r>
              <a:rPr lang="en-US" sz="1600" dirty="0"/>
              <a:t>Complete within 14 days to avoid escalation to employee’s 2nd level supervisor</a:t>
            </a:r>
          </a:p>
          <a:p>
            <a:pPr lvl="1"/>
            <a:r>
              <a:rPr lang="en-US" sz="1600" dirty="0"/>
              <a:t>14 days will be reduced to a lesser number of days</a:t>
            </a:r>
          </a:p>
          <a:p>
            <a:pPr lvl="1"/>
            <a:r>
              <a:rPr lang="en-US" sz="1600" dirty="0"/>
              <a:t>Once the 2nd level supervisor receives the request, the 1st level supervisor no longer can access the request</a:t>
            </a:r>
          </a:p>
          <a:p>
            <a:r>
              <a:rPr lang="en-US" sz="1800" dirty="0"/>
              <a:t>Step 5- Approve employee amended and submitted timecards</a:t>
            </a:r>
          </a:p>
          <a:p>
            <a:pPr lvl="1"/>
            <a:r>
              <a:rPr lang="en-US" sz="1600" dirty="0"/>
              <a:t>Must address submitted timecards within 72 calendar hours or timecard will be escalated to employee’s 2</a:t>
            </a:r>
            <a:r>
              <a:rPr lang="en-US" sz="1600" baseline="30000" dirty="0"/>
              <a:t>nd</a:t>
            </a:r>
            <a:r>
              <a:rPr lang="en-US" sz="1600" dirty="0"/>
              <a:t> level supervisor and no longer be available to 1</a:t>
            </a:r>
            <a:r>
              <a:rPr lang="en-US" sz="1600" baseline="30000" dirty="0"/>
              <a:t>st</a:t>
            </a:r>
            <a:r>
              <a:rPr lang="en-US" sz="1600" dirty="0"/>
              <a:t> level supervisor</a:t>
            </a:r>
          </a:p>
          <a:p>
            <a:pPr lvl="1"/>
            <a:r>
              <a:rPr lang="en-US" sz="1600" dirty="0"/>
              <a:t>During first pay period, employees will be notified by Timekeepers to hold off on submissions until 2</a:t>
            </a:r>
            <a:r>
              <a:rPr lang="en-US" sz="1600" baseline="30000" dirty="0"/>
              <a:t>nd</a:t>
            </a:r>
            <a:r>
              <a:rPr lang="en-US" sz="1600" dirty="0"/>
              <a:t> week of pay period</a:t>
            </a:r>
          </a:p>
          <a:p>
            <a:pPr lvl="0"/>
            <a:endParaRPr lang="en-US" sz="1600" dirty="0">
              <a:solidFill>
                <a:srgbClr val="000000"/>
              </a:solidFill>
            </a:endParaRPr>
          </a:p>
        </p:txBody>
      </p:sp>
    </p:spTree>
    <p:extLst>
      <p:ext uri="{BB962C8B-B14F-4D97-AF65-F5344CB8AC3E}">
        <p14:creationId xmlns:p14="http://schemas.microsoft.com/office/powerpoint/2010/main" val="272680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Supervisor Responsibilities</a:t>
            </a:r>
          </a:p>
        </p:txBody>
      </p:sp>
      <p:sp>
        <p:nvSpPr>
          <p:cNvPr id="4" name="Slide Number Placeholder 3"/>
          <p:cNvSpPr>
            <a:spLocks noGrp="1"/>
          </p:cNvSpPr>
          <p:nvPr>
            <p:ph type="sldNum" sz="quarter" idx="10"/>
          </p:nvPr>
        </p:nvSpPr>
        <p:spPr bwMode="auto">
          <a:xfrm>
            <a:off x="7112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0" latinLnBrk="0" hangingPunct="0">
              <a:spcBef>
                <a:spcPct val="0"/>
              </a:spcBef>
              <a:buClrTx/>
              <a:buFontTx/>
              <a:buNone/>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1A183B4A-1DC1-49E4-9C38-E3D56BB91358}" type="slidenum">
              <a:rPr lang="en-US" smtClean="0">
                <a:solidFill>
                  <a:srgbClr val="000000"/>
                </a:solidFill>
              </a:rPr>
              <a:pPr>
                <a:defRPr/>
              </a:pPr>
              <a:t>12</a:t>
            </a:fld>
            <a:endParaRPr lang="en-US" dirty="0">
              <a:solidFill>
                <a:srgbClr val="000000"/>
              </a:solidFill>
            </a:endParaRPr>
          </a:p>
        </p:txBody>
      </p:sp>
      <p:sp>
        <p:nvSpPr>
          <p:cNvPr id="3" name="Content Placeholder 2"/>
          <p:cNvSpPr>
            <a:spLocks noGrp="1"/>
          </p:cNvSpPr>
          <p:nvPr>
            <p:ph idx="1"/>
          </p:nvPr>
        </p:nvSpPr>
        <p:spPr>
          <a:xfrm>
            <a:off x="256032" y="1497496"/>
            <a:ext cx="8604503" cy="5231916"/>
          </a:xfrm>
        </p:spPr>
        <p:txBody>
          <a:bodyPr/>
          <a:lstStyle/>
          <a:p>
            <a:pPr marL="0" indent="0">
              <a:buNone/>
            </a:pPr>
            <a:r>
              <a:rPr lang="en-US" sz="2400" dirty="0"/>
              <a:t>Authority to Certify Time and Attendance</a:t>
            </a:r>
          </a:p>
          <a:p>
            <a:pPr marL="685800" lvl="1">
              <a:buFont typeface="Arial" panose="020B0604020202020204" pitchFamily="34" charset="0"/>
              <a:buChar char="•"/>
            </a:pPr>
            <a:r>
              <a:rPr lang="en-US" sz="2000" dirty="0"/>
              <a:t>Supervisor/DAO may be dual-hatted as a certifier</a:t>
            </a:r>
          </a:p>
          <a:p>
            <a:pPr marL="685800" lvl="1">
              <a:buFont typeface="Arial" panose="020B0604020202020204" pitchFamily="34" charset="0"/>
              <a:buChar char="•"/>
            </a:pPr>
            <a:r>
              <a:rPr lang="en-US" sz="2000" dirty="0"/>
              <a:t>Supervisor/DAO can be either civilian or military</a:t>
            </a:r>
          </a:p>
          <a:p>
            <a:pPr marL="685800" lvl="1">
              <a:buFont typeface="Arial" panose="020B0604020202020204" pitchFamily="34" charset="0"/>
              <a:buChar char="•"/>
            </a:pPr>
            <a:r>
              <a:rPr lang="en-US" sz="2000" dirty="0"/>
              <a:t>The certification of T&amp;A constitutes authorization for the expenditure of government funds</a:t>
            </a:r>
          </a:p>
          <a:p>
            <a:pPr marL="685800" lvl="1">
              <a:buFont typeface="Arial" panose="020B0604020202020204" pitchFamily="34" charset="0"/>
              <a:buChar char="•"/>
            </a:pPr>
            <a:r>
              <a:rPr lang="en-US" sz="2000" dirty="0"/>
              <a:t>Each employee’s T&amp;A must be certified correctly by the employee’s supervisor, acting supervisor, other equivalent official, or a higher-level manager authorized to act as an alternate certifier</a:t>
            </a:r>
          </a:p>
          <a:p>
            <a:pPr marL="685800" lvl="1">
              <a:buFont typeface="Arial" panose="020B0604020202020204" pitchFamily="34" charset="0"/>
              <a:buChar char="•"/>
            </a:pPr>
            <a:r>
              <a:rPr lang="en-US" sz="2000" dirty="0"/>
              <a:t>T&amp;A certification approval is delegated to you by your Command</a:t>
            </a:r>
          </a:p>
          <a:p>
            <a:pPr marL="685800" lvl="1">
              <a:buFont typeface="Arial" panose="020B0604020202020204" pitchFamily="34" charset="0"/>
              <a:buChar char="•"/>
            </a:pPr>
            <a:r>
              <a:rPr lang="en-US" sz="2000" dirty="0"/>
              <a:t>Ensure you are properly trained on the T&amp;A system used</a:t>
            </a:r>
          </a:p>
          <a:p>
            <a:pPr marL="685800" lvl="1">
              <a:buFont typeface="Arial" panose="020B0604020202020204" pitchFamily="34" charset="0"/>
              <a:buChar char="•"/>
            </a:pPr>
            <a:r>
              <a:rPr lang="en-US" sz="2000" dirty="0"/>
              <a:t>Ensure you are properly trained on all internal T&amp;A policies</a:t>
            </a:r>
          </a:p>
          <a:p>
            <a:pPr marL="685800" lvl="1">
              <a:buFont typeface="Arial" panose="020B0604020202020204" pitchFamily="34" charset="0"/>
              <a:buChar char="•"/>
            </a:pPr>
            <a:r>
              <a:rPr lang="en-US" sz="2000" dirty="0"/>
              <a:t>T&amp;A certification must be made individually for each employee, and a handwritten or automated signature must be provided for each time card</a:t>
            </a:r>
          </a:p>
        </p:txBody>
      </p:sp>
    </p:spTree>
    <p:extLst>
      <p:ext uri="{BB962C8B-B14F-4D97-AF65-F5344CB8AC3E}">
        <p14:creationId xmlns:p14="http://schemas.microsoft.com/office/powerpoint/2010/main" val="1136214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Supervisor Responsibilities</a:t>
            </a:r>
          </a:p>
        </p:txBody>
      </p:sp>
      <p:sp>
        <p:nvSpPr>
          <p:cNvPr id="4" name="Slide Number Placeholder 3"/>
          <p:cNvSpPr>
            <a:spLocks noGrp="1"/>
          </p:cNvSpPr>
          <p:nvPr>
            <p:ph type="sldNum" sz="quarter" idx="10"/>
          </p:nvPr>
        </p:nvSpPr>
        <p:spPr bwMode="auto">
          <a:xfrm>
            <a:off x="7112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0" latinLnBrk="0" hangingPunct="0">
              <a:spcBef>
                <a:spcPct val="0"/>
              </a:spcBef>
              <a:buClrTx/>
              <a:buFontTx/>
              <a:buNone/>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1A183B4A-1DC1-49E4-9C38-E3D56BB91358}" type="slidenum">
              <a:rPr lang="en-US" smtClean="0">
                <a:solidFill>
                  <a:srgbClr val="000000"/>
                </a:solidFill>
              </a:rPr>
              <a:pPr>
                <a:defRPr/>
              </a:pPr>
              <a:t>13</a:t>
            </a:fld>
            <a:endParaRPr lang="en-US" dirty="0">
              <a:solidFill>
                <a:srgbClr val="000000"/>
              </a:solidFill>
            </a:endParaRPr>
          </a:p>
        </p:txBody>
      </p:sp>
      <p:sp>
        <p:nvSpPr>
          <p:cNvPr id="3" name="Content Placeholder 2"/>
          <p:cNvSpPr>
            <a:spLocks noGrp="1"/>
          </p:cNvSpPr>
          <p:nvPr>
            <p:ph idx="1"/>
          </p:nvPr>
        </p:nvSpPr>
        <p:spPr>
          <a:xfrm>
            <a:off x="256032" y="1497496"/>
            <a:ext cx="8604503" cy="5231916"/>
          </a:xfrm>
        </p:spPr>
        <p:txBody>
          <a:bodyPr lIns="91440" tIns="45720" rIns="91440" bIns="45720" anchor="t"/>
          <a:lstStyle/>
          <a:p>
            <a:pPr marL="0" indent="0">
              <a:buNone/>
            </a:pPr>
            <a:r>
              <a:rPr lang="en-US" sz="2000" dirty="0"/>
              <a:t>Authority to Certify Time and Attendance</a:t>
            </a:r>
          </a:p>
          <a:p>
            <a:pPr lvl="1">
              <a:buFont typeface="Arial" panose="020B0604020202020204" pitchFamily="34" charset="0"/>
              <a:buChar char="•"/>
            </a:pPr>
            <a:r>
              <a:rPr lang="en-US" sz="1800" dirty="0"/>
              <a:t>Recording and certifying T&amp;A is made by the individual most knowledgeable of the time worked by the employee, either by personal observation or work output and the absence of the employee involved This is usually the immediate supervisor or another delegated official</a:t>
            </a:r>
          </a:p>
          <a:p>
            <a:pPr lvl="1">
              <a:buFont typeface="Arial" panose="020B0604020202020204" pitchFamily="34" charset="0"/>
              <a:buChar char="•"/>
            </a:pPr>
            <a:r>
              <a:rPr lang="en-US" sz="1800" dirty="0"/>
              <a:t>Ensure T&amp;A is submitted in a timely manner according to the submission</a:t>
            </a:r>
          </a:p>
          <a:p>
            <a:pPr lvl="1">
              <a:buFont typeface="Arial" panose="020B0604020202020204" pitchFamily="34" charset="0"/>
              <a:buChar char="•"/>
            </a:pPr>
            <a:r>
              <a:rPr lang="en-US" sz="1800" dirty="0"/>
              <a:t>schedules established by your Major Command or Activity </a:t>
            </a:r>
          </a:p>
          <a:p>
            <a:pPr lvl="1">
              <a:buFont typeface="Arial" panose="020B0604020202020204" pitchFamily="34" charset="0"/>
              <a:buChar char="•"/>
            </a:pPr>
            <a:r>
              <a:rPr lang="en-US" sz="1800" dirty="0"/>
              <a:t>Follow all internal T&amp;A policies established by your Major Command or</a:t>
            </a:r>
          </a:p>
          <a:p>
            <a:pPr lvl="1">
              <a:buFont typeface="Arial" panose="020B0604020202020204" pitchFamily="34" charset="0"/>
              <a:buChar char="•"/>
            </a:pPr>
            <a:r>
              <a:rPr lang="en-US" sz="1800" dirty="0"/>
              <a:t>Activity</a:t>
            </a:r>
          </a:p>
          <a:p>
            <a:pPr lvl="1">
              <a:buFont typeface="Arial" panose="020B0604020202020204" pitchFamily="34" charset="0"/>
              <a:buChar char="•"/>
            </a:pPr>
            <a:r>
              <a:rPr lang="en-US" sz="1800" dirty="0"/>
              <a:t>Make sure to keep your T&amp;A certification credentials or any training requirements required by your Command up to date, i.e., letters of delegation, signature cards, DD Form 577 (if required), and annual refresher training, etc.</a:t>
            </a:r>
          </a:p>
          <a:p>
            <a:pPr lvl="1">
              <a:buFont typeface="Arial" panose="020B0604020202020204" pitchFamily="34" charset="0"/>
              <a:buChar char="•"/>
            </a:pPr>
            <a:r>
              <a:rPr lang="en-US" sz="1800" dirty="0"/>
              <a:t>Training would include this course and any others that your Command requires as a part of your certifying responsibilities or automated signature must be provided for each time-card</a:t>
            </a:r>
          </a:p>
        </p:txBody>
      </p:sp>
    </p:spTree>
    <p:extLst>
      <p:ext uri="{BB962C8B-B14F-4D97-AF65-F5344CB8AC3E}">
        <p14:creationId xmlns:p14="http://schemas.microsoft.com/office/powerpoint/2010/main" val="469598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DFAD3-DAAD-8C68-154C-B859B076631F}"/>
              </a:ext>
            </a:extLst>
          </p:cNvPr>
          <p:cNvSpPr>
            <a:spLocks noGrp="1"/>
          </p:cNvSpPr>
          <p:nvPr>
            <p:ph type="title"/>
          </p:nvPr>
        </p:nvSpPr>
        <p:spPr/>
        <p:txBody>
          <a:bodyPr/>
          <a:lstStyle/>
          <a:p>
            <a:r>
              <a:rPr lang="en-US" dirty="0"/>
              <a:t>     Supervisor Responsibilities</a:t>
            </a:r>
          </a:p>
        </p:txBody>
      </p:sp>
      <p:sp>
        <p:nvSpPr>
          <p:cNvPr id="3" name="Content Placeholder 2">
            <a:extLst>
              <a:ext uri="{FF2B5EF4-FFF2-40B4-BE49-F238E27FC236}">
                <a16:creationId xmlns:a16="http://schemas.microsoft.com/office/drawing/2014/main" id="{967A660D-AD55-EE3B-102C-C2F0598D813A}"/>
              </a:ext>
            </a:extLst>
          </p:cNvPr>
          <p:cNvSpPr>
            <a:spLocks noGrp="1"/>
          </p:cNvSpPr>
          <p:nvPr>
            <p:ph idx="1"/>
          </p:nvPr>
        </p:nvSpPr>
        <p:spPr/>
        <p:txBody>
          <a:bodyPr/>
          <a:lstStyle/>
          <a:p>
            <a:r>
              <a:rPr lang="en-US" dirty="0"/>
              <a:t>Request  Systems access (Request all roles)</a:t>
            </a:r>
          </a:p>
          <a:p>
            <a:r>
              <a:rPr lang="en-US" dirty="0"/>
              <a:t>Notify Timekeepers of all new </a:t>
            </a:r>
            <a:r>
              <a:rPr lang="en-US" dirty="0">
                <a:solidFill>
                  <a:srgbClr val="FF0000"/>
                </a:solidFill>
              </a:rPr>
              <a:t>hires/separations</a:t>
            </a:r>
            <a:r>
              <a:rPr lang="en-US" dirty="0"/>
              <a:t>/ management directed reassignments</a:t>
            </a:r>
          </a:p>
          <a:p>
            <a:r>
              <a:rPr lang="en-US" dirty="0"/>
              <a:t>Review timecard substantiating documents</a:t>
            </a:r>
          </a:p>
        </p:txBody>
      </p:sp>
    </p:spTree>
    <p:extLst>
      <p:ext uri="{BB962C8B-B14F-4D97-AF65-F5344CB8AC3E}">
        <p14:creationId xmlns:p14="http://schemas.microsoft.com/office/powerpoint/2010/main" val="695399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DFAD3-DAAD-8C68-154C-B859B076631F}"/>
              </a:ext>
            </a:extLst>
          </p:cNvPr>
          <p:cNvSpPr>
            <a:spLocks noGrp="1"/>
          </p:cNvSpPr>
          <p:nvPr>
            <p:ph type="title"/>
          </p:nvPr>
        </p:nvSpPr>
        <p:spPr/>
        <p:txBody>
          <a:bodyPr/>
          <a:lstStyle/>
          <a:p>
            <a:r>
              <a:rPr lang="en-US" sz="4000" dirty="0"/>
              <a:t>Supervisor Responsibilities</a:t>
            </a:r>
            <a:br>
              <a:rPr lang="en-US" sz="4000" dirty="0"/>
            </a:br>
            <a:r>
              <a:rPr lang="en-US" sz="4000" dirty="0"/>
              <a:t> Continued</a:t>
            </a:r>
          </a:p>
        </p:txBody>
      </p:sp>
      <p:sp>
        <p:nvSpPr>
          <p:cNvPr id="3" name="Content Placeholder 2">
            <a:extLst>
              <a:ext uri="{FF2B5EF4-FFF2-40B4-BE49-F238E27FC236}">
                <a16:creationId xmlns:a16="http://schemas.microsoft.com/office/drawing/2014/main" id="{967A660D-AD55-EE3B-102C-C2F0598D813A}"/>
              </a:ext>
            </a:extLst>
          </p:cNvPr>
          <p:cNvSpPr>
            <a:spLocks noGrp="1"/>
          </p:cNvSpPr>
          <p:nvPr>
            <p:ph idx="1"/>
          </p:nvPr>
        </p:nvSpPr>
        <p:spPr/>
        <p:txBody>
          <a:bodyPr/>
          <a:lstStyle/>
          <a:p>
            <a:r>
              <a:rPr lang="en-US" dirty="0"/>
              <a:t>Ensure employee timecard submission in accordance with official work schedule</a:t>
            </a:r>
          </a:p>
          <a:p>
            <a:pPr marL="0" indent="0">
              <a:buNone/>
            </a:pPr>
            <a:endParaRPr lang="en-US" dirty="0"/>
          </a:p>
          <a:p>
            <a:r>
              <a:rPr lang="en-US" dirty="0"/>
              <a:t>Ensure employee timecard submission in accordance with official work schedule</a:t>
            </a:r>
          </a:p>
          <a:p>
            <a:endParaRPr lang="en-US" dirty="0"/>
          </a:p>
          <a:p>
            <a:r>
              <a:rPr lang="en-US" dirty="0"/>
              <a:t>Establish at least </a:t>
            </a:r>
            <a:r>
              <a:rPr lang="en-US" dirty="0">
                <a:solidFill>
                  <a:srgbClr val="FF0000"/>
                </a:solidFill>
              </a:rPr>
              <a:t>3 OTL proxies</a:t>
            </a:r>
          </a:p>
        </p:txBody>
      </p:sp>
    </p:spTree>
    <p:extLst>
      <p:ext uri="{BB962C8B-B14F-4D97-AF65-F5344CB8AC3E}">
        <p14:creationId xmlns:p14="http://schemas.microsoft.com/office/powerpoint/2010/main" val="3241623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DFAD3-DAAD-8C68-154C-B859B076631F}"/>
              </a:ext>
            </a:extLst>
          </p:cNvPr>
          <p:cNvSpPr>
            <a:spLocks noGrp="1"/>
          </p:cNvSpPr>
          <p:nvPr>
            <p:ph type="title"/>
          </p:nvPr>
        </p:nvSpPr>
        <p:spPr/>
        <p:txBody>
          <a:bodyPr/>
          <a:lstStyle/>
          <a:p>
            <a:r>
              <a:rPr lang="en-US" dirty="0"/>
              <a:t>Timekeeper Responsibilities</a:t>
            </a:r>
          </a:p>
        </p:txBody>
      </p:sp>
      <p:sp>
        <p:nvSpPr>
          <p:cNvPr id="3" name="Content Placeholder 2">
            <a:extLst>
              <a:ext uri="{FF2B5EF4-FFF2-40B4-BE49-F238E27FC236}">
                <a16:creationId xmlns:a16="http://schemas.microsoft.com/office/drawing/2014/main" id="{967A660D-AD55-EE3B-102C-C2F0598D813A}"/>
              </a:ext>
            </a:extLst>
          </p:cNvPr>
          <p:cNvSpPr>
            <a:spLocks noGrp="1"/>
          </p:cNvSpPr>
          <p:nvPr>
            <p:ph idx="1"/>
          </p:nvPr>
        </p:nvSpPr>
        <p:spPr/>
        <p:txBody>
          <a:bodyPr/>
          <a:lstStyle/>
          <a:p>
            <a:r>
              <a:rPr lang="en-US" dirty="0"/>
              <a:t>Super Timekeepers: </a:t>
            </a:r>
          </a:p>
          <a:p>
            <a:pPr lvl="1"/>
            <a:r>
              <a:rPr lang="en-US" dirty="0"/>
              <a:t>Responsible for Employing Activity</a:t>
            </a:r>
          </a:p>
          <a:p>
            <a:pPr lvl="1"/>
            <a:r>
              <a:rPr lang="en-US" dirty="0"/>
              <a:t>Assist employees with obtaining systems access</a:t>
            </a:r>
          </a:p>
          <a:p>
            <a:pPr lvl="1"/>
            <a:r>
              <a:rPr lang="en-US" dirty="0"/>
              <a:t>Train Limited Timekeepers, Employees, Supervisors</a:t>
            </a:r>
          </a:p>
          <a:p>
            <a:r>
              <a:rPr lang="en-US" sz="3600" dirty="0">
                <a:solidFill>
                  <a:srgbClr val="000000"/>
                </a:solidFill>
                <a:ea typeface="+mn-ea"/>
              </a:rPr>
              <a:t>Limited Timekeepers:  </a:t>
            </a:r>
          </a:p>
          <a:p>
            <a:pPr lvl="1"/>
            <a:r>
              <a:rPr lang="en-US" dirty="0"/>
              <a:t>Responsible for a work section – Primary POC</a:t>
            </a:r>
          </a:p>
          <a:p>
            <a:pPr lvl="1"/>
            <a:endParaRPr lang="en-US" dirty="0"/>
          </a:p>
          <a:p>
            <a:pPr lvl="1"/>
            <a:endParaRPr lang="en-US" dirty="0"/>
          </a:p>
        </p:txBody>
      </p:sp>
    </p:spTree>
    <p:extLst>
      <p:ext uri="{BB962C8B-B14F-4D97-AF65-F5344CB8AC3E}">
        <p14:creationId xmlns:p14="http://schemas.microsoft.com/office/powerpoint/2010/main" val="885792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Time and Attendance</a:t>
            </a:r>
            <a:br>
              <a:rPr lang="en-US" sz="4000" dirty="0"/>
            </a:br>
            <a:r>
              <a:rPr lang="en-US" sz="4000" dirty="0"/>
              <a:t> Schedule</a:t>
            </a:r>
          </a:p>
        </p:txBody>
      </p:sp>
      <p:sp>
        <p:nvSpPr>
          <p:cNvPr id="3" name="Rectangle 2"/>
          <p:cNvSpPr/>
          <p:nvPr/>
        </p:nvSpPr>
        <p:spPr>
          <a:xfrm>
            <a:off x="685800" y="1533262"/>
            <a:ext cx="8174736" cy="5050100"/>
          </a:xfrm>
          <a:prstGeom prst="rect">
            <a:avLst/>
          </a:prstGeom>
        </p:spPr>
        <p:txBody>
          <a:bodyPr wrap="square">
            <a:spAutoFit/>
          </a:bodyPr>
          <a:lstStyle/>
          <a:p>
            <a:pPr>
              <a:spcBef>
                <a:spcPts val="500"/>
              </a:spcBef>
              <a:spcAft>
                <a:spcPts val="500"/>
              </a:spcAft>
            </a:pPr>
            <a:r>
              <a:rPr lang="en-US" sz="2400" u="sng" dirty="0">
                <a:latin typeface="Aptos Display" panose="020B0004020202020204" pitchFamily="34" charset="0"/>
              </a:rPr>
              <a:t>Routine Schedule:</a:t>
            </a:r>
          </a:p>
          <a:p>
            <a:pPr>
              <a:spcBef>
                <a:spcPts val="0"/>
              </a:spcBef>
              <a:spcAft>
                <a:spcPts val="0"/>
              </a:spcAft>
            </a:pPr>
            <a:r>
              <a:rPr lang="en-US" dirty="0">
                <a:latin typeface="Aptos Display" panose="020B0004020202020204" pitchFamily="34" charset="0"/>
              </a:rPr>
              <a:t>Prior pay approval status </a:t>
            </a:r>
            <a:r>
              <a:rPr lang="en-US" dirty="0">
                <a:solidFill>
                  <a:srgbClr val="FF0000"/>
                </a:solidFill>
                <a:latin typeface="Aptos Display" panose="020B0004020202020204" pitchFamily="34" charset="0"/>
              </a:rPr>
              <a:t>NLT 1100 2nd Thursday </a:t>
            </a:r>
          </a:p>
          <a:p>
            <a:pPr>
              <a:spcBef>
                <a:spcPts val="0"/>
              </a:spcBef>
              <a:spcAft>
                <a:spcPts val="0"/>
              </a:spcAft>
            </a:pPr>
            <a:r>
              <a:rPr lang="en-US" dirty="0">
                <a:latin typeface="Aptos Display" panose="020B0004020202020204" pitchFamily="34" charset="0"/>
              </a:rPr>
              <a:t>Employee Submit current pay period status </a:t>
            </a:r>
            <a:r>
              <a:rPr lang="en-US" dirty="0">
                <a:solidFill>
                  <a:srgbClr val="FF0000"/>
                </a:solidFill>
                <a:latin typeface="Aptos Display" panose="020B0004020202020204" pitchFamily="34" charset="0"/>
              </a:rPr>
              <a:t>NLT 1100 2nd Thursday </a:t>
            </a:r>
          </a:p>
          <a:p>
            <a:pPr>
              <a:spcBef>
                <a:spcPts val="0"/>
              </a:spcBef>
              <a:spcAft>
                <a:spcPts val="0"/>
              </a:spcAft>
            </a:pPr>
            <a:r>
              <a:rPr lang="en-US" dirty="0">
                <a:latin typeface="Aptos Display" panose="020B0004020202020204" pitchFamily="34" charset="0"/>
              </a:rPr>
              <a:t>Supervisor Approval </a:t>
            </a:r>
            <a:r>
              <a:rPr lang="en-US" dirty="0">
                <a:solidFill>
                  <a:srgbClr val="FF0000"/>
                </a:solidFill>
                <a:latin typeface="Aptos Display" panose="020B0004020202020204" pitchFamily="34" charset="0"/>
              </a:rPr>
              <a:t>NLT 1100 2nd Friday </a:t>
            </a:r>
          </a:p>
          <a:p>
            <a:pPr>
              <a:spcBef>
                <a:spcPts val="0"/>
              </a:spcBef>
              <a:spcAft>
                <a:spcPts val="0"/>
              </a:spcAft>
            </a:pPr>
            <a:r>
              <a:rPr lang="en-US" dirty="0">
                <a:latin typeface="Aptos Display" panose="020B0004020202020204" pitchFamily="34" charset="0"/>
              </a:rPr>
              <a:t>Final Pay period end correction Approval </a:t>
            </a:r>
            <a:r>
              <a:rPr lang="en-US" dirty="0">
                <a:solidFill>
                  <a:srgbClr val="FF0000"/>
                </a:solidFill>
                <a:latin typeface="Aptos Display" panose="020B0004020202020204" pitchFamily="34" charset="0"/>
              </a:rPr>
              <a:t>NLT 1100 1</a:t>
            </a:r>
            <a:r>
              <a:rPr lang="en-US" baseline="30000" dirty="0">
                <a:solidFill>
                  <a:srgbClr val="FF0000"/>
                </a:solidFill>
                <a:latin typeface="Aptos Display" panose="020B0004020202020204" pitchFamily="34" charset="0"/>
              </a:rPr>
              <a:t>st</a:t>
            </a:r>
            <a:r>
              <a:rPr lang="en-US" dirty="0">
                <a:solidFill>
                  <a:srgbClr val="FF0000"/>
                </a:solidFill>
                <a:latin typeface="Aptos Display" panose="020B0004020202020204" pitchFamily="34" charset="0"/>
              </a:rPr>
              <a:t> Monday of new pay period</a:t>
            </a:r>
          </a:p>
          <a:p>
            <a:pPr>
              <a:spcBef>
                <a:spcPts val="0"/>
              </a:spcBef>
              <a:spcAft>
                <a:spcPts val="0"/>
              </a:spcAft>
            </a:pPr>
            <a:endParaRPr lang="en-US" dirty="0">
              <a:solidFill>
                <a:srgbClr val="FF0000"/>
              </a:solidFill>
              <a:latin typeface="Aptos Display" panose="020B0004020202020204" pitchFamily="34" charset="0"/>
            </a:endParaRPr>
          </a:p>
          <a:p>
            <a:pPr>
              <a:spcBef>
                <a:spcPts val="0"/>
              </a:spcBef>
              <a:spcAft>
                <a:spcPts val="0"/>
              </a:spcAft>
            </a:pPr>
            <a:r>
              <a:rPr lang="en-US" sz="2400" u="sng" dirty="0">
                <a:latin typeface="Aptos Display" panose="020B0004020202020204" pitchFamily="34" charset="0"/>
              </a:rPr>
              <a:t>Accelerated Schedule (24 </a:t>
            </a:r>
            <a:r>
              <a:rPr lang="en-US" sz="2400" u="sng" dirty="0" err="1">
                <a:latin typeface="Aptos Display" panose="020B0004020202020204" pitchFamily="34" charset="0"/>
              </a:rPr>
              <a:t>Hrs</a:t>
            </a:r>
            <a:r>
              <a:rPr lang="en-US" sz="2400" u="sng" dirty="0">
                <a:latin typeface="Aptos Display" panose="020B0004020202020204" pitchFamily="34" charset="0"/>
              </a:rPr>
              <a:t>):</a:t>
            </a:r>
          </a:p>
          <a:p>
            <a:pPr>
              <a:spcBef>
                <a:spcPts val="0"/>
              </a:spcBef>
              <a:spcAft>
                <a:spcPts val="0"/>
              </a:spcAft>
            </a:pPr>
            <a:r>
              <a:rPr lang="en-US" dirty="0">
                <a:latin typeface="Aptos Display" panose="020B0004020202020204" pitchFamily="34" charset="0"/>
              </a:rPr>
              <a:t>Prior pay approval status </a:t>
            </a:r>
            <a:r>
              <a:rPr lang="en-US" dirty="0">
                <a:solidFill>
                  <a:srgbClr val="FF0000"/>
                </a:solidFill>
                <a:latin typeface="Aptos Display" panose="020B0004020202020204" pitchFamily="34" charset="0"/>
              </a:rPr>
              <a:t>NLT 1100 2nd Wednesday</a:t>
            </a:r>
          </a:p>
          <a:p>
            <a:pPr>
              <a:spcBef>
                <a:spcPts val="0"/>
              </a:spcBef>
              <a:spcAft>
                <a:spcPts val="0"/>
              </a:spcAft>
            </a:pPr>
            <a:r>
              <a:rPr lang="en-US" dirty="0">
                <a:latin typeface="Aptos Display" panose="020B0004020202020204" pitchFamily="34" charset="0"/>
              </a:rPr>
              <a:t>Employee Submit current pay period status </a:t>
            </a:r>
            <a:r>
              <a:rPr lang="en-US" dirty="0">
                <a:solidFill>
                  <a:srgbClr val="FF0000"/>
                </a:solidFill>
                <a:latin typeface="Aptos Display" panose="020B0004020202020204" pitchFamily="34" charset="0"/>
              </a:rPr>
              <a:t>NLT 1100 2nd Wednesday</a:t>
            </a:r>
          </a:p>
          <a:p>
            <a:pPr>
              <a:spcBef>
                <a:spcPts val="0"/>
              </a:spcBef>
              <a:spcAft>
                <a:spcPts val="0"/>
              </a:spcAft>
            </a:pPr>
            <a:r>
              <a:rPr lang="en-US" dirty="0">
                <a:latin typeface="Aptos Display" panose="020B0004020202020204" pitchFamily="34" charset="0"/>
              </a:rPr>
              <a:t>Supervisor Approval </a:t>
            </a:r>
            <a:r>
              <a:rPr lang="en-US" dirty="0">
                <a:solidFill>
                  <a:srgbClr val="FF0000"/>
                </a:solidFill>
                <a:latin typeface="Aptos Display" panose="020B0004020202020204" pitchFamily="34" charset="0"/>
              </a:rPr>
              <a:t>NLT 1100 2nd Thursday</a:t>
            </a:r>
          </a:p>
          <a:p>
            <a:pPr>
              <a:spcBef>
                <a:spcPts val="0"/>
              </a:spcBef>
              <a:spcAft>
                <a:spcPts val="0"/>
              </a:spcAft>
            </a:pPr>
            <a:r>
              <a:rPr lang="en-US" dirty="0">
                <a:latin typeface="Aptos Display" panose="020B0004020202020204" pitchFamily="34" charset="0"/>
              </a:rPr>
              <a:t>Final Pay period end correction Approval </a:t>
            </a:r>
            <a:r>
              <a:rPr lang="en-US" dirty="0">
                <a:solidFill>
                  <a:srgbClr val="FF0000"/>
                </a:solidFill>
                <a:latin typeface="Aptos Display" panose="020B0004020202020204" pitchFamily="34" charset="0"/>
              </a:rPr>
              <a:t>NLT 1100 2nd Friday</a:t>
            </a:r>
          </a:p>
          <a:p>
            <a:pPr>
              <a:spcBef>
                <a:spcPts val="0"/>
              </a:spcBef>
              <a:spcAft>
                <a:spcPts val="0"/>
              </a:spcAft>
            </a:pPr>
            <a:endParaRPr lang="en-US" dirty="0">
              <a:solidFill>
                <a:srgbClr val="FF0000"/>
              </a:solidFill>
              <a:latin typeface="Aptos Display" panose="020B0004020202020204" pitchFamily="34" charset="0"/>
            </a:endParaRPr>
          </a:p>
          <a:p>
            <a:r>
              <a:rPr lang="en-US" sz="1800" b="1" dirty="0">
                <a:solidFill>
                  <a:schemeClr val="tx1"/>
                </a:solidFill>
                <a:latin typeface="Aptos Display" panose="020B0004020202020204" pitchFamily="34" charset="0"/>
              </a:rPr>
              <a:t>Note: </a:t>
            </a:r>
          </a:p>
          <a:p>
            <a:r>
              <a:rPr lang="en-US" sz="1800" b="1" dirty="0">
                <a:solidFill>
                  <a:schemeClr val="tx1"/>
                </a:solidFill>
                <a:latin typeface="Aptos Display" panose="020B0004020202020204" pitchFamily="34" charset="0"/>
              </a:rPr>
              <a:t>Unapproved timecards will not be transmitted to DFAS.  This may result in a charge to available annual leave balance or Leave Without Pay (LWOP) Corrections can take 1-2 pay periods to resolve</a:t>
            </a:r>
          </a:p>
          <a:p>
            <a:pPr>
              <a:spcBef>
                <a:spcPts val="0"/>
              </a:spcBef>
              <a:spcAft>
                <a:spcPts val="0"/>
              </a:spcAft>
            </a:pPr>
            <a:endParaRPr lang="en-US" sz="1800" dirty="0">
              <a:effectLst/>
              <a:latin typeface="Calibri" panose="020F0502020204030204" pitchFamily="34" charset="0"/>
            </a:endParaRPr>
          </a:p>
        </p:txBody>
      </p:sp>
    </p:spTree>
    <p:extLst>
      <p:ext uri="{BB962C8B-B14F-4D97-AF65-F5344CB8AC3E}">
        <p14:creationId xmlns:p14="http://schemas.microsoft.com/office/powerpoint/2010/main" val="1160751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Account Access</a:t>
            </a:r>
          </a:p>
        </p:txBody>
      </p:sp>
      <p:sp>
        <p:nvSpPr>
          <p:cNvPr id="4" name="Content Placeholder 3"/>
          <p:cNvSpPr>
            <a:spLocks noGrp="1"/>
          </p:cNvSpPr>
          <p:nvPr>
            <p:ph idx="1"/>
          </p:nvPr>
        </p:nvSpPr>
        <p:spPr>
          <a:xfrm>
            <a:off x="457200" y="1600200"/>
            <a:ext cx="8229600" cy="4717473"/>
          </a:xfrm>
        </p:spPr>
        <p:txBody>
          <a:bodyPr/>
          <a:lstStyle/>
          <a:p>
            <a:pPr>
              <a:buFont typeface="Arial" panose="020B0604020202020204" pitchFamily="34" charset="0"/>
              <a:buChar char="•"/>
            </a:pPr>
            <a:r>
              <a:rPr lang="en-US" dirty="0"/>
              <a:t>See your </a:t>
            </a:r>
            <a:r>
              <a:rPr lang="en-US" dirty="0">
                <a:solidFill>
                  <a:srgbClr val="FF0000"/>
                </a:solidFill>
              </a:rPr>
              <a:t>Timekeeper </a:t>
            </a:r>
            <a:r>
              <a:rPr lang="en-US" dirty="0"/>
              <a:t>to obtain a DAI account. (Must have CAC card first.)</a:t>
            </a:r>
          </a:p>
          <a:p>
            <a:pPr>
              <a:buFont typeface="Arial" panose="020B0604020202020204" pitchFamily="34" charset="0"/>
              <a:buChar char="•"/>
            </a:pPr>
            <a:endParaRPr lang="en-US" sz="2400" dirty="0"/>
          </a:p>
          <a:p>
            <a:r>
              <a:rPr lang="en-US" sz="2800" dirty="0"/>
              <a:t>OTL Account Creation is a </a:t>
            </a:r>
            <a:r>
              <a:rPr lang="en-US" sz="2800" dirty="0">
                <a:solidFill>
                  <a:srgbClr val="FF0000"/>
                </a:solidFill>
              </a:rPr>
              <a:t>Two-Step Process</a:t>
            </a:r>
            <a:r>
              <a:rPr lang="en-US" sz="2800" dirty="0"/>
              <a:t>:</a:t>
            </a:r>
          </a:p>
          <a:p>
            <a:pPr fontAlgn="ctr"/>
            <a:r>
              <a:rPr lang="en-US" sz="2800" b="1" dirty="0"/>
              <a:t>Step 1 - </a:t>
            </a:r>
            <a:r>
              <a:rPr lang="en-US" sz="2800" b="1" dirty="0">
                <a:hlinkClick r:id="rId3"/>
              </a:rPr>
              <a:t>Submit an Access Request in ARMS</a:t>
            </a:r>
            <a:r>
              <a:rPr lang="en-US" sz="2800" b="1" dirty="0"/>
              <a:t>.</a:t>
            </a:r>
            <a:endParaRPr lang="en-US" sz="2800" dirty="0"/>
          </a:p>
          <a:p>
            <a:pPr fontAlgn="ctr"/>
            <a:r>
              <a:rPr lang="en-US" sz="2800" b="1" dirty="0"/>
              <a:t>Step 2 - Request OTL Role(s)</a:t>
            </a:r>
          </a:p>
          <a:p>
            <a:pPr marL="0" indent="0" fontAlgn="ctr">
              <a:buNone/>
            </a:pPr>
            <a:endParaRPr lang="en-US" sz="2800" dirty="0"/>
          </a:p>
          <a:p>
            <a:pPr marL="0" indent="0">
              <a:buNone/>
            </a:pPr>
            <a:r>
              <a:rPr lang="en-US" sz="2400" dirty="0"/>
              <a:t>Employees must complete a manual timesheet and turn in to Limited Timekeeper or supervisor each pay period until systems access to OTL is obtained</a:t>
            </a:r>
          </a:p>
          <a:p>
            <a:pPr marL="0" indent="0">
              <a:buNone/>
            </a:pPr>
            <a:endParaRPr lang="en-US" sz="2800" dirty="0"/>
          </a:p>
          <a:p>
            <a:pPr marL="0" indent="0">
              <a:buNone/>
            </a:pPr>
            <a:endParaRPr lang="en-US" sz="2400" dirty="0"/>
          </a:p>
          <a:p>
            <a:pPr marL="0" indent="0">
              <a:buNone/>
            </a:pPr>
            <a:endParaRPr lang="en-US" dirty="0"/>
          </a:p>
          <a:p>
            <a:pPr marL="0" indent="0">
              <a:buNone/>
            </a:pPr>
            <a:endParaRPr lang="en-US" dirty="0"/>
          </a:p>
          <a:p>
            <a:pPr marL="0" indent="0">
              <a:buNone/>
            </a:pPr>
            <a:endParaRPr lang="en-US" sz="2000" dirty="0"/>
          </a:p>
          <a:p>
            <a:pPr marL="0" indent="0">
              <a:buNone/>
            </a:pPr>
            <a:r>
              <a:rPr lang="en-US" sz="2000" dirty="0"/>
              <a:t> </a:t>
            </a:r>
            <a:endParaRPr lang="en-US" dirty="0"/>
          </a:p>
        </p:txBody>
      </p:sp>
    </p:spTree>
    <p:extLst>
      <p:ext uri="{BB962C8B-B14F-4D97-AF65-F5344CB8AC3E}">
        <p14:creationId xmlns:p14="http://schemas.microsoft.com/office/powerpoint/2010/main" val="367763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81446"/>
            <a:ext cx="8389088" cy="5002481"/>
          </a:xfrm>
          <a:noFill/>
        </p:spPr>
        <p:txBody>
          <a:bodyPr/>
          <a:lstStyle/>
          <a:p>
            <a:pPr>
              <a:buFont typeface="Wingdings" pitchFamily="2" charset="2"/>
              <a:buNone/>
              <a:defRPr/>
            </a:pPr>
            <a:endParaRPr lang="en-US" sz="1050" dirty="0">
              <a:solidFill>
                <a:srgbClr val="0070C0"/>
              </a:solidFill>
            </a:endParaRPr>
          </a:p>
          <a:p>
            <a:pPr>
              <a:defRPr/>
            </a:pPr>
            <a:r>
              <a:rPr lang="en-US" sz="1400" dirty="0"/>
              <a:t>Defense Civilian Payroll System (DCPS) is the payroll system that produces your paycheck and LES.</a:t>
            </a:r>
          </a:p>
          <a:p>
            <a:pPr>
              <a:defRPr/>
            </a:pPr>
            <a:r>
              <a:rPr lang="en-US" sz="1400" dirty="0"/>
              <a:t>You will be paid on the 3</a:t>
            </a:r>
            <a:r>
              <a:rPr lang="en-US" sz="1400" baseline="30000" dirty="0"/>
              <a:t>rd</a:t>
            </a:r>
            <a:r>
              <a:rPr lang="en-US" sz="1400" dirty="0"/>
              <a:t> Friday and every other Friday from then on. Some banks have pending deposit on Thursday. Funds are available on Friday. If payday is a holiday, you will be paid on Thursday.</a:t>
            </a:r>
          </a:p>
          <a:p>
            <a:pPr>
              <a:defRPr/>
            </a:pPr>
            <a:r>
              <a:rPr lang="en-US" sz="1400" dirty="0"/>
              <a:t>DCPS calculates your annual and sick leave balances and keeps track of all other leave</a:t>
            </a:r>
          </a:p>
          <a:p>
            <a:pPr lvl="1">
              <a:defRPr/>
            </a:pPr>
            <a:r>
              <a:rPr lang="en-US" sz="1400" dirty="0"/>
              <a:t>Sick Leave – all employees accrue 4 hours each pay period</a:t>
            </a:r>
          </a:p>
          <a:p>
            <a:pPr lvl="1">
              <a:defRPr/>
            </a:pPr>
            <a:r>
              <a:rPr lang="en-US" sz="1400" dirty="0"/>
              <a:t>Annual Leave – employees accrue either 4, 6, or 8 hours</a:t>
            </a:r>
          </a:p>
          <a:p>
            <a:pPr lvl="1">
              <a:defRPr/>
            </a:pPr>
            <a:r>
              <a:rPr lang="en-US" sz="1400" dirty="0"/>
              <a:t>You can use your leave in the </a:t>
            </a:r>
            <a:r>
              <a:rPr lang="en-US" sz="1400" dirty="0">
                <a:solidFill>
                  <a:srgbClr val="FF0000"/>
                </a:solidFill>
              </a:rPr>
              <a:t>first pay period </a:t>
            </a:r>
            <a:r>
              <a:rPr lang="en-US" sz="1400" dirty="0"/>
              <a:t>you’re hired – not recommended</a:t>
            </a:r>
          </a:p>
          <a:p>
            <a:pPr lvl="1">
              <a:defRPr/>
            </a:pPr>
            <a:r>
              <a:rPr lang="en-US" sz="1400" b="1" dirty="0"/>
              <a:t>If you transferred in and need to use your leave immediately, see your Payroll Office to ensure your leave has transferred. (Provide copy of last LES with losing organization)</a:t>
            </a:r>
          </a:p>
          <a:p>
            <a:pPr>
              <a:defRPr/>
            </a:pPr>
            <a:r>
              <a:rPr lang="en-US" sz="1400" dirty="0"/>
              <a:t>If you are a military reservist, you are entitled to </a:t>
            </a:r>
            <a:r>
              <a:rPr lang="en-US" sz="1400" dirty="0">
                <a:solidFill>
                  <a:srgbClr val="FF0000"/>
                </a:solidFill>
              </a:rPr>
              <a:t>120 hours </a:t>
            </a:r>
            <a:r>
              <a:rPr lang="en-US" sz="1400" dirty="0"/>
              <a:t>of military leave per fiscal year. Be sure you notify HR of your reserve status. </a:t>
            </a:r>
          </a:p>
          <a:p>
            <a:pPr>
              <a:defRPr/>
            </a:pPr>
            <a:r>
              <a:rPr lang="en-US" sz="1400" dirty="0"/>
              <a:t>Use the proper code in OTL when drilling and submit a copy of your military orders to your Limited  Timekeeper and/or supervisor.</a:t>
            </a:r>
          </a:p>
          <a:p>
            <a:pPr>
              <a:defRPr/>
            </a:pPr>
            <a:r>
              <a:rPr lang="en-US" sz="1400" dirty="0"/>
              <a:t>When mobilizing to active duty provide HR and Civilian payroll a copy of all orders and modifications</a:t>
            </a:r>
          </a:p>
          <a:p>
            <a:pPr>
              <a:defRPr/>
            </a:pPr>
            <a:r>
              <a:rPr lang="en-US" sz="1400" dirty="0"/>
              <a:t>If you have a service-connected disability rating of 30% or higher and meet certain other criteria you may be entitled to up to 104 hours of Disabled Veteran Leave. Please see HR.</a:t>
            </a:r>
          </a:p>
        </p:txBody>
      </p:sp>
      <p:sp>
        <p:nvSpPr>
          <p:cNvPr id="5" name="Rectangle 2"/>
          <p:cNvSpPr>
            <a:spLocks noGrp="1" noChangeArrowheads="1"/>
          </p:cNvSpPr>
          <p:nvPr>
            <p:ph type="title"/>
          </p:nvPr>
        </p:nvSpPr>
        <p:spPr/>
        <p:txBody>
          <a:bodyPr/>
          <a:lstStyle/>
          <a:p>
            <a:pPr eaLnBrk="1" hangingPunct="1"/>
            <a:r>
              <a:rPr lang="en-US" dirty="0">
                <a:solidFill>
                  <a:srgbClr val="FF0000"/>
                </a:solidFill>
              </a:rPr>
              <a:t>FAQs to Remember</a:t>
            </a:r>
          </a:p>
        </p:txBody>
      </p:sp>
    </p:spTree>
    <p:extLst>
      <p:ext uri="{BB962C8B-B14F-4D97-AF65-F5344CB8AC3E}">
        <p14:creationId xmlns:p14="http://schemas.microsoft.com/office/powerpoint/2010/main" val="561288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26543"/>
            <a:ext cx="8229600" cy="5104885"/>
          </a:xfrm>
          <a:noFill/>
        </p:spPr>
        <p:txBody>
          <a:bodyPr/>
          <a:lstStyle/>
          <a:p>
            <a:pPr>
              <a:defRPr/>
            </a:pPr>
            <a:r>
              <a:rPr lang="en-US" sz="1200" i="1" dirty="0"/>
              <a:t>Your Payroll Office </a:t>
            </a:r>
            <a:r>
              <a:rPr lang="en-US" sz="1200" dirty="0"/>
              <a:t>manages two applications:</a:t>
            </a:r>
          </a:p>
          <a:p>
            <a:pPr lvl="1">
              <a:defRPr/>
            </a:pPr>
            <a:r>
              <a:rPr lang="en-US" sz="1200" dirty="0"/>
              <a:t>the time and attendance system (DAI-OTL)</a:t>
            </a:r>
          </a:p>
          <a:p>
            <a:pPr lvl="1">
              <a:defRPr/>
            </a:pPr>
            <a:r>
              <a:rPr lang="en-US" sz="1200" dirty="0"/>
              <a:t>the payroll system (DCPS)</a:t>
            </a:r>
          </a:p>
          <a:p>
            <a:pPr marL="457200" lvl="1" indent="0">
              <a:buNone/>
              <a:defRPr/>
            </a:pPr>
            <a:endParaRPr lang="en-US" sz="1200" dirty="0"/>
          </a:p>
          <a:p>
            <a:pPr>
              <a:defRPr/>
            </a:pPr>
            <a:r>
              <a:rPr lang="en-US" sz="1200" i="1" dirty="0"/>
              <a:t>Your Payroll Office </a:t>
            </a:r>
            <a:r>
              <a:rPr lang="en-US" sz="1200" dirty="0"/>
              <a:t>inputs your EFT banking info and tax info. (You are paid by direct deposit.)  After your Payroll Office inputs the banking and tax info the first time, you are responsible for maintaining it in MyPay.</a:t>
            </a:r>
          </a:p>
          <a:p>
            <a:pPr lvl="1">
              <a:defRPr/>
            </a:pPr>
            <a:r>
              <a:rPr lang="en-US" sz="1200" dirty="0"/>
              <a:t>Be sure your pay docs are completed correctly. If you live in VA, you should be paying VA state tax, not MD.</a:t>
            </a:r>
          </a:p>
          <a:p>
            <a:pPr lvl="1">
              <a:defRPr/>
            </a:pPr>
            <a:r>
              <a:rPr lang="en-US" sz="1200" dirty="0"/>
              <a:t>If you have a </a:t>
            </a:r>
            <a:r>
              <a:rPr lang="en-US" sz="1200" dirty="0">
                <a:solidFill>
                  <a:srgbClr val="FF0000"/>
                </a:solidFill>
              </a:rPr>
              <a:t>temporary</a:t>
            </a:r>
            <a:r>
              <a:rPr lang="en-US" sz="1200" dirty="0"/>
              <a:t> address, you must ensure your state tax is correct. </a:t>
            </a:r>
          </a:p>
          <a:p>
            <a:pPr lvl="1">
              <a:defRPr/>
            </a:pPr>
            <a:r>
              <a:rPr lang="en-US" sz="1200" dirty="0"/>
              <a:t>If you will be living in MD, you must pay MD state tax plus the appropriate county tax.</a:t>
            </a:r>
          </a:p>
          <a:p>
            <a:pPr>
              <a:defRPr/>
            </a:pPr>
            <a:endParaRPr lang="en-US" sz="1200" dirty="0"/>
          </a:p>
          <a:p>
            <a:pPr>
              <a:defRPr/>
            </a:pPr>
            <a:r>
              <a:rPr lang="en-US" sz="1200" i="1" dirty="0"/>
              <a:t>Your Payroll Office </a:t>
            </a:r>
            <a:r>
              <a:rPr lang="en-US" sz="1200" dirty="0"/>
              <a:t>inputs leave balances when you transfer from a </a:t>
            </a:r>
            <a:r>
              <a:rPr lang="en-US" sz="1200" dirty="0">
                <a:solidFill>
                  <a:srgbClr val="FF0000"/>
                </a:solidFill>
              </a:rPr>
              <a:t>non-DFAS paying agency </a:t>
            </a:r>
            <a:r>
              <a:rPr lang="en-US" sz="1200" dirty="0"/>
              <a:t>with no break in service.</a:t>
            </a:r>
          </a:p>
          <a:p>
            <a:pPr lvl="1">
              <a:defRPr/>
            </a:pPr>
            <a:r>
              <a:rPr lang="en-US" sz="1200" dirty="0"/>
              <a:t>If you are going to use leave during your </a:t>
            </a:r>
            <a:r>
              <a:rPr lang="en-US" sz="1200" dirty="0">
                <a:solidFill>
                  <a:srgbClr val="FF0000"/>
                </a:solidFill>
              </a:rPr>
              <a:t>first pay period</a:t>
            </a:r>
            <a:r>
              <a:rPr lang="en-US" sz="1200" dirty="0"/>
              <a:t>, you should have your payroll office verify your leave balances. (Payroll can only input annual and sick leave.)</a:t>
            </a:r>
          </a:p>
          <a:p>
            <a:pPr>
              <a:defRPr/>
            </a:pPr>
            <a:endParaRPr lang="en-US" sz="1200" dirty="0"/>
          </a:p>
          <a:p>
            <a:pPr>
              <a:defRPr/>
            </a:pPr>
            <a:r>
              <a:rPr lang="en-US" sz="1200" i="1" dirty="0"/>
              <a:t>Your Payroll Office  </a:t>
            </a:r>
            <a:r>
              <a:rPr lang="en-US" sz="1200" dirty="0">
                <a:solidFill>
                  <a:srgbClr val="FF0000"/>
                </a:solidFill>
              </a:rPr>
              <a:t>re-stablishes </a:t>
            </a:r>
            <a:r>
              <a:rPr lang="en-US" sz="1200" dirty="0"/>
              <a:t>your TSP loan  re-payment when they are interrupted as a result of  employee transfer to new agency.. If you have a TSP loan, be sure the loan is transferred timely. You are responsible for any missed payments.</a:t>
            </a:r>
          </a:p>
          <a:p>
            <a:pPr>
              <a:defRPr/>
            </a:pPr>
            <a:endParaRPr lang="en-US" sz="1200" dirty="0"/>
          </a:p>
          <a:p>
            <a:pPr>
              <a:defRPr/>
            </a:pPr>
            <a:r>
              <a:rPr lang="en-US" sz="1200" i="1" dirty="0"/>
              <a:t>Your Payroll Office </a:t>
            </a:r>
            <a:r>
              <a:rPr lang="en-US" sz="1200" dirty="0"/>
              <a:t>trains Timekeepers and Certifiers. They train YOU!</a:t>
            </a:r>
          </a:p>
          <a:p>
            <a:pPr>
              <a:defRPr/>
            </a:pPr>
            <a:endParaRPr lang="en-US" sz="1200" dirty="0"/>
          </a:p>
          <a:p>
            <a:pPr>
              <a:defRPr/>
            </a:pPr>
            <a:r>
              <a:rPr lang="en-US" sz="1200" dirty="0"/>
              <a:t>OUR PAYROLL OFFICE ID NUMBER IS 97380600</a:t>
            </a:r>
          </a:p>
        </p:txBody>
      </p:sp>
      <p:sp>
        <p:nvSpPr>
          <p:cNvPr id="5" name="Rectangle 2"/>
          <p:cNvSpPr>
            <a:spLocks noGrp="1" noChangeArrowheads="1"/>
          </p:cNvSpPr>
          <p:nvPr>
            <p:ph type="title"/>
          </p:nvPr>
        </p:nvSpPr>
        <p:spPr/>
        <p:txBody>
          <a:bodyPr/>
          <a:lstStyle/>
          <a:p>
            <a:pPr eaLnBrk="1" hangingPunct="1"/>
            <a:r>
              <a:rPr lang="en-US" dirty="0"/>
              <a:t>What We Do ….</a:t>
            </a:r>
            <a:endParaRPr lang="en-US" sz="2800" dirty="0">
              <a:solidFill>
                <a:srgbClr val="FF0000"/>
              </a:solidFill>
            </a:endParaRPr>
          </a:p>
        </p:txBody>
      </p:sp>
    </p:spTree>
    <p:extLst>
      <p:ext uri="{BB962C8B-B14F-4D97-AF65-F5344CB8AC3E}">
        <p14:creationId xmlns:p14="http://schemas.microsoft.com/office/powerpoint/2010/main" val="1224801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3600" dirty="0"/>
              <a:t>Questions To Ask Your Supervisor</a:t>
            </a:r>
          </a:p>
        </p:txBody>
      </p:sp>
      <p:sp>
        <p:nvSpPr>
          <p:cNvPr id="3" name="Content Placeholder 2"/>
          <p:cNvSpPr>
            <a:spLocks noGrp="1"/>
          </p:cNvSpPr>
          <p:nvPr>
            <p:ph idx="1"/>
          </p:nvPr>
        </p:nvSpPr>
        <p:spPr/>
        <p:txBody>
          <a:bodyPr/>
          <a:lstStyle/>
          <a:p>
            <a:pPr marL="0" indent="0">
              <a:buNone/>
            </a:pPr>
            <a:r>
              <a:rPr lang="en-US" sz="2800" dirty="0"/>
              <a:t>Who is:</a:t>
            </a:r>
          </a:p>
          <a:p>
            <a:pPr marL="857250" lvl="1" indent="-457200">
              <a:buFont typeface="+mj-lt"/>
              <a:buAutoNum type="alphaUcPeriod"/>
            </a:pPr>
            <a:r>
              <a:rPr lang="en-US" sz="2400" dirty="0"/>
              <a:t>My limited timekeeper</a:t>
            </a:r>
          </a:p>
          <a:p>
            <a:pPr marL="1257300" lvl="2" indent="-457200">
              <a:buFont typeface="+mj-lt"/>
              <a:buAutoNum type="alphaUcPeriod"/>
            </a:pPr>
            <a:endParaRPr lang="en-US" sz="2000" dirty="0"/>
          </a:p>
          <a:p>
            <a:pPr marL="857250" lvl="1" indent="-457200">
              <a:buFont typeface="+mj-lt"/>
              <a:buAutoNum type="alphaUcPeriod"/>
            </a:pPr>
            <a:r>
              <a:rPr lang="en-US" sz="2400" dirty="0"/>
              <a:t>My super timekeeper</a:t>
            </a:r>
          </a:p>
          <a:p>
            <a:pPr marL="514350" indent="-514350">
              <a:buAutoNum type="arabicPeriod"/>
            </a:pPr>
            <a:endParaRPr lang="en-US" sz="2800" dirty="0"/>
          </a:p>
          <a:p>
            <a:pPr marL="0" indent="0">
              <a:buNone/>
            </a:pPr>
            <a:r>
              <a:rPr lang="en-US" sz="2800" dirty="0"/>
              <a:t>Limited timekeepers are your first point of contact for all time and attendance and civilian payroll inquiries</a:t>
            </a:r>
          </a:p>
        </p:txBody>
      </p:sp>
    </p:spTree>
    <p:extLst>
      <p:ext uri="{BB962C8B-B14F-4D97-AF65-F5344CB8AC3E}">
        <p14:creationId xmlns:p14="http://schemas.microsoft.com/office/powerpoint/2010/main" val="103188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a:t>What’s Next?</a:t>
            </a:r>
          </a:p>
        </p:txBody>
      </p:sp>
      <p:sp>
        <p:nvSpPr>
          <p:cNvPr id="4" name="Content Placeholder 3"/>
          <p:cNvSpPr>
            <a:spLocks noGrp="1"/>
          </p:cNvSpPr>
          <p:nvPr>
            <p:ph idx="1"/>
          </p:nvPr>
        </p:nvSpPr>
        <p:spPr>
          <a:xfrm>
            <a:off x="457200" y="1600200"/>
            <a:ext cx="8229600" cy="4717473"/>
          </a:xfrm>
        </p:spPr>
        <p:txBody>
          <a:bodyPr/>
          <a:lstStyle/>
          <a:p>
            <a:pPr>
              <a:buFont typeface="Arial" panose="020B0604020202020204" pitchFamily="34" charset="0"/>
              <a:buChar char="•"/>
            </a:pPr>
            <a:r>
              <a:rPr lang="en-US" sz="2400" dirty="0"/>
              <a:t>See your </a:t>
            </a:r>
            <a:r>
              <a:rPr lang="en-US" sz="2400" dirty="0">
                <a:solidFill>
                  <a:srgbClr val="FF0000"/>
                </a:solidFill>
              </a:rPr>
              <a:t>Timekeeper </a:t>
            </a:r>
            <a:r>
              <a:rPr lang="en-US" sz="2400" dirty="0"/>
              <a:t>to obtain a DAI account. 	(Must have CAC card first.)</a:t>
            </a:r>
          </a:p>
          <a:p>
            <a:pPr>
              <a:buFont typeface="Arial" panose="020B0604020202020204" pitchFamily="34" charset="0"/>
              <a:buChar char="•"/>
            </a:pPr>
            <a:endParaRPr lang="en-US" sz="2400" dirty="0"/>
          </a:p>
          <a:p>
            <a:pPr>
              <a:buFont typeface="Arial" panose="020B0604020202020204" pitchFamily="34" charset="0"/>
              <a:buChar char="•"/>
            </a:pPr>
            <a:r>
              <a:rPr lang="en-US" sz="2400" dirty="0"/>
              <a:t>Wait for your first pay check for your MyPay account.</a:t>
            </a:r>
          </a:p>
          <a:p>
            <a:pPr marL="0" indent="0">
              <a:buNone/>
            </a:pPr>
            <a:endParaRPr lang="en-US" sz="2400" dirty="0"/>
          </a:p>
          <a:p>
            <a:pPr>
              <a:buFont typeface="Arial" panose="020B0604020202020204" pitchFamily="34" charset="0"/>
              <a:buChar char="•"/>
            </a:pPr>
            <a:r>
              <a:rPr lang="en-US" sz="2400" dirty="0"/>
              <a:t>Once you have your MyPay account </a:t>
            </a:r>
          </a:p>
          <a:p>
            <a:pPr lvl="1">
              <a:buFont typeface="Arial" panose="020B0604020202020204" pitchFamily="34" charset="0"/>
              <a:buChar char="•"/>
            </a:pPr>
            <a:r>
              <a:rPr lang="en-US" sz="2000" dirty="0"/>
              <a:t>Verify Home address,  EFT, Federal and State Tax</a:t>
            </a:r>
          </a:p>
          <a:p>
            <a:pPr lvl="1">
              <a:buFont typeface="Arial" panose="020B0604020202020204" pitchFamily="34" charset="0"/>
              <a:buChar char="•"/>
            </a:pPr>
            <a:r>
              <a:rPr lang="en-US" sz="2000" dirty="0"/>
              <a:t>Read your Leave and Earnings Statement (LES)</a:t>
            </a:r>
          </a:p>
          <a:p>
            <a:pPr lvl="1">
              <a:buFont typeface="Arial" panose="020B0604020202020204" pitchFamily="34" charset="0"/>
              <a:buChar char="•"/>
            </a:pPr>
            <a:r>
              <a:rPr lang="en-US" sz="2000" dirty="0"/>
              <a:t>Set up Allotments</a:t>
            </a:r>
          </a:p>
          <a:p>
            <a:pPr lvl="1">
              <a:buFont typeface="Arial" panose="020B0604020202020204" pitchFamily="34" charset="0"/>
              <a:buChar char="•"/>
            </a:pPr>
            <a:r>
              <a:rPr lang="en-US" sz="2000" dirty="0"/>
              <a:t>Download your W-2</a:t>
            </a:r>
            <a:endParaRPr lang="en-US" sz="2400" dirty="0"/>
          </a:p>
          <a:p>
            <a:pPr marL="0" indent="0">
              <a:buNone/>
            </a:pPr>
            <a:endParaRPr lang="en-US" sz="2800" dirty="0"/>
          </a:p>
          <a:p>
            <a:pPr marL="0" indent="0">
              <a:buNone/>
            </a:pPr>
            <a:endParaRPr lang="en-US" sz="2400" dirty="0"/>
          </a:p>
          <a:p>
            <a:pPr marL="0" indent="0">
              <a:buNone/>
            </a:pPr>
            <a:endParaRPr lang="en-US" dirty="0"/>
          </a:p>
          <a:p>
            <a:pPr marL="0" indent="0">
              <a:buNone/>
            </a:pPr>
            <a:endParaRPr lang="en-US" dirty="0"/>
          </a:p>
          <a:p>
            <a:pPr marL="0" indent="0">
              <a:buNone/>
            </a:pPr>
            <a:endParaRPr lang="en-US" sz="2000" dirty="0"/>
          </a:p>
          <a:p>
            <a:pPr marL="0" indent="0">
              <a:buNone/>
            </a:pPr>
            <a:r>
              <a:rPr lang="en-US" sz="2000" dirty="0"/>
              <a:t> </a:t>
            </a:r>
            <a:endParaRPr lang="en-US" dirty="0"/>
          </a:p>
        </p:txBody>
      </p:sp>
    </p:spTree>
    <p:extLst>
      <p:ext uri="{BB962C8B-B14F-4D97-AF65-F5344CB8AC3E}">
        <p14:creationId xmlns:p14="http://schemas.microsoft.com/office/powerpoint/2010/main" val="80172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 Links - </a:t>
            </a:r>
            <a:r>
              <a:rPr lang="en-US" sz="2000" dirty="0"/>
              <a:t>PAGE 1 OF 2</a:t>
            </a:r>
            <a:endParaRPr lang="en-US" dirty="0"/>
          </a:p>
        </p:txBody>
      </p:sp>
      <p:sp>
        <p:nvSpPr>
          <p:cNvPr id="7" name="TextBox 6">
            <a:extLst>
              <a:ext uri="{FF2B5EF4-FFF2-40B4-BE49-F238E27FC236}">
                <a16:creationId xmlns:a16="http://schemas.microsoft.com/office/drawing/2014/main" id="{B511E54D-CD34-FA74-353B-B04D63023916}"/>
              </a:ext>
            </a:extLst>
          </p:cNvPr>
          <p:cNvSpPr txBox="1"/>
          <p:nvPr/>
        </p:nvSpPr>
        <p:spPr>
          <a:xfrm>
            <a:off x="763398" y="1551862"/>
            <a:ext cx="7768206" cy="4070473"/>
          </a:xfrm>
          <a:prstGeom prst="rect">
            <a:avLst/>
          </a:prstGeom>
          <a:noFill/>
        </p:spPr>
        <p:txBody>
          <a:bodyPr wrap="square">
            <a:spAutoFit/>
          </a:bodyPr>
          <a:lstStyle/>
          <a:p>
            <a:pPr marL="0" marR="0" fontAlgn="base">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The below links can be Copied and Pasted into your Browser. If you cannot Click on the Link.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b="1"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DAI:</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DAI OTL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2"/>
              </a:rPr>
              <a:t>https://ebs.dai.csd.disa.mil/OA_HTML/OA.jsp?OAFunc=OAHOMEPAGE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For Access to your Timecard.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b="1"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DISA</a:t>
            </a: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3"/>
              </a:rPr>
              <a:t>https://miap.csd.disa.mil/portal.html</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b="1"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MyPay:-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MyPay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4"/>
              </a:rPr>
              <a:t>https://mypay.dfas.mil/#/</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MyPay – For Access to your LES, Tax Statements, Debt Letters, etc.</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This is where you can apply for Pay Changes e.g. Allotments, Direct Deposits, Federal Withholding (IRS Form W-4), Sate Withholding.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b="1"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DFAS Resources:-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u="none" strike="noStrike"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5"/>
              </a:rPr>
              <a:t>DFAS - Home</a:t>
            </a: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6"/>
              </a:rPr>
              <a:t>https://www.dfas.mil/</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Affordable Care Act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7"/>
              </a:rPr>
              <a:t>https://www.dfas.mil/taxes/aca/</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buNone/>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AskDFAS - Tax Statement Reissue Request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8"/>
              </a:rPr>
              <a:t>https://corpweb1.dfas.mil/askDFAS/custCategories.action?pgModId=5060</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fontAlgn="base">
              <a:lnSpc>
                <a:spcPct val="115000"/>
              </a:lnSpc>
              <a:spcAft>
                <a:spcPts val="800"/>
              </a:spcAft>
            </a:pPr>
            <a:r>
              <a:rPr lang="en-US" sz="1000"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rPr>
              <a:t>How to Read Your LES - </a:t>
            </a:r>
            <a:r>
              <a:rPr lang="en-US" sz="1000" u="sng" kern="1200" dirty="0">
                <a:solidFill>
                  <a:srgbClr val="000000"/>
                </a:solidFill>
                <a:effectLst/>
                <a:latin typeface="Arial" panose="020B0604020202020204" pitchFamily="34" charset="0"/>
                <a:ea typeface="Aptos" panose="020B0004020202020204" pitchFamily="34" charset="0"/>
                <a:cs typeface="Times New Roman" panose="02020603050405020304" pitchFamily="18" charset="0"/>
                <a:hlinkClick r:id="rId9"/>
              </a:rPr>
              <a:t>https://www.dfas.mil/civilianemployees/understandingyourcivilianpay/LES/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76253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0DBA184-8816-74BE-E261-D1F15621E6F4}"/>
              </a:ext>
            </a:extLst>
          </p:cNvPr>
          <p:cNvSpPr txBox="1"/>
          <p:nvPr/>
        </p:nvSpPr>
        <p:spPr>
          <a:xfrm>
            <a:off x="1635852" y="503339"/>
            <a:ext cx="6065240" cy="769441"/>
          </a:xfrm>
          <a:prstGeom prst="rect">
            <a:avLst/>
          </a:prstGeom>
          <a:noFill/>
        </p:spPr>
        <p:txBody>
          <a:bodyPr wrap="square" rtlCol="0">
            <a:spAutoFit/>
          </a:bodyPr>
          <a:lstStyle/>
          <a:p>
            <a:r>
              <a:rPr lang="en-US" sz="4400" b="0" dirty="0"/>
              <a:t>Resource Links – </a:t>
            </a:r>
            <a:r>
              <a:rPr lang="en-US" sz="2000" b="0" dirty="0"/>
              <a:t>Page</a:t>
            </a:r>
            <a:r>
              <a:rPr lang="en-US" sz="4400" b="0" dirty="0"/>
              <a:t> </a:t>
            </a:r>
            <a:r>
              <a:rPr lang="en-US" sz="2000" b="0" dirty="0"/>
              <a:t>2 of 2 </a:t>
            </a:r>
          </a:p>
        </p:txBody>
      </p:sp>
      <p:sp>
        <p:nvSpPr>
          <p:cNvPr id="8" name="TextBox 7">
            <a:extLst>
              <a:ext uri="{FF2B5EF4-FFF2-40B4-BE49-F238E27FC236}">
                <a16:creationId xmlns:a16="http://schemas.microsoft.com/office/drawing/2014/main" id="{2954D148-FEC6-5B54-BF85-44FA4ECDB6F9}"/>
              </a:ext>
            </a:extLst>
          </p:cNvPr>
          <p:cNvSpPr txBox="1"/>
          <p:nvPr/>
        </p:nvSpPr>
        <p:spPr>
          <a:xfrm>
            <a:off x="805343" y="1626519"/>
            <a:ext cx="7617204" cy="4194866"/>
          </a:xfrm>
          <a:prstGeom prst="rect">
            <a:avLst/>
          </a:prstGeom>
          <a:noFill/>
        </p:spPr>
        <p:txBody>
          <a:bodyPr wrap="square">
            <a:spAutoFit/>
          </a:bodyPr>
          <a:lstStyle/>
          <a:p>
            <a:pPr>
              <a:lnSpc>
                <a:spcPct val="115000"/>
              </a:lnSpc>
              <a:spcAft>
                <a:spcPts val="800"/>
              </a:spcAft>
            </a:pPr>
            <a:r>
              <a:rPr lang="en-US" sz="1000" kern="100" dirty="0">
                <a:latin typeface="Aptos" panose="020B0004020202020204" pitchFamily="34" charset="0"/>
                <a:ea typeface="Aptos" panose="020B0004020202020204" pitchFamily="34" charset="0"/>
                <a:cs typeface="Times New Roman" panose="02020603050405020304" pitchFamily="18" charset="0"/>
              </a:rPr>
              <a:t>The below links can be Copied and Pasted into your Browser. If you cannot Click on the Link. </a:t>
            </a:r>
            <a:endParaRPr lang="en-US" sz="12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b="1" u="sng" kern="100" dirty="0">
                <a:effectLst/>
                <a:latin typeface="Aptos" panose="020B0004020202020204" pitchFamily="34" charset="0"/>
                <a:ea typeface="Aptos" panose="020B0004020202020204" pitchFamily="34" charset="0"/>
                <a:cs typeface="Times New Roman" panose="02020603050405020304" pitchFamily="18" charset="0"/>
              </a:rPr>
              <a:t>GRB Platform:-</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b="1" u="none" strike="noStrike"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GRB -</a:t>
            </a:r>
            <a:r>
              <a:rPr lang="en-US" sz="1000" b="1"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 </a:t>
            </a:r>
            <a:r>
              <a:rPr lang="en-US" sz="1000" b="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https://civbenefits.dc3n.navy.mil/account/post-login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View/change enrollments, allotments.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Health Insurance </a:t>
            </a:r>
            <a:r>
              <a:rPr lang="en-US" sz="1000" b="1" kern="100" dirty="0">
                <a:effectLst/>
                <a:latin typeface="Aptos" panose="020B0004020202020204" pitchFamily="34" charset="0"/>
                <a:ea typeface="Aptos" panose="020B0004020202020204" pitchFamily="34" charset="0"/>
                <a:cs typeface="Times New Roman" panose="02020603050405020304" pitchFamily="18" charset="0"/>
              </a:rPr>
              <a:t>(FEHB)</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 View your Coverage/Cost.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Federal Employees Group Life Insurance </a:t>
            </a:r>
            <a:r>
              <a:rPr lang="en-US" sz="1000" b="1" kern="100" dirty="0">
                <a:effectLst/>
                <a:latin typeface="Aptos" panose="020B0004020202020204" pitchFamily="34" charset="0"/>
                <a:ea typeface="Aptos" panose="020B0004020202020204" pitchFamily="34" charset="0"/>
                <a:cs typeface="Times New Roman" panose="02020603050405020304" pitchFamily="18" charset="0"/>
              </a:rPr>
              <a:t>(FEGLI)</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Program - View your Coverage/Cost/Change Enrollment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Federal Dental and Vision Insurance Program </a:t>
            </a:r>
            <a:r>
              <a:rPr lang="en-US" sz="1000" b="1" kern="100" dirty="0">
                <a:effectLst/>
                <a:latin typeface="Aptos" panose="020B0004020202020204" pitchFamily="34" charset="0"/>
                <a:ea typeface="Aptos" panose="020B0004020202020204" pitchFamily="34" charset="0"/>
                <a:cs typeface="Times New Roman" panose="02020603050405020304" pitchFamily="18" charset="0"/>
              </a:rPr>
              <a:t>(FEDVIP)</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000" kern="100" dirty="0">
                <a:effectLst/>
                <a:latin typeface="Aptos" panose="020B0004020202020204" pitchFamily="34" charset="0"/>
                <a:ea typeface="Aptos" panose="020B0004020202020204" pitchFamily="34" charset="0"/>
                <a:cs typeface="Times New Roman" panose="02020603050405020304" pitchFamily="18" charset="0"/>
              </a:rPr>
              <a:t>Thrift Savings Plan </a:t>
            </a:r>
            <a:r>
              <a:rPr lang="en-US" sz="1000" b="1" kern="100" dirty="0">
                <a:effectLst/>
                <a:latin typeface="Aptos" panose="020B0004020202020204" pitchFamily="34" charset="0"/>
                <a:ea typeface="Aptos" panose="020B0004020202020204" pitchFamily="34" charset="0"/>
                <a:cs typeface="Times New Roman" panose="02020603050405020304" pitchFamily="18" charset="0"/>
              </a:rPr>
              <a:t>(TSP)</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 View/Change Allotments.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100" b="1" u="sng" kern="100" dirty="0">
                <a:effectLst/>
                <a:latin typeface="Aptos" panose="020B0004020202020204" pitchFamily="34" charset="0"/>
                <a:ea typeface="Aptos" panose="020B0004020202020204" pitchFamily="34" charset="0"/>
                <a:cs typeface="Times New Roman" panose="02020603050405020304" pitchFamily="18" charset="0"/>
              </a:rPr>
              <a:t>OPM -  EOPF (Electronic Personnel Folder)</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EOPF - </a:t>
            </a:r>
            <a:r>
              <a:rPr lang="en-US" sz="110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https://opf.opm.gov/login/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EOPF,  Access to all your Historical Personnel Actions throughout your Govt Career: SF50, SF52, SF28##(Benefits). SF1150(Payroll), TSP Enrollment.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100" b="1" u="sng" kern="100" dirty="0">
                <a:effectLst/>
                <a:latin typeface="Aptos" panose="020B0004020202020204" pitchFamily="34" charset="0"/>
                <a:ea typeface="Aptos" panose="020B0004020202020204" pitchFamily="34" charset="0"/>
                <a:cs typeface="Times New Roman" panose="02020603050405020304" pitchFamily="18" charset="0"/>
              </a:rPr>
              <a:t>BENFEDS:-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Benfeds - </a:t>
            </a:r>
            <a:r>
              <a:rPr lang="en-US" sz="110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4"/>
              </a:rPr>
              <a:t>https://www.benefeds.gov/</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Research, Enroll, Pay for voluntary benefits, Federal Employees Dental and Vision Insurance Program </a:t>
            </a:r>
            <a:r>
              <a:rPr lang="en-US" sz="1100" b="1" kern="100" dirty="0">
                <a:effectLst/>
                <a:latin typeface="Aptos" panose="020B0004020202020204" pitchFamily="34" charset="0"/>
                <a:ea typeface="Aptos" panose="020B0004020202020204" pitchFamily="34" charset="0"/>
                <a:cs typeface="Times New Roman" panose="02020603050405020304" pitchFamily="18" charset="0"/>
              </a:rPr>
              <a:t>(FEDVIP).</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30685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43793" y="1600200"/>
            <a:ext cx="5656414" cy="4525963"/>
          </a:xfrm>
        </p:spPr>
      </p:pic>
    </p:spTree>
    <p:extLst>
      <p:ext uri="{BB962C8B-B14F-4D97-AF65-F5344CB8AC3E}">
        <p14:creationId xmlns:p14="http://schemas.microsoft.com/office/powerpoint/2010/main" val="1739494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473645"/>
            <a:ext cx="8229600" cy="4895603"/>
          </a:xfrm>
          <a:noFill/>
        </p:spPr>
        <p:txBody>
          <a:bodyPr/>
          <a:lstStyle/>
          <a:p>
            <a:pPr algn="ctr">
              <a:buFont typeface="Wingdings" pitchFamily="2" charset="2"/>
              <a:buNone/>
              <a:defRPr/>
            </a:pPr>
            <a:r>
              <a:rPr lang="en-US" sz="2400" b="1" dirty="0"/>
              <a:t>What Is It?</a:t>
            </a:r>
          </a:p>
          <a:p>
            <a:pPr>
              <a:buFont typeface="Wingdings" pitchFamily="2" charset="2"/>
              <a:buNone/>
              <a:defRPr/>
            </a:pPr>
            <a:endParaRPr lang="en-US" sz="1050" dirty="0">
              <a:solidFill>
                <a:srgbClr val="0070C0"/>
              </a:solidFill>
            </a:endParaRPr>
          </a:p>
          <a:p>
            <a:pPr>
              <a:defRPr/>
            </a:pPr>
            <a:r>
              <a:rPr lang="en-US" sz="2000" dirty="0"/>
              <a:t>Time and attendance system implemented in 2021</a:t>
            </a:r>
          </a:p>
          <a:p>
            <a:pPr>
              <a:defRPr/>
            </a:pPr>
            <a:r>
              <a:rPr lang="en-US" sz="2000" dirty="0"/>
              <a:t>OTL Url: </a:t>
            </a:r>
            <a:r>
              <a:rPr lang="en-US" sz="2400" dirty="0">
                <a:hlinkClick r:id="rId3"/>
              </a:rPr>
              <a:t>https://ebs.dai.csd.disa.mil</a:t>
            </a:r>
            <a:endParaRPr lang="en-US" sz="2400" dirty="0"/>
          </a:p>
          <a:p>
            <a:pPr>
              <a:defRPr/>
            </a:pPr>
            <a:r>
              <a:rPr lang="en-US" sz="2000" dirty="0"/>
              <a:t>Self-paced </a:t>
            </a:r>
            <a:r>
              <a:rPr lang="en-US" sz="2000" dirty="0">
                <a:solidFill>
                  <a:srgbClr val="FF0000"/>
                </a:solidFill>
              </a:rPr>
              <a:t>computer based </a:t>
            </a:r>
            <a:r>
              <a:rPr lang="en-US" sz="2000" dirty="0"/>
              <a:t>training available online:</a:t>
            </a:r>
          </a:p>
          <a:p>
            <a:pPr>
              <a:defRPr/>
            </a:pPr>
            <a:r>
              <a:rPr lang="it-IT" sz="2000" dirty="0">
                <a:hlinkClick r:id="rId4"/>
              </a:rPr>
              <a:t>UPK - DAI Global Model (disa.mil)</a:t>
            </a:r>
            <a:endParaRPr lang="it-IT" sz="2000" dirty="0"/>
          </a:p>
          <a:p>
            <a:pPr>
              <a:defRPr/>
            </a:pPr>
            <a:r>
              <a:rPr lang="en-US" sz="2000" dirty="0"/>
              <a:t>Get to know your staff agency’s Super timekeeper and Limited Timekeeper.</a:t>
            </a:r>
          </a:p>
          <a:p>
            <a:pPr>
              <a:defRPr/>
            </a:pPr>
            <a:r>
              <a:rPr lang="en-US" sz="2000" dirty="0"/>
              <a:t>Limited Timekeeper is </a:t>
            </a:r>
            <a:r>
              <a:rPr lang="en-US" sz="2000" dirty="0">
                <a:solidFill>
                  <a:srgbClr val="FF0000"/>
                </a:solidFill>
              </a:rPr>
              <a:t>first line </a:t>
            </a:r>
            <a:r>
              <a:rPr lang="en-US" sz="2000" dirty="0"/>
              <a:t>help desk for time and attendance and pay inquiries.</a:t>
            </a:r>
            <a:endParaRPr lang="en-US" sz="2000" i="1" dirty="0"/>
          </a:p>
          <a:p>
            <a:pPr>
              <a:defRPr/>
            </a:pPr>
            <a:r>
              <a:rPr lang="en-US" sz="2000" dirty="0"/>
              <a:t>1</a:t>
            </a:r>
            <a:r>
              <a:rPr lang="en-US" sz="2000" baseline="30000" dirty="0"/>
              <a:t>st</a:t>
            </a:r>
            <a:r>
              <a:rPr lang="en-US" sz="2000" dirty="0"/>
              <a:t> pay period work schedule is typically AWS 0/Straight Schedule of Mon-Fri 8 hours</a:t>
            </a:r>
            <a:endParaRPr lang="en-US" sz="2400" dirty="0"/>
          </a:p>
          <a:p>
            <a:pPr marL="0" indent="0">
              <a:buNone/>
              <a:defRPr/>
            </a:pPr>
            <a:endParaRPr lang="en-US" sz="2400" dirty="0"/>
          </a:p>
        </p:txBody>
      </p:sp>
      <p:sp>
        <p:nvSpPr>
          <p:cNvPr id="5" name="Rectangle 2"/>
          <p:cNvSpPr>
            <a:spLocks noGrp="1" noChangeArrowheads="1"/>
          </p:cNvSpPr>
          <p:nvPr>
            <p:ph type="title"/>
          </p:nvPr>
        </p:nvSpPr>
        <p:spPr/>
        <p:txBody>
          <a:bodyPr/>
          <a:lstStyle/>
          <a:p>
            <a:pPr eaLnBrk="1" hangingPunct="1"/>
            <a:r>
              <a:rPr lang="en-US" sz="3600" dirty="0"/>
              <a:t>Defense Agency Initiative</a:t>
            </a:r>
            <a:br>
              <a:rPr lang="en-US" sz="3600" dirty="0"/>
            </a:br>
            <a:r>
              <a:rPr lang="en-US" sz="3600" dirty="0"/>
              <a:t> – Oracle Time and Labor</a:t>
            </a:r>
            <a:br>
              <a:rPr lang="en-US" dirty="0"/>
            </a:br>
            <a:endParaRPr lang="en-US" dirty="0">
              <a:solidFill>
                <a:srgbClr val="FF0000"/>
              </a:solidFill>
            </a:endParaRPr>
          </a:p>
        </p:txBody>
      </p:sp>
    </p:spTree>
    <p:extLst>
      <p:ext uri="{BB962C8B-B14F-4D97-AF65-F5344CB8AC3E}">
        <p14:creationId xmlns:p14="http://schemas.microsoft.com/office/powerpoint/2010/main" val="4042889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281B-4D43-A348-F2A5-D3B5AB81B7C2}"/>
              </a:ext>
            </a:extLst>
          </p:cNvPr>
          <p:cNvSpPr>
            <a:spLocks noGrp="1"/>
          </p:cNvSpPr>
          <p:nvPr>
            <p:ph type="title"/>
          </p:nvPr>
        </p:nvSpPr>
        <p:spPr/>
        <p:txBody>
          <a:bodyPr/>
          <a:lstStyle/>
          <a:p>
            <a:r>
              <a:rPr lang="en-US" dirty="0"/>
              <a:t>Employee </a:t>
            </a:r>
            <a:r>
              <a:rPr lang="en-US" dirty="0" err="1"/>
              <a:t>Responsibilties</a:t>
            </a:r>
            <a:endParaRPr lang="en-US" dirty="0"/>
          </a:p>
        </p:txBody>
      </p:sp>
      <p:sp>
        <p:nvSpPr>
          <p:cNvPr id="3" name="Content Placeholder 2">
            <a:extLst>
              <a:ext uri="{FF2B5EF4-FFF2-40B4-BE49-F238E27FC236}">
                <a16:creationId xmlns:a16="http://schemas.microsoft.com/office/drawing/2014/main" id="{84E46788-1F1D-9B46-36C8-521BCF48A64A}"/>
              </a:ext>
            </a:extLst>
          </p:cNvPr>
          <p:cNvSpPr>
            <a:spLocks noGrp="1"/>
          </p:cNvSpPr>
          <p:nvPr>
            <p:ph idx="1"/>
          </p:nvPr>
        </p:nvSpPr>
        <p:spPr/>
        <p:txBody>
          <a:bodyPr/>
          <a:lstStyle/>
          <a:p>
            <a:r>
              <a:rPr lang="en-US" sz="2400" dirty="0"/>
              <a:t>Ensure payroll documents are current and accurate on your EOD date  particularly mailing addresses</a:t>
            </a:r>
          </a:p>
          <a:p>
            <a:r>
              <a:rPr lang="en-US" sz="2400" dirty="0"/>
              <a:t>Submit Manual Timecards to Supervisor/Timekeeper </a:t>
            </a:r>
            <a:r>
              <a:rPr lang="en-US" sz="2400" dirty="0">
                <a:solidFill>
                  <a:schemeClr val="tx1"/>
                </a:solidFill>
              </a:rPr>
              <a:t>until Systems access authorized</a:t>
            </a:r>
          </a:p>
          <a:p>
            <a:r>
              <a:rPr lang="en-US" sz="2400" dirty="0">
                <a:solidFill>
                  <a:schemeClr val="tx1"/>
                </a:solidFill>
              </a:rPr>
              <a:t>Request Systems Access</a:t>
            </a:r>
          </a:p>
          <a:p>
            <a:r>
              <a:rPr lang="en-US" sz="2400" dirty="0">
                <a:solidFill>
                  <a:schemeClr val="tx1"/>
                </a:solidFill>
              </a:rPr>
              <a:t>Submit timecards for approval within requested timelines/prior to taking leave</a:t>
            </a:r>
          </a:p>
          <a:p>
            <a:r>
              <a:rPr lang="en-US" sz="2400" dirty="0">
                <a:solidFill>
                  <a:schemeClr val="tx1"/>
                </a:solidFill>
              </a:rPr>
              <a:t>Co-ordinate with timekeepers/supervisors to ensure timecards approved within requested timelines</a:t>
            </a:r>
          </a:p>
        </p:txBody>
      </p:sp>
    </p:spTree>
    <p:extLst>
      <p:ext uri="{BB962C8B-B14F-4D97-AF65-F5344CB8AC3E}">
        <p14:creationId xmlns:p14="http://schemas.microsoft.com/office/powerpoint/2010/main" val="11880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281B-4D43-A348-F2A5-D3B5AB81B7C2}"/>
              </a:ext>
            </a:extLst>
          </p:cNvPr>
          <p:cNvSpPr>
            <a:spLocks noGrp="1"/>
          </p:cNvSpPr>
          <p:nvPr>
            <p:ph type="title"/>
          </p:nvPr>
        </p:nvSpPr>
        <p:spPr/>
        <p:txBody>
          <a:bodyPr/>
          <a:lstStyle/>
          <a:p>
            <a:r>
              <a:rPr lang="en-US" dirty="0"/>
              <a:t>Employee </a:t>
            </a:r>
            <a:r>
              <a:rPr lang="en-US" dirty="0" err="1"/>
              <a:t>Responsibilties</a:t>
            </a:r>
            <a:endParaRPr lang="en-US" dirty="0"/>
          </a:p>
        </p:txBody>
      </p:sp>
      <p:sp>
        <p:nvSpPr>
          <p:cNvPr id="3" name="Content Placeholder 2">
            <a:extLst>
              <a:ext uri="{FF2B5EF4-FFF2-40B4-BE49-F238E27FC236}">
                <a16:creationId xmlns:a16="http://schemas.microsoft.com/office/drawing/2014/main" id="{84E46788-1F1D-9B46-36C8-521BCF48A64A}"/>
              </a:ext>
            </a:extLst>
          </p:cNvPr>
          <p:cNvSpPr>
            <a:spLocks noGrp="1"/>
          </p:cNvSpPr>
          <p:nvPr>
            <p:ph idx="1"/>
          </p:nvPr>
        </p:nvSpPr>
        <p:spPr>
          <a:xfrm>
            <a:off x="457200" y="1600200"/>
            <a:ext cx="8554278" cy="4840357"/>
          </a:xfrm>
        </p:spPr>
        <p:txBody>
          <a:bodyPr/>
          <a:lstStyle/>
          <a:p>
            <a:pPr>
              <a:buFont typeface="Arial" panose="020B0604020202020204" pitchFamily="34" charset="0"/>
              <a:buChar char="•"/>
            </a:pPr>
            <a:r>
              <a:rPr lang="en-US" sz="2400" dirty="0"/>
              <a:t> Request and obtain approval from supervisors prior to using leave and report unscheduled absences • </a:t>
            </a:r>
          </a:p>
          <a:p>
            <a:pPr>
              <a:buFont typeface="Arial" panose="020B0604020202020204" pitchFamily="34" charset="0"/>
              <a:buChar char="•"/>
            </a:pPr>
            <a:r>
              <a:rPr lang="en-US" sz="2400" dirty="0"/>
              <a:t> Ensure approval for all overtime and compensatory time in advance of the work being performed</a:t>
            </a:r>
          </a:p>
          <a:p>
            <a:pPr>
              <a:buFont typeface="Arial" panose="020B0604020202020204" pitchFamily="34" charset="0"/>
              <a:buChar char="•"/>
            </a:pPr>
            <a:r>
              <a:rPr lang="en-US" sz="2400" dirty="0"/>
              <a:t> Perform attestation o Attestation refers to an employee affirming T&amp;A information to be accurate o Employees should affirm each entry is correct and complete, e.g.,  Employee Time User in DAI or the equivalent in other T&amp;A systems</a:t>
            </a:r>
          </a:p>
          <a:p>
            <a:pPr>
              <a:buFont typeface="Arial" panose="020B0604020202020204" pitchFamily="34" charset="0"/>
              <a:buChar char="•"/>
            </a:pPr>
            <a:r>
              <a:rPr lang="en-US" sz="2400" dirty="0"/>
              <a:t> Record hours accurately o Employee may be subject to disciplinary and potential criminal charges for fraudulent claims</a:t>
            </a:r>
            <a:endParaRPr lang="en-US" sz="2400" dirty="0">
              <a:solidFill>
                <a:schemeClr val="tx1"/>
              </a:solidFill>
            </a:endParaRPr>
          </a:p>
        </p:txBody>
      </p:sp>
    </p:spTree>
    <p:extLst>
      <p:ext uri="{BB962C8B-B14F-4D97-AF65-F5344CB8AC3E}">
        <p14:creationId xmlns:p14="http://schemas.microsoft.com/office/powerpoint/2010/main" val="1963724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281B-4D43-A348-F2A5-D3B5AB81B7C2}"/>
              </a:ext>
            </a:extLst>
          </p:cNvPr>
          <p:cNvSpPr>
            <a:spLocks noGrp="1"/>
          </p:cNvSpPr>
          <p:nvPr>
            <p:ph type="title"/>
          </p:nvPr>
        </p:nvSpPr>
        <p:spPr/>
        <p:txBody>
          <a:bodyPr/>
          <a:lstStyle/>
          <a:p>
            <a:r>
              <a:rPr lang="en-US" dirty="0"/>
              <a:t>Employee </a:t>
            </a:r>
            <a:r>
              <a:rPr lang="en-US" dirty="0" err="1"/>
              <a:t>Responsibilties</a:t>
            </a:r>
            <a:endParaRPr lang="en-US" dirty="0"/>
          </a:p>
        </p:txBody>
      </p:sp>
      <p:sp>
        <p:nvSpPr>
          <p:cNvPr id="3" name="Content Placeholder 2">
            <a:extLst>
              <a:ext uri="{FF2B5EF4-FFF2-40B4-BE49-F238E27FC236}">
                <a16:creationId xmlns:a16="http://schemas.microsoft.com/office/drawing/2014/main" id="{84E46788-1F1D-9B46-36C8-521BCF48A64A}"/>
              </a:ext>
            </a:extLst>
          </p:cNvPr>
          <p:cNvSpPr>
            <a:spLocks noGrp="1"/>
          </p:cNvSpPr>
          <p:nvPr>
            <p:ph idx="1"/>
          </p:nvPr>
        </p:nvSpPr>
        <p:spPr>
          <a:xfrm>
            <a:off x="457200" y="1600200"/>
            <a:ext cx="8554278" cy="4840357"/>
          </a:xfrm>
        </p:spPr>
        <p:txBody>
          <a:bodyPr/>
          <a:lstStyle/>
          <a:p>
            <a:pPr>
              <a:buFont typeface="Arial" panose="020B0604020202020204" pitchFamily="34" charset="0"/>
              <a:buChar char="•"/>
            </a:pPr>
            <a:endParaRPr lang="en-US" sz="2400" dirty="0">
              <a:solidFill>
                <a:schemeClr val="tx1"/>
              </a:solidFill>
            </a:endParaRPr>
          </a:p>
          <a:p>
            <a:pPr>
              <a:buFont typeface="Arial" panose="020B0604020202020204" pitchFamily="34" charset="0"/>
              <a:buChar char="•"/>
            </a:pPr>
            <a:r>
              <a:rPr lang="en-US" sz="2400" dirty="0">
                <a:solidFill>
                  <a:schemeClr val="tx1"/>
                </a:solidFill>
              </a:rPr>
              <a:t>Validate Leave and Earnings Statements (LES) to ensure accuracy, including leave balances and accruals</a:t>
            </a:r>
          </a:p>
          <a:p>
            <a:pPr>
              <a:buFont typeface="Arial" panose="020B0604020202020204" pitchFamily="34" charset="0"/>
              <a:buChar char="•"/>
            </a:pPr>
            <a:endParaRPr lang="en-US" sz="2400" dirty="0">
              <a:solidFill>
                <a:schemeClr val="tx1"/>
              </a:solidFill>
            </a:endParaRPr>
          </a:p>
          <a:p>
            <a:pPr>
              <a:buFont typeface="Arial" panose="020B0604020202020204" pitchFamily="34" charset="0"/>
              <a:buChar char="•"/>
            </a:pPr>
            <a:r>
              <a:rPr lang="en-US" sz="2400" dirty="0">
                <a:solidFill>
                  <a:schemeClr val="tx1"/>
                </a:solidFill>
              </a:rPr>
              <a:t>Immediately notify your supervisor/DAO, timekeeper, or certifier of errors on LES</a:t>
            </a:r>
          </a:p>
          <a:p>
            <a:pPr>
              <a:buFont typeface="Arial" panose="020B0604020202020204" pitchFamily="34" charset="0"/>
              <a:buChar char="•"/>
            </a:pPr>
            <a:endParaRPr lang="en-US" sz="2400" dirty="0">
              <a:solidFill>
                <a:schemeClr val="tx1"/>
              </a:solidFill>
            </a:endParaRPr>
          </a:p>
          <a:p>
            <a:pPr>
              <a:buFont typeface="Arial" panose="020B0604020202020204" pitchFamily="34" charset="0"/>
              <a:buChar char="•"/>
            </a:pPr>
            <a:r>
              <a:rPr lang="en-US" sz="2400" dirty="0">
                <a:solidFill>
                  <a:schemeClr val="tx1"/>
                </a:solidFill>
              </a:rPr>
              <a:t>Contact your in-house timekeeper or Customer Service Representative (CSR) for T&amp;A assistance</a:t>
            </a:r>
          </a:p>
        </p:txBody>
      </p:sp>
    </p:spTree>
    <p:extLst>
      <p:ext uri="{BB962C8B-B14F-4D97-AF65-F5344CB8AC3E}">
        <p14:creationId xmlns:p14="http://schemas.microsoft.com/office/powerpoint/2010/main" val="1645914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281B-4D43-A348-F2A5-D3B5AB81B7C2}"/>
              </a:ext>
            </a:extLst>
          </p:cNvPr>
          <p:cNvSpPr>
            <a:spLocks noGrp="1"/>
          </p:cNvSpPr>
          <p:nvPr>
            <p:ph type="title"/>
          </p:nvPr>
        </p:nvSpPr>
        <p:spPr/>
        <p:txBody>
          <a:bodyPr/>
          <a:lstStyle/>
          <a:p>
            <a:r>
              <a:rPr lang="en-US" sz="4000" dirty="0"/>
              <a:t>Employee Responsibilities</a:t>
            </a:r>
            <a:br>
              <a:rPr lang="en-US" sz="4000" dirty="0"/>
            </a:br>
            <a:r>
              <a:rPr lang="en-US" sz="4000" dirty="0"/>
              <a:t>Continued</a:t>
            </a:r>
          </a:p>
        </p:txBody>
      </p:sp>
      <p:sp>
        <p:nvSpPr>
          <p:cNvPr id="3" name="Content Placeholder 2">
            <a:extLst>
              <a:ext uri="{FF2B5EF4-FFF2-40B4-BE49-F238E27FC236}">
                <a16:creationId xmlns:a16="http://schemas.microsoft.com/office/drawing/2014/main" id="{84E46788-1F1D-9B46-36C8-521BCF48A64A}"/>
              </a:ext>
            </a:extLst>
          </p:cNvPr>
          <p:cNvSpPr>
            <a:spLocks noGrp="1"/>
          </p:cNvSpPr>
          <p:nvPr>
            <p:ph idx="1"/>
          </p:nvPr>
        </p:nvSpPr>
        <p:spPr/>
        <p:txBody>
          <a:bodyPr/>
          <a:lstStyle/>
          <a:p>
            <a:r>
              <a:rPr lang="en-US" sz="2400" dirty="0">
                <a:solidFill>
                  <a:schemeClr val="tx1"/>
                </a:solidFill>
              </a:rPr>
              <a:t>Contact assigned Timekeeper for assistance</a:t>
            </a:r>
          </a:p>
          <a:p>
            <a:endParaRPr lang="en-US" sz="2400" dirty="0">
              <a:solidFill>
                <a:schemeClr val="tx1"/>
              </a:solidFill>
            </a:endParaRPr>
          </a:p>
          <a:p>
            <a:r>
              <a:rPr lang="en-US" sz="2400" b="1" dirty="0">
                <a:solidFill>
                  <a:schemeClr val="tx1"/>
                </a:solidFill>
              </a:rPr>
              <a:t>Note: </a:t>
            </a:r>
          </a:p>
          <a:p>
            <a:pPr marL="0" indent="0">
              <a:buNone/>
            </a:pPr>
            <a:r>
              <a:rPr lang="en-US" sz="2400" b="1" dirty="0">
                <a:solidFill>
                  <a:schemeClr val="tx1"/>
                </a:solidFill>
              </a:rPr>
              <a:t>    </a:t>
            </a:r>
            <a:r>
              <a:rPr lang="en-US" sz="2400" b="1" dirty="0">
                <a:solidFill>
                  <a:srgbClr val="FF0000"/>
                </a:solidFill>
              </a:rPr>
              <a:t>Unapproved timecards </a:t>
            </a:r>
            <a:r>
              <a:rPr lang="en-US" sz="2400" b="1" dirty="0">
                <a:solidFill>
                  <a:schemeClr val="tx1"/>
                </a:solidFill>
              </a:rPr>
              <a:t>will not be transmitted to</a:t>
            </a:r>
          </a:p>
          <a:p>
            <a:pPr marL="0" indent="0">
              <a:buNone/>
            </a:pPr>
            <a:r>
              <a:rPr lang="en-US" sz="2400" b="1" dirty="0">
                <a:solidFill>
                  <a:schemeClr val="tx1"/>
                </a:solidFill>
              </a:rPr>
              <a:t>    DFAS.  This may result in a charge to available</a:t>
            </a:r>
          </a:p>
          <a:p>
            <a:pPr marL="0" indent="0">
              <a:buNone/>
            </a:pPr>
            <a:r>
              <a:rPr lang="en-US" sz="2400" b="1" dirty="0">
                <a:solidFill>
                  <a:schemeClr val="tx1"/>
                </a:solidFill>
              </a:rPr>
              <a:t>    annual leave balance or Leave Without Pay (LWOP)</a:t>
            </a:r>
          </a:p>
          <a:p>
            <a:pPr marL="0" indent="0">
              <a:buNone/>
            </a:pPr>
            <a:r>
              <a:rPr lang="en-US" sz="2400" b="1" dirty="0">
                <a:solidFill>
                  <a:schemeClr val="tx1"/>
                </a:solidFill>
              </a:rPr>
              <a:t>    Corrections can take 1-2 pay periods to resolve</a:t>
            </a:r>
          </a:p>
        </p:txBody>
      </p:sp>
    </p:spTree>
    <p:extLst>
      <p:ext uri="{BB962C8B-B14F-4D97-AF65-F5344CB8AC3E}">
        <p14:creationId xmlns:p14="http://schemas.microsoft.com/office/powerpoint/2010/main" val="2008287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281B-4D43-A348-F2A5-D3B5AB81B7C2}"/>
              </a:ext>
            </a:extLst>
          </p:cNvPr>
          <p:cNvSpPr>
            <a:spLocks noGrp="1"/>
          </p:cNvSpPr>
          <p:nvPr>
            <p:ph type="title"/>
          </p:nvPr>
        </p:nvSpPr>
        <p:spPr/>
        <p:txBody>
          <a:bodyPr/>
          <a:lstStyle/>
          <a:p>
            <a:r>
              <a:rPr lang="en-US" sz="4000" dirty="0"/>
              <a:t>Employee Responsibilities</a:t>
            </a:r>
            <a:br>
              <a:rPr lang="en-US" sz="4000" dirty="0"/>
            </a:br>
            <a:r>
              <a:rPr lang="en-US" sz="4000" dirty="0"/>
              <a:t>Continued</a:t>
            </a:r>
          </a:p>
        </p:txBody>
      </p:sp>
      <p:sp>
        <p:nvSpPr>
          <p:cNvPr id="3" name="Content Placeholder 2">
            <a:extLst>
              <a:ext uri="{FF2B5EF4-FFF2-40B4-BE49-F238E27FC236}">
                <a16:creationId xmlns:a16="http://schemas.microsoft.com/office/drawing/2014/main" id="{84E46788-1F1D-9B46-36C8-521BCF48A64A}"/>
              </a:ext>
            </a:extLst>
          </p:cNvPr>
          <p:cNvSpPr>
            <a:spLocks noGrp="1"/>
          </p:cNvSpPr>
          <p:nvPr>
            <p:ph idx="1"/>
          </p:nvPr>
        </p:nvSpPr>
        <p:spPr/>
        <p:txBody>
          <a:bodyPr/>
          <a:lstStyle/>
          <a:p>
            <a:r>
              <a:rPr lang="en-US" sz="2400" dirty="0">
                <a:solidFill>
                  <a:schemeClr val="tx1"/>
                </a:solidFill>
              </a:rPr>
              <a:t>Contact assigned Timekeeper for assistance</a:t>
            </a:r>
          </a:p>
          <a:p>
            <a:endParaRPr lang="en-US" sz="2400" dirty="0">
              <a:solidFill>
                <a:schemeClr val="tx1"/>
              </a:solidFill>
            </a:endParaRPr>
          </a:p>
          <a:p>
            <a:r>
              <a:rPr lang="en-US" sz="2400" b="1" dirty="0">
                <a:solidFill>
                  <a:schemeClr val="tx1"/>
                </a:solidFill>
              </a:rPr>
              <a:t>Note: </a:t>
            </a:r>
          </a:p>
          <a:p>
            <a:pPr marL="0" indent="0">
              <a:buNone/>
            </a:pPr>
            <a:r>
              <a:rPr lang="en-US" sz="2400" b="1" dirty="0">
                <a:solidFill>
                  <a:schemeClr val="tx1"/>
                </a:solidFill>
              </a:rPr>
              <a:t>    </a:t>
            </a:r>
            <a:r>
              <a:rPr lang="en-US" sz="2400" b="1" dirty="0">
                <a:solidFill>
                  <a:srgbClr val="FF0000"/>
                </a:solidFill>
              </a:rPr>
              <a:t>Unapproved timecards </a:t>
            </a:r>
            <a:r>
              <a:rPr lang="en-US" sz="2400" b="1" dirty="0">
                <a:solidFill>
                  <a:schemeClr val="tx1"/>
                </a:solidFill>
              </a:rPr>
              <a:t>will not be transmitted to</a:t>
            </a:r>
          </a:p>
          <a:p>
            <a:pPr marL="0" indent="0">
              <a:buNone/>
            </a:pPr>
            <a:r>
              <a:rPr lang="en-US" sz="2400" b="1" dirty="0">
                <a:solidFill>
                  <a:schemeClr val="tx1"/>
                </a:solidFill>
              </a:rPr>
              <a:t>    DFAS.  This may result in a charge to available</a:t>
            </a:r>
          </a:p>
          <a:p>
            <a:pPr marL="0" indent="0">
              <a:buNone/>
            </a:pPr>
            <a:r>
              <a:rPr lang="en-US" sz="2400" b="1" dirty="0">
                <a:solidFill>
                  <a:schemeClr val="tx1"/>
                </a:solidFill>
              </a:rPr>
              <a:t>    annual leave balance or Leave Without Pay (LWOP)</a:t>
            </a:r>
          </a:p>
          <a:p>
            <a:pPr marL="0" indent="0">
              <a:buNone/>
            </a:pPr>
            <a:r>
              <a:rPr lang="en-US" sz="2400" b="1" dirty="0">
                <a:solidFill>
                  <a:schemeClr val="tx1"/>
                </a:solidFill>
              </a:rPr>
              <a:t>    Corrections can take 1-2 pay periods to resolve</a:t>
            </a:r>
          </a:p>
        </p:txBody>
      </p:sp>
    </p:spTree>
    <p:extLst>
      <p:ext uri="{BB962C8B-B14F-4D97-AF65-F5344CB8AC3E}">
        <p14:creationId xmlns:p14="http://schemas.microsoft.com/office/powerpoint/2010/main" val="376973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8316" y="0"/>
            <a:ext cx="7801720" cy="1219200"/>
          </a:xfrm>
        </p:spPr>
        <p:txBody>
          <a:bodyPr/>
          <a:lstStyle/>
          <a:p>
            <a:r>
              <a:rPr lang="en-US" sz="4000" dirty="0"/>
              <a:t>Employee To Do List- For first pay period*</a:t>
            </a:r>
          </a:p>
        </p:txBody>
      </p:sp>
      <p:sp>
        <p:nvSpPr>
          <p:cNvPr id="4" name="Slide Number Placeholder 3"/>
          <p:cNvSpPr>
            <a:spLocks noGrp="1"/>
          </p:cNvSpPr>
          <p:nvPr>
            <p:ph type="sldNum" sz="quarter" idx="10"/>
          </p:nvPr>
        </p:nvSpPr>
        <p:spPr bwMode="auto">
          <a:xfrm>
            <a:off x="7112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0" latinLnBrk="0" hangingPunct="0">
              <a:spcBef>
                <a:spcPct val="0"/>
              </a:spcBef>
              <a:buClrTx/>
              <a:buFontTx/>
              <a:buNone/>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fld id="{1A183B4A-1DC1-49E4-9C38-E3D56BB91358}" type="slidenum">
              <a:rPr lang="en-US" smtClean="0">
                <a:solidFill>
                  <a:srgbClr val="000000"/>
                </a:solidFill>
              </a:rPr>
              <a:pPr>
                <a:defRPr/>
              </a:pPr>
              <a:t>9</a:t>
            </a:fld>
            <a:endParaRPr lang="en-US" dirty="0">
              <a:solidFill>
                <a:srgbClr val="000000"/>
              </a:solidFill>
            </a:endParaRPr>
          </a:p>
        </p:txBody>
      </p:sp>
      <p:sp>
        <p:nvSpPr>
          <p:cNvPr id="3" name="Content Placeholder 2"/>
          <p:cNvSpPr>
            <a:spLocks noGrp="1"/>
          </p:cNvSpPr>
          <p:nvPr>
            <p:ph idx="1"/>
          </p:nvPr>
        </p:nvSpPr>
        <p:spPr>
          <a:xfrm>
            <a:off x="203200" y="1190770"/>
            <a:ext cx="8813799" cy="5667230"/>
          </a:xfrm>
        </p:spPr>
        <p:txBody>
          <a:bodyPr/>
          <a:lstStyle/>
          <a:p>
            <a:pPr>
              <a:spcBef>
                <a:spcPts val="600"/>
              </a:spcBef>
            </a:pPr>
            <a:endParaRPr lang="en-US" sz="1800" dirty="0"/>
          </a:p>
          <a:p>
            <a:pPr>
              <a:spcBef>
                <a:spcPts val="600"/>
              </a:spcBef>
            </a:pPr>
            <a:r>
              <a:rPr lang="en-US" sz="1800" dirty="0"/>
              <a:t>Step 1- Log into OTL and ensure Employee Time User Responsibility and USMC Notifications are displayed in Navigator </a:t>
            </a:r>
            <a:r>
              <a:rPr lang="en-US" sz="1200" dirty="0"/>
              <a:t>(landing page) </a:t>
            </a:r>
          </a:p>
          <a:p>
            <a:pPr lvl="1">
              <a:spcBef>
                <a:spcPts val="600"/>
              </a:spcBef>
            </a:pPr>
            <a:r>
              <a:rPr lang="en-US" sz="1400" dirty="0"/>
              <a:t>Only applies to employees who do have access to computer to enter time</a:t>
            </a:r>
          </a:p>
          <a:p>
            <a:pPr lvl="1">
              <a:spcBef>
                <a:spcPts val="600"/>
              </a:spcBef>
            </a:pPr>
            <a:r>
              <a:rPr lang="en-US" sz="1400" dirty="0"/>
              <a:t>If employee did not have access to SLDCADA, they may not have access to OTL (e.g. lacked a CAC PKI, email account in SLDCADA, or are new hires)</a:t>
            </a:r>
          </a:p>
          <a:p>
            <a:pPr>
              <a:spcBef>
                <a:spcPts val="600"/>
              </a:spcBef>
            </a:pPr>
            <a:r>
              <a:rPr lang="en-US" sz="1800" dirty="0"/>
              <a:t>Step 2- Put timecard into “working status” </a:t>
            </a:r>
            <a:r>
              <a:rPr lang="en-US" sz="1400" dirty="0"/>
              <a:t>(make one change and save)</a:t>
            </a:r>
            <a:endParaRPr lang="en-US" sz="1800" dirty="0"/>
          </a:p>
          <a:p>
            <a:pPr lvl="1">
              <a:spcBef>
                <a:spcPts val="600"/>
              </a:spcBef>
            </a:pPr>
            <a:r>
              <a:rPr lang="en-US" sz="1400" dirty="0"/>
              <a:t>Modify timecard to add the EHO** and actual hours</a:t>
            </a:r>
          </a:p>
          <a:p>
            <a:pPr lvl="1">
              <a:spcBef>
                <a:spcPts val="600"/>
              </a:spcBef>
            </a:pPr>
            <a:r>
              <a:rPr lang="en-US" sz="1400" dirty="0"/>
              <a:t>Include clock hours if already required at command level</a:t>
            </a:r>
          </a:p>
          <a:p>
            <a:pPr>
              <a:spcBef>
                <a:spcPts val="600"/>
              </a:spcBef>
            </a:pPr>
            <a:r>
              <a:rPr lang="en-US" sz="1800" dirty="0"/>
              <a:t>Step 3- Enter actual TOD change Requests if OTL is incorrect</a:t>
            </a:r>
          </a:p>
          <a:p>
            <a:pPr lvl="1">
              <a:spcBef>
                <a:spcPts val="600"/>
              </a:spcBef>
            </a:pPr>
            <a:r>
              <a:rPr lang="en-US" sz="1400" dirty="0">
                <a:solidFill>
                  <a:srgbClr val="000000"/>
                </a:solidFill>
              </a:rPr>
              <a:t>Notify your Timekeeper if you get an error with TOD change request</a:t>
            </a:r>
          </a:p>
          <a:p>
            <a:pPr lvl="0">
              <a:spcBef>
                <a:spcPts val="600"/>
              </a:spcBef>
            </a:pPr>
            <a:r>
              <a:rPr lang="en-US" sz="1800" dirty="0"/>
              <a:t>Step 4- Absence and Premium Requests</a:t>
            </a:r>
          </a:p>
          <a:p>
            <a:pPr lvl="1">
              <a:spcBef>
                <a:spcPts val="600"/>
              </a:spcBef>
            </a:pPr>
            <a:r>
              <a:rPr lang="en-US" sz="1400" dirty="0"/>
              <a:t>Employees are still required to gain supervisor approval for Absence and Premium regardless of ability to request in OTL</a:t>
            </a:r>
          </a:p>
          <a:p>
            <a:pPr lvl="1">
              <a:spcBef>
                <a:spcPts val="600"/>
              </a:spcBef>
            </a:pPr>
            <a:r>
              <a:rPr lang="en-US" sz="1400" dirty="0"/>
              <a:t>Normally in OTL requests are required to be submitted prior to the event </a:t>
            </a:r>
          </a:p>
          <a:p>
            <a:pPr lvl="1">
              <a:spcBef>
                <a:spcPts val="600"/>
              </a:spcBef>
            </a:pPr>
            <a:r>
              <a:rPr lang="en-US" sz="1400" dirty="0"/>
              <a:t>Absence Requests are limited to 30 days out until further notice</a:t>
            </a:r>
          </a:p>
          <a:p>
            <a:pPr>
              <a:spcBef>
                <a:spcPts val="600"/>
              </a:spcBef>
            </a:pPr>
            <a:r>
              <a:rPr lang="en-US" sz="1600" dirty="0"/>
              <a:t>Step 5- At end of pay period, attest and submit timecard </a:t>
            </a:r>
          </a:p>
          <a:p>
            <a:pPr>
              <a:spcBef>
                <a:spcPts val="600"/>
              </a:spcBef>
            </a:pPr>
            <a:r>
              <a:rPr lang="en-US" sz="1600" dirty="0"/>
              <a:t>Optional- </a:t>
            </a:r>
            <a:r>
              <a:rPr lang="en-US" sz="1400" dirty="0"/>
              <a:t>Email notification turned on by individual (review email address)</a:t>
            </a:r>
          </a:p>
          <a:p>
            <a:pPr marL="0" lvl="0" indent="0">
              <a:buNone/>
            </a:pPr>
            <a:endParaRPr lang="en-US" sz="2000" dirty="0">
              <a:solidFill>
                <a:srgbClr val="000000"/>
              </a:solidFill>
            </a:endParaRPr>
          </a:p>
          <a:p>
            <a:endParaRPr lang="en-US" dirty="0"/>
          </a:p>
        </p:txBody>
      </p:sp>
      <p:sp>
        <p:nvSpPr>
          <p:cNvPr id="5" name="Rectangle 4"/>
          <p:cNvSpPr/>
          <p:nvPr/>
        </p:nvSpPr>
        <p:spPr bwMode="auto">
          <a:xfrm>
            <a:off x="203200" y="5763491"/>
            <a:ext cx="8746836" cy="46181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FF0000"/>
              </a:buClr>
              <a:buSzTx/>
              <a:buFont typeface="Wingdings 2" pitchFamily="18" charset="2"/>
              <a:buNone/>
              <a:tabLst/>
            </a:pPr>
            <a:endParaRPr kumimoji="0" lang="en-US" sz="32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56125672"/>
      </p:ext>
    </p:extLst>
  </p:cSld>
  <p:clrMapOvr>
    <a:masterClrMapping/>
  </p:clrMapOvr>
</p:sld>
</file>

<file path=ppt/theme/theme1.xml><?xml version="1.0" encoding="utf-8"?>
<a:theme xmlns:a="http://schemas.openxmlformats.org/drawingml/2006/main" name="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R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e832997-50dc-4a44-8950-ef08e15f787f">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d29cc644-bb3d-4ce5-8824-1a00feee76d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3C8C744EC7A7345B5C30B697F2B31DC" ma:contentTypeVersion="15" ma:contentTypeDescription="Create a new document." ma:contentTypeScope="" ma:versionID="c6588068dd721453d497364ec05adf26">
  <xsd:schema xmlns:xsd="http://www.w3.org/2001/XMLSchema" xmlns:xs="http://www.w3.org/2001/XMLSchema" xmlns:p="http://schemas.microsoft.com/office/2006/metadata/properties" xmlns:ns1="http://schemas.microsoft.com/sharepoint/v3" xmlns:ns2="7e832997-50dc-4a44-8950-ef08e15f787f" xmlns:ns3="d29cc644-bb3d-4ce5-8824-1a00feee76d3" targetNamespace="http://schemas.microsoft.com/office/2006/metadata/properties" ma:root="true" ma:fieldsID="6dd05e981a7006ac243be9f377a5e113" ns1:_="" ns2:_="" ns3:_="">
    <xsd:import namespace="http://schemas.microsoft.com/sharepoint/v3"/>
    <xsd:import namespace="7e832997-50dc-4a44-8950-ef08e15f787f"/>
    <xsd:import namespace="d29cc644-bb3d-4ce5-8824-1a00feee76d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832997-50dc-4a44-8950-ef08e15f7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cc644-bb3d-4ce5-8824-1a00feee76d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1ab699-717e-4fd2-a85c-277057e28ddd}" ma:internalName="TaxCatchAll" ma:showField="CatchAllData" ma:web="d29cc644-bb3d-4ce5-8824-1a00feee76d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4FC9F0-2670-40DC-9233-34A84DC16E2A}">
  <ds:schemaRefs>
    <ds:schemaRef ds:uri="http://schemas.microsoft.com/sharepoint/v3/contenttype/forms"/>
  </ds:schemaRefs>
</ds:datastoreItem>
</file>

<file path=customXml/itemProps2.xml><?xml version="1.0" encoding="utf-8"?>
<ds:datastoreItem xmlns:ds="http://schemas.openxmlformats.org/officeDocument/2006/customXml" ds:itemID="{DE496C54-D147-4C60-9E01-13BB5ECC97F7}">
  <ds:schemaRefs>
    <ds:schemaRef ds:uri="http://purl.org/dc/elements/1.1/"/>
    <ds:schemaRef ds:uri="http://purl.org/dc/terms/"/>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930786c6-9720-44b9-a4b8-d30091bc2b30"/>
    <ds:schemaRef ds:uri="0c9e7fe4-7bfb-4baf-b3a1-6a11909e8048"/>
    <ds:schemaRef ds:uri="http://purl.org/dc/dcmitype/"/>
    <ds:schemaRef ds:uri="7e832997-50dc-4a44-8950-ef08e15f787f"/>
    <ds:schemaRef ds:uri="http://schemas.microsoft.com/sharepoint/v3"/>
    <ds:schemaRef ds:uri="d29cc644-bb3d-4ce5-8824-1a00feee76d3"/>
  </ds:schemaRefs>
</ds:datastoreItem>
</file>

<file path=customXml/itemProps3.xml><?xml version="1.0" encoding="utf-8"?>
<ds:datastoreItem xmlns:ds="http://schemas.openxmlformats.org/officeDocument/2006/customXml" ds:itemID="{0E979985-A725-493A-9133-1AD7B0BE4C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e832997-50dc-4a44-8950-ef08e15f787f"/>
    <ds:schemaRef ds:uri="d29cc644-bb3d-4ce5-8824-1a00feee76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9f80511-b267-4892-be9d-6cc8d3fffe7e}" enabled="1" method="Standard" siteId="{f4c44cda-18c6-46b0-80f2-e290072444fd}" removed="0"/>
</clbl:labelList>
</file>

<file path=docProps/app.xml><?xml version="1.0" encoding="utf-8"?>
<Properties xmlns="http://schemas.openxmlformats.org/officeDocument/2006/extended-properties" xmlns:vt="http://schemas.openxmlformats.org/officeDocument/2006/docPropsVTypes">
  <Template>AR Template</Template>
  <TotalTime>14305</TotalTime>
  <Words>3358</Words>
  <Application>Microsoft Office PowerPoint</Application>
  <PresentationFormat>On-screen Show (4:3)</PresentationFormat>
  <Paragraphs>309</Paragraphs>
  <Slides>24</Slides>
  <Notes>17</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AR Template</vt:lpstr>
      <vt:lpstr>1_AR Template</vt:lpstr>
      <vt:lpstr> CIVILIAN PAYROLL Orientation  HQ Comptroller Budget and Execution Civilian Payroll Office</vt:lpstr>
      <vt:lpstr>What We Do ….</vt:lpstr>
      <vt:lpstr>Defense Agency Initiative  – Oracle Time and Labor </vt:lpstr>
      <vt:lpstr>Employee Responsibilties</vt:lpstr>
      <vt:lpstr>Employee Responsibilties</vt:lpstr>
      <vt:lpstr>Employee Responsibilties</vt:lpstr>
      <vt:lpstr>Employee Responsibilities Continued</vt:lpstr>
      <vt:lpstr>Employee Responsibilities Continued</vt:lpstr>
      <vt:lpstr>Employee To Do List- For first pay period*</vt:lpstr>
      <vt:lpstr>Key Points for Employees and Supervisors</vt:lpstr>
      <vt:lpstr>Supervisor To Do List</vt:lpstr>
      <vt:lpstr>     Supervisor Responsibilities</vt:lpstr>
      <vt:lpstr>     Supervisor Responsibilities</vt:lpstr>
      <vt:lpstr>     Supervisor Responsibilities</vt:lpstr>
      <vt:lpstr>Supervisor Responsibilities  Continued</vt:lpstr>
      <vt:lpstr>Timekeeper Responsibilities</vt:lpstr>
      <vt:lpstr>Time and Attendance  Schedule</vt:lpstr>
      <vt:lpstr>Account Access</vt:lpstr>
      <vt:lpstr>FAQs to Remember</vt:lpstr>
      <vt:lpstr> Questions To Ask Your Supervisor</vt:lpstr>
      <vt:lpstr>What’s Next?</vt:lpstr>
      <vt:lpstr>Resource Links - PAGE 1 OF 2</vt:lpstr>
      <vt:lpstr>PowerPoint Presentation</vt:lpstr>
      <vt:lpstr>Questions</vt:lpstr>
    </vt:vector>
  </TitlesOfParts>
  <Company>SAIC - NSSSG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EOD WFD Brief</dc:title>
  <dc:creator>Hannah Civ Christine</dc:creator>
  <cp:lastModifiedBy>Dunham CIV Christopher Jon</cp:lastModifiedBy>
  <cp:revision>677</cp:revision>
  <cp:lastPrinted>2016-12-12T14:19:07Z</cp:lastPrinted>
  <dcterms:created xsi:type="dcterms:W3CDTF">2003-08-22T14:02:45Z</dcterms:created>
  <dcterms:modified xsi:type="dcterms:W3CDTF">2026-01-21T18:11:08Z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0x01010023C8C744EC7A7345B5C30B697F2B31DC</vt:lpwstr>
  </property>
  <property fmtid="{D5CDD505-2E9C-101B-9397-08002B2CF9AE}" pid="3" name="MediaServiceImageTags">
    <vt:lpwstr/>
  </property>
  <property fmtid="{D5CDD505-2E9C-101B-9397-08002B2CF9AE}" pid="4" name="ClassificationContentMarkingFooterLocations">
    <vt:lpwstr>AR Template:3\1_AR Template:3</vt:lpwstr>
  </property>
  <property fmtid="{D5CDD505-2E9C-101B-9397-08002B2CF9AE}" pid="5" name="ClassificationContentMarkingFooterText">
    <vt:lpwstr>DISTRIBUTION: DoD COMMUNITY ONLY</vt:lpwstr>
  </property>
</Properties>
</file>