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Lst>
  <p:notesMasterIdLst>
    <p:notesMasterId r:id="rId16"/>
  </p:notesMasterIdLst>
  <p:handoutMasterIdLst>
    <p:handoutMasterId r:id="rId17"/>
  </p:handoutMasterIdLst>
  <p:sldIdLst>
    <p:sldId id="286" r:id="rId6"/>
    <p:sldId id="288" r:id="rId7"/>
    <p:sldId id="287" r:id="rId8"/>
    <p:sldId id="257" r:id="rId9"/>
    <p:sldId id="272" r:id="rId10"/>
    <p:sldId id="275" r:id="rId11"/>
    <p:sldId id="269" r:id="rId12"/>
    <p:sldId id="290" r:id="rId13"/>
    <p:sldId id="289" r:id="rId14"/>
    <p:sldId id="285" r:id="rId15"/>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33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6F3CC3-F3EF-4D78-AE19-27577B6D55A3}" v="1" dt="2025-02-21T20:13:46.9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19" autoAdjust="0"/>
    <p:restoredTop sz="78046" autoAdjust="0"/>
  </p:normalViewPr>
  <p:slideViewPr>
    <p:cSldViewPr>
      <p:cViewPr varScale="1">
        <p:scale>
          <a:sx n="48" d="100"/>
          <a:sy n="48" d="100"/>
        </p:scale>
        <p:origin x="2036" y="2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90" d="100"/>
          <a:sy n="90" d="100"/>
        </p:scale>
        <p:origin x="-3012" y="-12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1" y="0"/>
            <a:ext cx="3043238" cy="465138"/>
          </a:xfrm>
          <a:prstGeom prst="rect">
            <a:avLst/>
          </a:prstGeom>
          <a:noFill/>
          <a:ln w="9525">
            <a:noFill/>
            <a:miter lim="800000"/>
            <a:headEnd/>
            <a:tailEnd/>
          </a:ln>
          <a:effectLst/>
        </p:spPr>
        <p:txBody>
          <a:bodyPr vert="horz" wrap="square" lIns="91520" tIns="45762" rIns="91520" bIns="45762" numCol="1" anchor="t" anchorCtr="0" compatLnSpc="1">
            <a:prstTxWarp prst="textNoShape">
              <a:avLst/>
            </a:prstTxWarp>
          </a:bodyPr>
          <a:lstStyle>
            <a:lvl1pPr defTabSz="915882">
              <a:defRPr sz="1200">
                <a:latin typeface="Arial" charset="0"/>
                <a:cs typeface="Arial" charset="0"/>
              </a:defRPr>
            </a:lvl1pPr>
          </a:lstStyle>
          <a:p>
            <a:pPr>
              <a:defRPr/>
            </a:pPr>
            <a:endParaRPr lang="en-US"/>
          </a:p>
        </p:txBody>
      </p:sp>
      <p:sp>
        <p:nvSpPr>
          <p:cNvPr id="112643" name="Rectangle 3"/>
          <p:cNvSpPr>
            <a:spLocks noGrp="1" noChangeArrowheads="1"/>
          </p:cNvSpPr>
          <p:nvPr>
            <p:ph type="dt" sz="quarter" idx="1"/>
          </p:nvPr>
        </p:nvSpPr>
        <p:spPr bwMode="auto">
          <a:xfrm>
            <a:off x="3978275" y="0"/>
            <a:ext cx="3043238" cy="465138"/>
          </a:xfrm>
          <a:prstGeom prst="rect">
            <a:avLst/>
          </a:prstGeom>
          <a:noFill/>
          <a:ln w="9525">
            <a:noFill/>
            <a:miter lim="800000"/>
            <a:headEnd/>
            <a:tailEnd/>
          </a:ln>
          <a:effectLst/>
        </p:spPr>
        <p:txBody>
          <a:bodyPr vert="horz" wrap="square" lIns="91520" tIns="45762" rIns="91520" bIns="45762" numCol="1" anchor="t" anchorCtr="0" compatLnSpc="1">
            <a:prstTxWarp prst="textNoShape">
              <a:avLst/>
            </a:prstTxWarp>
          </a:bodyPr>
          <a:lstStyle>
            <a:lvl1pPr algn="r" defTabSz="915882">
              <a:defRPr sz="1200">
                <a:latin typeface="Arial" charset="0"/>
                <a:cs typeface="Arial" charset="0"/>
              </a:defRPr>
            </a:lvl1pPr>
          </a:lstStyle>
          <a:p>
            <a:pPr>
              <a:defRPr/>
            </a:pPr>
            <a:fld id="{29EF4EF0-9314-4C13-85A3-1621C9715AB2}" type="datetime1">
              <a:rPr lang="en-US"/>
              <a:pPr>
                <a:defRPr/>
              </a:pPr>
              <a:t>2/21/2025</a:t>
            </a:fld>
            <a:endParaRPr lang="en-US" dirty="0"/>
          </a:p>
        </p:txBody>
      </p:sp>
      <p:sp>
        <p:nvSpPr>
          <p:cNvPr id="112644" name="Rectangle 4"/>
          <p:cNvSpPr>
            <a:spLocks noGrp="1" noChangeArrowheads="1"/>
          </p:cNvSpPr>
          <p:nvPr>
            <p:ph type="ftr" sz="quarter" idx="2"/>
          </p:nvPr>
        </p:nvSpPr>
        <p:spPr bwMode="auto">
          <a:xfrm>
            <a:off x="1" y="8842376"/>
            <a:ext cx="3043238" cy="465138"/>
          </a:xfrm>
          <a:prstGeom prst="rect">
            <a:avLst/>
          </a:prstGeom>
          <a:noFill/>
          <a:ln w="9525">
            <a:noFill/>
            <a:miter lim="800000"/>
            <a:headEnd/>
            <a:tailEnd/>
          </a:ln>
          <a:effectLst/>
        </p:spPr>
        <p:txBody>
          <a:bodyPr vert="horz" wrap="square" lIns="91520" tIns="45762" rIns="91520" bIns="45762" numCol="1" anchor="b" anchorCtr="0" compatLnSpc="1">
            <a:prstTxWarp prst="textNoShape">
              <a:avLst/>
            </a:prstTxWarp>
          </a:bodyPr>
          <a:lstStyle>
            <a:lvl1pPr defTabSz="915882">
              <a:defRPr sz="1200">
                <a:latin typeface="Arial" charset="0"/>
                <a:cs typeface="Arial" charset="0"/>
              </a:defRPr>
            </a:lvl1pPr>
          </a:lstStyle>
          <a:p>
            <a:pPr>
              <a:defRPr/>
            </a:pPr>
            <a:endParaRPr lang="en-US"/>
          </a:p>
        </p:txBody>
      </p:sp>
      <p:sp>
        <p:nvSpPr>
          <p:cNvPr id="112645" name="Rectangle 5"/>
          <p:cNvSpPr>
            <a:spLocks noGrp="1" noChangeArrowheads="1"/>
          </p:cNvSpPr>
          <p:nvPr>
            <p:ph type="sldNum" sz="quarter" idx="3"/>
          </p:nvPr>
        </p:nvSpPr>
        <p:spPr bwMode="auto">
          <a:xfrm>
            <a:off x="3978275" y="8842376"/>
            <a:ext cx="3043238" cy="465138"/>
          </a:xfrm>
          <a:prstGeom prst="rect">
            <a:avLst/>
          </a:prstGeom>
          <a:noFill/>
          <a:ln w="9525">
            <a:noFill/>
            <a:miter lim="800000"/>
            <a:headEnd/>
            <a:tailEnd/>
          </a:ln>
          <a:effectLst/>
        </p:spPr>
        <p:txBody>
          <a:bodyPr vert="horz" wrap="square" lIns="91520" tIns="45762" rIns="91520" bIns="45762" numCol="1" anchor="b" anchorCtr="0" compatLnSpc="1">
            <a:prstTxWarp prst="textNoShape">
              <a:avLst/>
            </a:prstTxWarp>
          </a:bodyPr>
          <a:lstStyle>
            <a:lvl1pPr algn="r" defTabSz="915882">
              <a:defRPr sz="1200">
                <a:latin typeface="Arial" charset="0"/>
                <a:cs typeface="Arial" charset="0"/>
              </a:defRPr>
            </a:lvl1pPr>
          </a:lstStyle>
          <a:p>
            <a:pPr>
              <a:defRPr/>
            </a:pPr>
            <a:fld id="{D2888C4D-7DBB-4784-BA2D-742389BC2818}" type="slidenum">
              <a:rPr lang="en-US"/>
              <a:pPr>
                <a:defRPr/>
              </a:pPr>
              <a:t>‹#›</a:t>
            </a:fld>
            <a:endParaRPr lang="en-US" dirty="0"/>
          </a:p>
        </p:txBody>
      </p:sp>
    </p:spTree>
    <p:extLst>
      <p:ext uri="{BB962C8B-B14F-4D97-AF65-F5344CB8AC3E}">
        <p14:creationId xmlns:p14="http://schemas.microsoft.com/office/powerpoint/2010/main" val="55324931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3043238" cy="465138"/>
          </a:xfrm>
          <a:prstGeom prst="rect">
            <a:avLst/>
          </a:prstGeom>
          <a:noFill/>
          <a:ln w="9525">
            <a:noFill/>
            <a:miter lim="800000"/>
            <a:headEnd/>
            <a:tailEnd/>
          </a:ln>
          <a:effectLst/>
        </p:spPr>
        <p:txBody>
          <a:bodyPr vert="horz" wrap="square" lIns="93259" tIns="46629" rIns="93259" bIns="46629" numCol="1" anchor="t" anchorCtr="0" compatLnSpc="1">
            <a:prstTxWarp prst="textNoShape">
              <a:avLst/>
            </a:prstTxWarp>
          </a:bodyPr>
          <a:lstStyle>
            <a:lvl1pPr defTabSz="933342">
              <a:defRPr sz="1200">
                <a:latin typeface="Arial" charset="0"/>
                <a:cs typeface="Arial" charset="0"/>
              </a:defRPr>
            </a:lvl1pPr>
          </a:lstStyle>
          <a:p>
            <a:pPr>
              <a:defRPr/>
            </a:pPr>
            <a:endParaRPr lang="en-US"/>
          </a:p>
        </p:txBody>
      </p:sp>
      <p:sp>
        <p:nvSpPr>
          <p:cNvPr id="5123" name="Rectangle 3"/>
          <p:cNvSpPr>
            <a:spLocks noGrp="1" noChangeArrowheads="1"/>
          </p:cNvSpPr>
          <p:nvPr>
            <p:ph type="dt" idx="1"/>
          </p:nvPr>
        </p:nvSpPr>
        <p:spPr bwMode="auto">
          <a:xfrm>
            <a:off x="3978275" y="0"/>
            <a:ext cx="3043238" cy="465138"/>
          </a:xfrm>
          <a:prstGeom prst="rect">
            <a:avLst/>
          </a:prstGeom>
          <a:noFill/>
          <a:ln w="9525">
            <a:noFill/>
            <a:miter lim="800000"/>
            <a:headEnd/>
            <a:tailEnd/>
          </a:ln>
          <a:effectLst/>
        </p:spPr>
        <p:txBody>
          <a:bodyPr vert="horz" wrap="square" lIns="93259" tIns="46629" rIns="93259" bIns="46629" numCol="1" anchor="t" anchorCtr="0" compatLnSpc="1">
            <a:prstTxWarp prst="textNoShape">
              <a:avLst/>
            </a:prstTxWarp>
          </a:bodyPr>
          <a:lstStyle>
            <a:lvl1pPr algn="r" defTabSz="933342">
              <a:defRPr sz="1200">
                <a:latin typeface="Arial" charset="0"/>
                <a:cs typeface="Arial" charset="0"/>
              </a:defRPr>
            </a:lvl1pPr>
          </a:lstStyle>
          <a:p>
            <a:pPr>
              <a:defRPr/>
            </a:pPr>
            <a:fld id="{9C3D16FC-3CB9-4E61-B908-0B94E823164D}" type="datetime1">
              <a:rPr lang="en-US"/>
              <a:pPr>
                <a:defRPr/>
              </a:pPr>
              <a:t>2/21/2025</a:t>
            </a:fld>
            <a:endParaRPr lang="en-US" dirty="0"/>
          </a:p>
        </p:txBody>
      </p:sp>
      <p:sp>
        <p:nvSpPr>
          <p:cNvPr id="9220" name="Rectangle 4"/>
          <p:cNvSpPr>
            <a:spLocks noGrp="1" noRot="1" noChangeAspect="1" noChangeArrowheads="1" noTextEdit="1"/>
          </p:cNvSpPr>
          <p:nvPr>
            <p:ph type="sldImg" idx="2"/>
          </p:nvPr>
        </p:nvSpPr>
        <p:spPr bwMode="auto">
          <a:xfrm>
            <a:off x="1182688" y="696913"/>
            <a:ext cx="4657725" cy="34925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03265" y="4422776"/>
            <a:ext cx="5616574" cy="4187825"/>
          </a:xfrm>
          <a:prstGeom prst="rect">
            <a:avLst/>
          </a:prstGeom>
          <a:noFill/>
          <a:ln w="9525">
            <a:noFill/>
            <a:miter lim="800000"/>
            <a:headEnd/>
            <a:tailEnd/>
          </a:ln>
          <a:effectLst/>
        </p:spPr>
        <p:txBody>
          <a:bodyPr vert="horz" wrap="square" lIns="93259" tIns="46629" rIns="93259" bIns="4662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1" y="8842376"/>
            <a:ext cx="3043238" cy="465138"/>
          </a:xfrm>
          <a:prstGeom prst="rect">
            <a:avLst/>
          </a:prstGeom>
          <a:noFill/>
          <a:ln w="9525">
            <a:noFill/>
            <a:miter lim="800000"/>
            <a:headEnd/>
            <a:tailEnd/>
          </a:ln>
          <a:effectLst/>
        </p:spPr>
        <p:txBody>
          <a:bodyPr vert="horz" wrap="square" lIns="93259" tIns="46629" rIns="93259" bIns="46629" numCol="1" anchor="b" anchorCtr="0" compatLnSpc="1">
            <a:prstTxWarp prst="textNoShape">
              <a:avLst/>
            </a:prstTxWarp>
          </a:bodyPr>
          <a:lstStyle>
            <a:lvl1pPr defTabSz="933342">
              <a:defRPr sz="1200">
                <a:latin typeface="Arial" charset="0"/>
                <a:cs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978275" y="8842376"/>
            <a:ext cx="3043238" cy="465138"/>
          </a:xfrm>
          <a:prstGeom prst="rect">
            <a:avLst/>
          </a:prstGeom>
          <a:noFill/>
          <a:ln w="9525">
            <a:noFill/>
            <a:miter lim="800000"/>
            <a:headEnd/>
            <a:tailEnd/>
          </a:ln>
          <a:effectLst/>
        </p:spPr>
        <p:txBody>
          <a:bodyPr vert="horz" wrap="square" lIns="93259" tIns="46629" rIns="93259" bIns="46629" numCol="1" anchor="b" anchorCtr="0" compatLnSpc="1">
            <a:prstTxWarp prst="textNoShape">
              <a:avLst/>
            </a:prstTxWarp>
          </a:bodyPr>
          <a:lstStyle>
            <a:lvl1pPr algn="r" defTabSz="933342">
              <a:defRPr sz="1200">
                <a:latin typeface="Arial" charset="0"/>
                <a:cs typeface="Arial" charset="0"/>
              </a:defRPr>
            </a:lvl1pPr>
          </a:lstStyle>
          <a:p>
            <a:pPr>
              <a:defRPr/>
            </a:pPr>
            <a:fld id="{5BD70C25-B763-4D4B-AC1B-DEE066BE9454}" type="slidenum">
              <a:rPr lang="en-US"/>
              <a:pPr>
                <a:defRPr/>
              </a:pPr>
              <a:t>‹#›</a:t>
            </a:fld>
            <a:endParaRPr lang="en-US" dirty="0"/>
          </a:p>
        </p:txBody>
      </p:sp>
    </p:spTree>
    <p:extLst>
      <p:ext uri="{BB962C8B-B14F-4D97-AF65-F5344CB8AC3E}">
        <p14:creationId xmlns:p14="http://schemas.microsoft.com/office/powerpoint/2010/main" val="1392880147"/>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fontAlgn="base">
              <a:lnSpc>
                <a:spcPts val="2025"/>
              </a:lnSpc>
              <a:spcBef>
                <a:spcPts val="0"/>
              </a:spcBef>
              <a:spcAft>
                <a:spcPts val="0"/>
              </a:spcAft>
            </a:pPr>
            <a:r>
              <a:rPr lang="en-US" sz="1200" b="1" dirty="0">
                <a:solidFill>
                  <a:srgbClr val="444444"/>
                </a:solidFill>
                <a:effectLst/>
                <a:latin typeface="Arial" panose="020B0604020202020204" pitchFamily="34" charset="0"/>
                <a:ea typeface="Times New Roman" panose="02020603050405020304" pitchFamily="18" charset="0"/>
              </a:rPr>
              <a:t>MISSION</a:t>
            </a:r>
          </a:p>
          <a:p>
            <a:pPr marL="0" marR="0" lvl="0" indent="0" algn="l" defTabSz="914400" rtl="0" eaLnBrk="0" fontAlgn="base" latinLnBrk="0" hangingPunct="0">
              <a:lnSpc>
                <a:spcPts val="1800"/>
              </a:lnSpc>
              <a:spcBef>
                <a:spcPts val="0"/>
              </a:spcBef>
              <a:spcAft>
                <a:spcPts val="2250"/>
              </a:spcAft>
              <a:buClrTx/>
              <a:buSzTx/>
              <a:buFontTx/>
              <a:buNone/>
              <a:tabLst/>
              <a:defRPr/>
            </a:pPr>
            <a:r>
              <a:rPr lang="en-US" sz="1200" dirty="0">
                <a:solidFill>
                  <a:srgbClr val="000066"/>
                </a:solidFill>
                <a:effectLst/>
                <a:latin typeface="Arial" panose="020B0604020202020204" pitchFamily="34" charset="0"/>
                <a:ea typeface="Calibri" panose="020F0502020204030204" pitchFamily="34" charset="0"/>
              </a:rPr>
              <a:t>The mission of the HQMC Equal Employment Opportunity (EEO) Office is to support serviced Marine Corps activities by providing sound policies, timely guidance, and expert program management to help our customers better support the warfighter.  </a:t>
            </a:r>
            <a:r>
              <a:rPr lang="en-US" sz="1200" dirty="0">
                <a:effectLst/>
                <a:latin typeface="Arial" panose="020B0604020202020204" pitchFamily="34" charset="0"/>
                <a:ea typeface="Calibri" panose="020F0502020204030204" pitchFamily="34" charset="0"/>
              </a:rPr>
              <a:t>​</a:t>
            </a:r>
            <a:endParaRPr lang="en-US" sz="1200" dirty="0">
              <a:solidFill>
                <a:schemeClr val="tx1"/>
              </a:solidFill>
              <a:effectLst/>
              <a:latin typeface="Calibri" panose="020F0502020204030204" pitchFamily="34" charset="0"/>
              <a:ea typeface="Calibri" panose="020F0502020204030204" pitchFamily="34" charset="0"/>
            </a:endParaRPr>
          </a:p>
          <a:p>
            <a:pPr marL="0" marR="0" lvl="0" indent="0" algn="l" defTabSz="914400" rtl="0" eaLnBrk="0" fontAlgn="base" latinLnBrk="0" hangingPunct="0">
              <a:lnSpc>
                <a:spcPts val="1800"/>
              </a:lnSpc>
              <a:spcBef>
                <a:spcPts val="0"/>
              </a:spcBef>
              <a:spcAft>
                <a:spcPts val="2250"/>
              </a:spcAft>
              <a:buClrTx/>
              <a:buSzTx/>
              <a:buFontTx/>
              <a:buNone/>
              <a:tabLst/>
              <a:defRPr/>
            </a:pPr>
            <a:r>
              <a:rPr lang="en-US" sz="1200" dirty="0">
                <a:solidFill>
                  <a:srgbClr val="000066"/>
                </a:solidFill>
                <a:effectLst/>
                <a:latin typeface="Arial" panose="020B0604020202020204" pitchFamily="34" charset="0"/>
                <a:ea typeface="Calibri" panose="020F0502020204030204" pitchFamily="34" charset="0"/>
              </a:rPr>
              <a:t>Our office is committed to applying and promoting the principles of equal employment opportunity for current and former employees and applicants for employment without regard to race, color, sex, national origin, religion, age, disability, genetic information, reprisal, or any other discriminatory factor prohibited by law. </a:t>
            </a:r>
            <a:r>
              <a:rPr lang="en-US" sz="1200" dirty="0">
                <a:effectLst/>
                <a:latin typeface="Arial" panose="020B0604020202020204" pitchFamily="34" charset="0"/>
                <a:ea typeface="Calibri" panose="020F0502020204030204" pitchFamily="34" charset="0"/>
              </a:rPr>
              <a:t>​</a:t>
            </a:r>
            <a:endParaRPr lang="en-US" sz="1200" dirty="0">
              <a:effectLst/>
              <a:latin typeface="Calibri" panose="020F0502020204030204" pitchFamily="34" charset="0"/>
              <a:ea typeface="Calibri" panose="020F0502020204030204" pitchFamily="34" charset="0"/>
            </a:endParaRPr>
          </a:p>
          <a:p>
            <a:endParaRPr lang="en-US" dirty="0"/>
          </a:p>
        </p:txBody>
      </p:sp>
      <p:sp>
        <p:nvSpPr>
          <p:cNvPr id="4" name="Date Placeholder 3"/>
          <p:cNvSpPr>
            <a:spLocks noGrp="1"/>
          </p:cNvSpPr>
          <p:nvPr>
            <p:ph type="dt" idx="1"/>
          </p:nvPr>
        </p:nvSpPr>
        <p:spPr/>
        <p:txBody>
          <a:bodyPr/>
          <a:lstStyle/>
          <a:p>
            <a:pPr>
              <a:defRPr/>
            </a:pPr>
            <a:fld id="{9C3D16FC-3CB9-4E61-B908-0B94E823164D}" type="datetime1">
              <a:rPr lang="en-US" smtClean="0"/>
              <a:pPr>
                <a:defRPr/>
              </a:pPr>
              <a:t>2/21/2025</a:t>
            </a:fld>
            <a:endParaRPr lang="en-US" dirty="0"/>
          </a:p>
        </p:txBody>
      </p:sp>
      <p:sp>
        <p:nvSpPr>
          <p:cNvPr id="5" name="Slide Number Placeholder 4"/>
          <p:cNvSpPr>
            <a:spLocks noGrp="1"/>
          </p:cNvSpPr>
          <p:nvPr>
            <p:ph type="sldNum" sz="quarter" idx="5"/>
          </p:nvPr>
        </p:nvSpPr>
        <p:spPr/>
        <p:txBody>
          <a:bodyPr/>
          <a:lstStyle/>
          <a:p>
            <a:pPr>
              <a:defRPr/>
            </a:pPr>
            <a:fld id="{5BD70C25-B763-4D4B-AC1B-DEE066BE9454}" type="slidenum">
              <a:rPr lang="en-US" smtClean="0"/>
              <a:pPr>
                <a:defRPr/>
              </a:pPr>
              <a:t>1</a:t>
            </a:fld>
            <a:endParaRPr lang="en-US" dirty="0"/>
          </a:p>
        </p:txBody>
      </p:sp>
    </p:spTree>
    <p:extLst>
      <p:ext uri="{BB962C8B-B14F-4D97-AF65-F5344CB8AC3E}">
        <p14:creationId xmlns:p14="http://schemas.microsoft.com/office/powerpoint/2010/main" val="593396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programs are housed maintained by the EEO office. I will briefly touch oh each of these throughout </a:t>
            </a:r>
            <a:r>
              <a:rPr lang="en-US"/>
              <a:t>this presentation.</a:t>
            </a:r>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2</a:t>
            </a:fld>
            <a:endParaRPr lang="en-US"/>
          </a:p>
        </p:txBody>
      </p:sp>
    </p:spTree>
    <p:extLst>
      <p:ext uri="{BB962C8B-B14F-4D97-AF65-F5344CB8AC3E}">
        <p14:creationId xmlns:p14="http://schemas.microsoft.com/office/powerpoint/2010/main" val="2249993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0088"/>
            <a:fld id="{61D721C0-472B-41AA-BB87-079225F41822}" type="slidenum">
              <a:rPr lang="en-US" smtClean="0"/>
              <a:pPr defTabSz="930088"/>
              <a:t>4</a:t>
            </a:fld>
            <a:endParaRPr lang="en-US" dirty="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dirty="0"/>
          </a:p>
        </p:txBody>
      </p:sp>
      <p:sp>
        <p:nvSpPr>
          <p:cNvPr id="11269" name="Date Placeholder 4"/>
          <p:cNvSpPr>
            <a:spLocks noGrp="1"/>
          </p:cNvSpPr>
          <p:nvPr>
            <p:ph type="dt" sz="quarter" idx="1"/>
          </p:nvPr>
        </p:nvSpPr>
        <p:spPr>
          <a:noFill/>
        </p:spPr>
        <p:txBody>
          <a:bodyPr/>
          <a:lstStyle/>
          <a:p>
            <a:pPr defTabSz="930088"/>
            <a:fld id="{9153423A-8982-47FB-B68F-0AC4B619542A}" type="datetime1">
              <a:rPr lang="en-US" smtClean="0"/>
              <a:pPr defTabSz="930088"/>
              <a:t>2/21/2025</a:t>
            </a:fld>
            <a:endParaRPr lang="en-US" dirty="0"/>
          </a:p>
        </p:txBody>
      </p:sp>
    </p:spTree>
    <p:extLst>
      <p:ext uri="{BB962C8B-B14F-4D97-AF65-F5344CB8AC3E}">
        <p14:creationId xmlns:p14="http://schemas.microsoft.com/office/powerpoint/2010/main" val="1704553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ADR is a voluntary alternative method for resolving disputes and problems outside of the traditional process of grievance's, EEO complaints and litigation. Mediation is the ADR process most used by Navy and Marine Corps.</a:t>
            </a:r>
          </a:p>
          <a:p>
            <a:r>
              <a:rPr lang="en-US" dirty="0"/>
              <a:t>The of goal of ADR is to resolve disputes and conflicts at the earliest stage. Some disputes that ADR is appropriate for are Workplace disputes, EEO Complaints, Disciplinary issues.</a:t>
            </a:r>
          </a:p>
        </p:txBody>
      </p:sp>
      <p:sp>
        <p:nvSpPr>
          <p:cNvPr id="4" name="Date Placeholder 3"/>
          <p:cNvSpPr>
            <a:spLocks noGrp="1"/>
          </p:cNvSpPr>
          <p:nvPr>
            <p:ph type="dt" idx="10"/>
          </p:nvPr>
        </p:nvSpPr>
        <p:spPr/>
        <p:txBody>
          <a:bodyPr/>
          <a:lstStyle/>
          <a:p>
            <a:pPr>
              <a:defRPr/>
            </a:pPr>
            <a:fld id="{9C3D16FC-3CB9-4E61-B908-0B94E823164D}" type="datetime1">
              <a:rPr lang="en-US" smtClean="0"/>
              <a:pPr>
                <a:defRPr/>
              </a:pPr>
              <a:t>2/21/2025</a:t>
            </a:fld>
            <a:endParaRPr lang="en-US" dirty="0"/>
          </a:p>
        </p:txBody>
      </p:sp>
      <p:sp>
        <p:nvSpPr>
          <p:cNvPr id="5" name="Slide Number Placeholder 4"/>
          <p:cNvSpPr>
            <a:spLocks noGrp="1"/>
          </p:cNvSpPr>
          <p:nvPr>
            <p:ph type="sldNum" sz="quarter" idx="11"/>
          </p:nvPr>
        </p:nvSpPr>
        <p:spPr/>
        <p:txBody>
          <a:bodyPr/>
          <a:lstStyle/>
          <a:p>
            <a:pPr>
              <a:defRPr/>
            </a:pPr>
            <a:fld id="{5BD70C25-B763-4D4B-AC1B-DEE066BE9454}" type="slidenum">
              <a:rPr lang="en-US" smtClean="0"/>
              <a:pPr>
                <a:defRPr/>
              </a:pPr>
              <a:t>5</a:t>
            </a:fld>
            <a:endParaRPr lang="en-US" dirty="0"/>
          </a:p>
        </p:txBody>
      </p:sp>
    </p:spTree>
    <p:extLst>
      <p:ext uri="{BB962C8B-B14F-4D97-AF65-F5344CB8AC3E}">
        <p14:creationId xmlns:p14="http://schemas.microsoft.com/office/powerpoint/2010/main" val="3275797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reasonable accommodation is any change in the workplace, or the way things are customarily done that provides and equal employment opportunity to an individual with a disability.</a:t>
            </a:r>
          </a:p>
          <a:p>
            <a:endParaRPr lang="en-US" dirty="0"/>
          </a:p>
          <a:p>
            <a:r>
              <a:rPr lang="en-US" dirty="0"/>
              <a:t>An employee or an applicant for employment may request an accommodation on their own behalf. In addition, a family member, friend, health professional, or other representatives may request a reasonable accommodation on behalf of an individual with a disability. The RA should be completed within 45 calendar days from the date of the original request.</a:t>
            </a:r>
          </a:p>
        </p:txBody>
      </p:sp>
      <p:sp>
        <p:nvSpPr>
          <p:cNvPr id="4" name="Date Placeholder 3"/>
          <p:cNvSpPr>
            <a:spLocks noGrp="1"/>
          </p:cNvSpPr>
          <p:nvPr>
            <p:ph type="dt" idx="10"/>
          </p:nvPr>
        </p:nvSpPr>
        <p:spPr/>
        <p:txBody>
          <a:bodyPr/>
          <a:lstStyle/>
          <a:p>
            <a:pPr>
              <a:defRPr/>
            </a:pPr>
            <a:fld id="{9C3D16FC-3CB9-4E61-B908-0B94E823164D}" type="datetime1">
              <a:rPr lang="en-US" smtClean="0"/>
              <a:pPr>
                <a:defRPr/>
              </a:pPr>
              <a:t>2/21/2025</a:t>
            </a:fld>
            <a:endParaRPr lang="en-US" dirty="0"/>
          </a:p>
        </p:txBody>
      </p:sp>
      <p:sp>
        <p:nvSpPr>
          <p:cNvPr id="5" name="Slide Number Placeholder 4"/>
          <p:cNvSpPr>
            <a:spLocks noGrp="1"/>
          </p:cNvSpPr>
          <p:nvPr>
            <p:ph type="sldNum" sz="quarter" idx="11"/>
          </p:nvPr>
        </p:nvSpPr>
        <p:spPr/>
        <p:txBody>
          <a:bodyPr/>
          <a:lstStyle/>
          <a:p>
            <a:pPr>
              <a:defRPr/>
            </a:pPr>
            <a:fld id="{5BD70C25-B763-4D4B-AC1B-DEE066BE9454}" type="slidenum">
              <a:rPr lang="en-US" smtClean="0"/>
              <a:pPr>
                <a:defRPr/>
              </a:pPr>
              <a:t>6</a:t>
            </a:fld>
            <a:endParaRPr lang="en-US" dirty="0"/>
          </a:p>
        </p:txBody>
      </p:sp>
    </p:spTree>
    <p:extLst>
      <p:ext uri="{BB962C8B-B14F-4D97-AF65-F5344CB8AC3E}">
        <p14:creationId xmlns:p14="http://schemas.microsoft.com/office/powerpoint/2010/main" val="3275797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pPr defTabSz="930088"/>
            <a:fld id="{C33FB4B2-F011-40C9-895B-A716C8632556}" type="slidenum">
              <a:rPr lang="en-US" smtClean="0"/>
              <a:pPr defTabSz="930088"/>
              <a:t>7</a:t>
            </a:fld>
            <a:endParaRPr lang="en-US" dirty="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mn-ea"/>
                <a:cs typeface="Arial" charset="0"/>
              </a:rPr>
              <a:t>Targeted disabilities examples are blindness, deafness, PTSD, missing extremities. </a:t>
            </a:r>
            <a:endParaRPr lang="en-US" baseline="0" dirty="0"/>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baseline="0" dirty="0"/>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baseline="0" dirty="0"/>
              <a:t>6 Elements of a Model EEO Program are:  </a:t>
            </a:r>
          </a:p>
          <a:p>
            <a:pPr lvl="1" algn="l">
              <a:buFont typeface="+mj-lt"/>
              <a:buAutoNum type="alphaUcPeriod"/>
            </a:pPr>
            <a:r>
              <a:rPr lang="en-US" b="0" i="0" dirty="0">
                <a:solidFill>
                  <a:srgbClr val="1B1B1B"/>
                </a:solidFill>
                <a:effectLst/>
                <a:latin typeface="Source Sans Pro Web"/>
              </a:rPr>
              <a:t> Demonstrated commitment from agency leadership;</a:t>
            </a:r>
          </a:p>
          <a:p>
            <a:pPr lvl="1" algn="l">
              <a:buFont typeface="+mj-lt"/>
              <a:buAutoNum type="alphaUcPeriod"/>
            </a:pPr>
            <a:r>
              <a:rPr lang="en-US" b="0" i="0" dirty="0">
                <a:solidFill>
                  <a:srgbClr val="1B1B1B"/>
                </a:solidFill>
                <a:effectLst/>
                <a:latin typeface="Source Sans Pro Web"/>
              </a:rPr>
              <a:t> Integration of EEO into the agency's strategic mission;</a:t>
            </a:r>
          </a:p>
          <a:p>
            <a:pPr lvl="1" algn="l">
              <a:buFont typeface="+mj-lt"/>
              <a:buAutoNum type="alphaUcPeriod"/>
            </a:pPr>
            <a:r>
              <a:rPr lang="en-US" b="0" i="0" dirty="0">
                <a:solidFill>
                  <a:srgbClr val="1B1B1B"/>
                </a:solidFill>
                <a:effectLst/>
                <a:latin typeface="Source Sans Pro Web"/>
              </a:rPr>
              <a:t> Management and program accountability;</a:t>
            </a:r>
          </a:p>
          <a:p>
            <a:pPr lvl="1" algn="l">
              <a:buFont typeface="+mj-lt"/>
              <a:buAutoNum type="alphaUcPeriod"/>
            </a:pPr>
            <a:r>
              <a:rPr lang="en-US" b="0" i="0" dirty="0">
                <a:solidFill>
                  <a:srgbClr val="1B1B1B"/>
                </a:solidFill>
                <a:effectLst/>
                <a:latin typeface="Source Sans Pro Web"/>
              </a:rPr>
              <a:t> Proactive prevention of unlawful discrimination;</a:t>
            </a:r>
          </a:p>
          <a:p>
            <a:pPr lvl="1" algn="l">
              <a:buFont typeface="+mj-lt"/>
              <a:buAutoNum type="alphaUcPeriod"/>
            </a:pPr>
            <a:r>
              <a:rPr lang="en-US" b="0" i="0" dirty="0">
                <a:solidFill>
                  <a:srgbClr val="1B1B1B"/>
                </a:solidFill>
                <a:effectLst/>
                <a:latin typeface="Source Sans Pro Web"/>
              </a:rPr>
              <a:t> Efficiency; and</a:t>
            </a:r>
          </a:p>
          <a:p>
            <a:pPr lvl="1" algn="l">
              <a:buFont typeface="+mj-lt"/>
              <a:buAutoNum type="alphaUcPeriod"/>
            </a:pPr>
            <a:r>
              <a:rPr lang="en-US" b="0" i="0" dirty="0">
                <a:solidFill>
                  <a:srgbClr val="1B1B1B"/>
                </a:solidFill>
                <a:effectLst/>
                <a:latin typeface="Source Sans Pro Web"/>
              </a:rPr>
              <a:t> Responsiveness and legal compliance.</a:t>
            </a:r>
          </a:p>
          <a:p>
            <a:pPr eaLnBrk="1" hangingPunct="1"/>
            <a:endParaRPr lang="en-US" dirty="0"/>
          </a:p>
        </p:txBody>
      </p:sp>
      <p:sp>
        <p:nvSpPr>
          <p:cNvPr id="12293" name="Date Placeholder 4"/>
          <p:cNvSpPr>
            <a:spLocks noGrp="1"/>
          </p:cNvSpPr>
          <p:nvPr>
            <p:ph type="dt" sz="quarter" idx="1"/>
          </p:nvPr>
        </p:nvSpPr>
        <p:spPr>
          <a:noFill/>
        </p:spPr>
        <p:txBody>
          <a:bodyPr/>
          <a:lstStyle/>
          <a:p>
            <a:pPr defTabSz="930088"/>
            <a:fld id="{91AE03DC-BCA1-4379-BC47-52E10AF2214F}" type="datetime1">
              <a:rPr lang="en-US" smtClean="0"/>
              <a:pPr defTabSz="930088"/>
              <a:t>2/21/2025</a:t>
            </a:fld>
            <a:endParaRPr lang="en-US" dirty="0"/>
          </a:p>
        </p:txBody>
      </p:sp>
    </p:spTree>
    <p:extLst>
      <p:ext uri="{BB962C8B-B14F-4D97-AF65-F5344CB8AC3E}">
        <p14:creationId xmlns:p14="http://schemas.microsoft.com/office/powerpoint/2010/main" val="1691621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accommodations: </a:t>
            </a:r>
          </a:p>
          <a:p>
            <a:pPr marL="171450" indent="-171450">
              <a:buFont typeface="Arial" panose="020B0604020202020204" pitchFamily="34" charset="0"/>
              <a:buChar char="•"/>
            </a:pPr>
            <a:r>
              <a:rPr lang="en-US" dirty="0"/>
              <a:t>Stool to sit while working</a:t>
            </a:r>
          </a:p>
          <a:p>
            <a:pPr marL="171450" indent="-171450">
              <a:buFont typeface="Arial" panose="020B0604020202020204" pitchFamily="34" charset="0"/>
              <a:buChar char="•"/>
            </a:pPr>
            <a:r>
              <a:rPr lang="en-US" dirty="0"/>
              <a:t>More frequent breaks</a:t>
            </a:r>
          </a:p>
        </p:txBody>
      </p:sp>
      <p:sp>
        <p:nvSpPr>
          <p:cNvPr id="4" name="Date Placeholder 3"/>
          <p:cNvSpPr>
            <a:spLocks noGrp="1"/>
          </p:cNvSpPr>
          <p:nvPr>
            <p:ph type="dt" idx="1"/>
          </p:nvPr>
        </p:nvSpPr>
        <p:spPr/>
        <p:txBody>
          <a:bodyPr/>
          <a:lstStyle/>
          <a:p>
            <a:pPr>
              <a:defRPr/>
            </a:pPr>
            <a:fld id="{9C3D16FC-3CB9-4E61-B908-0B94E823164D}" type="datetime1">
              <a:rPr lang="en-US" smtClean="0"/>
              <a:pPr>
                <a:defRPr/>
              </a:pPr>
              <a:t>2/21/2025</a:t>
            </a:fld>
            <a:endParaRPr lang="en-US" dirty="0"/>
          </a:p>
        </p:txBody>
      </p:sp>
      <p:sp>
        <p:nvSpPr>
          <p:cNvPr id="5" name="Slide Number Placeholder 4"/>
          <p:cNvSpPr>
            <a:spLocks noGrp="1"/>
          </p:cNvSpPr>
          <p:nvPr>
            <p:ph type="sldNum" sz="quarter" idx="5"/>
          </p:nvPr>
        </p:nvSpPr>
        <p:spPr/>
        <p:txBody>
          <a:bodyPr/>
          <a:lstStyle/>
          <a:p>
            <a:pPr>
              <a:defRPr/>
            </a:pPr>
            <a:fld id="{5BD70C25-B763-4D4B-AC1B-DEE066BE9454}" type="slidenum">
              <a:rPr lang="en-US" smtClean="0"/>
              <a:pPr>
                <a:defRPr/>
              </a:pPr>
              <a:t>8</a:t>
            </a:fld>
            <a:endParaRPr lang="en-US" dirty="0"/>
          </a:p>
        </p:txBody>
      </p:sp>
    </p:spTree>
    <p:extLst>
      <p:ext uri="{BB962C8B-B14F-4D97-AF65-F5344CB8AC3E}">
        <p14:creationId xmlns:p14="http://schemas.microsoft.com/office/powerpoint/2010/main" val="20440174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pPr eaLnBrk="1" hangingPunct="1"/>
            <a:r>
              <a:rPr lang="en-US" dirty="0"/>
              <a:t>Feel free to contact us!</a:t>
            </a:r>
          </a:p>
        </p:txBody>
      </p:sp>
    </p:spTree>
    <p:extLst>
      <p:ext uri="{BB962C8B-B14F-4D97-AF65-F5344CB8AC3E}">
        <p14:creationId xmlns:p14="http://schemas.microsoft.com/office/powerpoint/2010/main" val="24168034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9C3D16FC-3CB9-4E61-B908-0B94E823164D}" type="datetime1">
              <a:rPr lang="en-US" smtClean="0"/>
              <a:pPr>
                <a:defRPr/>
              </a:pPr>
              <a:t>2/21/2025</a:t>
            </a:fld>
            <a:endParaRPr lang="en-US" dirty="0"/>
          </a:p>
        </p:txBody>
      </p:sp>
      <p:sp>
        <p:nvSpPr>
          <p:cNvPr id="5" name="Slide Number Placeholder 4"/>
          <p:cNvSpPr>
            <a:spLocks noGrp="1"/>
          </p:cNvSpPr>
          <p:nvPr>
            <p:ph type="sldNum" sz="quarter" idx="11"/>
          </p:nvPr>
        </p:nvSpPr>
        <p:spPr/>
        <p:txBody>
          <a:bodyPr/>
          <a:lstStyle/>
          <a:p>
            <a:pPr>
              <a:defRPr/>
            </a:pPr>
            <a:fld id="{5BD70C25-B763-4D4B-AC1B-DEE066BE9454}" type="slidenum">
              <a:rPr lang="en-US" smtClean="0"/>
              <a:pPr>
                <a:defRPr/>
              </a:pPr>
              <a:t>10</a:t>
            </a:fld>
            <a:endParaRPr lang="en-US" dirty="0"/>
          </a:p>
        </p:txBody>
      </p:sp>
    </p:spTree>
    <p:extLst>
      <p:ext uri="{BB962C8B-B14F-4D97-AF65-F5344CB8AC3E}">
        <p14:creationId xmlns:p14="http://schemas.microsoft.com/office/powerpoint/2010/main" val="3275797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83501C2C-817C-4F72-8DD4-6CE08BF9BF3B}"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C8AA24-3D93-4F5E-93F5-771122154D3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613AA93-7B43-4E19-8ED2-702B708A75C8}"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E14D6D-71D5-4F12-BAF1-23B6D529721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50431AF-5A55-4E9A-BBCF-1C8C61AAD930}"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0AE7F4-1A32-4F92-AC2F-6A68636F1845}"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83501C2C-817C-4F72-8DD4-6CE08BF9BF3B}"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C8AA24-3D93-4F5E-93F5-771122154D3B}" type="slidenum">
              <a:rPr lang="en-US"/>
              <a:pPr>
                <a:defRPr/>
              </a:pPr>
              <a:t>‹#›</a:t>
            </a:fld>
            <a:endParaRPr lang="en-US" dirty="0"/>
          </a:p>
        </p:txBody>
      </p:sp>
    </p:spTree>
    <p:extLst>
      <p:ext uri="{BB962C8B-B14F-4D97-AF65-F5344CB8AC3E}">
        <p14:creationId xmlns:p14="http://schemas.microsoft.com/office/powerpoint/2010/main" val="4029913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DB32D12-3A8E-48B3-8A16-220DF9E9F285}"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21E814-B2EB-4811-8E27-160B7BED06DB}" type="slidenum">
              <a:rPr lang="en-US"/>
              <a:pPr>
                <a:defRPr/>
              </a:pPr>
              <a:t>‹#›</a:t>
            </a:fld>
            <a:endParaRPr lang="en-US" dirty="0"/>
          </a:p>
        </p:txBody>
      </p:sp>
    </p:spTree>
    <p:extLst>
      <p:ext uri="{BB962C8B-B14F-4D97-AF65-F5344CB8AC3E}">
        <p14:creationId xmlns:p14="http://schemas.microsoft.com/office/powerpoint/2010/main" val="3571794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2C24B40-CF97-44C2-82D4-B2EE5E673C36}"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8C6C749-E252-44F2-923B-5DAABD416906}" type="slidenum">
              <a:rPr lang="en-US"/>
              <a:pPr>
                <a:defRPr/>
              </a:pPr>
              <a:t>‹#›</a:t>
            </a:fld>
            <a:endParaRPr lang="en-US" dirty="0"/>
          </a:p>
        </p:txBody>
      </p:sp>
    </p:spTree>
    <p:extLst>
      <p:ext uri="{BB962C8B-B14F-4D97-AF65-F5344CB8AC3E}">
        <p14:creationId xmlns:p14="http://schemas.microsoft.com/office/powerpoint/2010/main" val="34250688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EF30D40-F34F-450D-B2F0-0B91A615CF98}" type="datetime1">
              <a:rPr lang="en-US"/>
              <a:pPr>
                <a:defRPr/>
              </a:pPr>
              <a:t>2/21/2025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AF9CB8D-E57E-4E04-BA55-1E9FD7126DA5}" type="slidenum">
              <a:rPr lang="en-US"/>
              <a:pPr>
                <a:defRPr/>
              </a:pPr>
              <a:t>‹#›</a:t>
            </a:fld>
            <a:endParaRPr lang="en-US" dirty="0"/>
          </a:p>
        </p:txBody>
      </p:sp>
    </p:spTree>
    <p:extLst>
      <p:ext uri="{BB962C8B-B14F-4D97-AF65-F5344CB8AC3E}">
        <p14:creationId xmlns:p14="http://schemas.microsoft.com/office/powerpoint/2010/main" val="3986885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3301479B-6AF1-4EC0-A7AD-E591BC8BB870}" type="datetime1">
              <a:rPr lang="en-US"/>
              <a:pPr>
                <a:defRPr/>
              </a:pPr>
              <a:t>2/21/2025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1814ED7-BE2B-455F-997A-11684ADF1732}" type="slidenum">
              <a:rPr lang="en-US"/>
              <a:pPr>
                <a:defRPr/>
              </a:pPr>
              <a:t>‹#›</a:t>
            </a:fld>
            <a:endParaRPr lang="en-US" dirty="0"/>
          </a:p>
        </p:txBody>
      </p:sp>
    </p:spTree>
    <p:extLst>
      <p:ext uri="{BB962C8B-B14F-4D97-AF65-F5344CB8AC3E}">
        <p14:creationId xmlns:p14="http://schemas.microsoft.com/office/powerpoint/2010/main" val="3414707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FB40012-518F-485C-9BCB-F7DE0BF0ABF8}" type="datetime1">
              <a:rPr lang="en-US"/>
              <a:pPr>
                <a:defRPr/>
              </a:pPr>
              <a:t>2/21/2025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3DF803D-7AE8-46FF-ADA8-208A793394D9}" type="slidenum">
              <a:rPr lang="en-US"/>
              <a:pPr>
                <a:defRPr/>
              </a:pPr>
              <a:t>‹#›</a:t>
            </a:fld>
            <a:endParaRPr lang="en-US" dirty="0"/>
          </a:p>
        </p:txBody>
      </p:sp>
    </p:spTree>
    <p:extLst>
      <p:ext uri="{BB962C8B-B14F-4D97-AF65-F5344CB8AC3E}">
        <p14:creationId xmlns:p14="http://schemas.microsoft.com/office/powerpoint/2010/main" val="27072058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3C356B-9416-4296-BED7-464E3B56E635}" type="datetime1">
              <a:rPr lang="en-US"/>
              <a:pPr>
                <a:defRPr/>
              </a:pPr>
              <a:t>2/21/2025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5A50D4-1716-4A0D-88A4-151E92CA9A97}" type="slidenum">
              <a:rPr lang="en-US"/>
              <a:pPr>
                <a:defRPr/>
              </a:pPr>
              <a:t>‹#›</a:t>
            </a:fld>
            <a:endParaRPr lang="en-US" dirty="0"/>
          </a:p>
        </p:txBody>
      </p:sp>
    </p:spTree>
    <p:extLst>
      <p:ext uri="{BB962C8B-B14F-4D97-AF65-F5344CB8AC3E}">
        <p14:creationId xmlns:p14="http://schemas.microsoft.com/office/powerpoint/2010/main" val="15081619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115561D-3340-44CD-8AFC-16EAF5781AA8}" type="datetime1">
              <a:rPr lang="en-US"/>
              <a:pPr>
                <a:defRPr/>
              </a:pPr>
              <a:t>2/21/2025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3D69E9-717B-4984-923F-0C5F2BCF5CE3}" type="slidenum">
              <a:rPr lang="en-US"/>
              <a:pPr>
                <a:defRPr/>
              </a:pPr>
              <a:t>‹#›</a:t>
            </a:fld>
            <a:endParaRPr lang="en-US" dirty="0"/>
          </a:p>
        </p:txBody>
      </p:sp>
    </p:spTree>
    <p:extLst>
      <p:ext uri="{BB962C8B-B14F-4D97-AF65-F5344CB8AC3E}">
        <p14:creationId xmlns:p14="http://schemas.microsoft.com/office/powerpoint/2010/main" val="584627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DB32D12-3A8E-48B3-8A16-220DF9E9F285}"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21E814-B2EB-4811-8E27-160B7BED06DB}"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948BC91-E345-4FBC-9670-066E81ED42FB}" type="datetime1">
              <a:rPr lang="en-US"/>
              <a:pPr>
                <a:defRPr/>
              </a:pPr>
              <a:t>2/21/2025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C54B400-AE1D-4C44-9C1C-87C9A16C4DAC}" type="slidenum">
              <a:rPr lang="en-US"/>
              <a:pPr>
                <a:defRPr/>
              </a:pPr>
              <a:t>‹#›</a:t>
            </a:fld>
            <a:endParaRPr lang="en-US" dirty="0"/>
          </a:p>
        </p:txBody>
      </p:sp>
    </p:spTree>
    <p:extLst>
      <p:ext uri="{BB962C8B-B14F-4D97-AF65-F5344CB8AC3E}">
        <p14:creationId xmlns:p14="http://schemas.microsoft.com/office/powerpoint/2010/main" val="18781039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613AA93-7B43-4E19-8ED2-702B708A75C8}"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E14D6D-71D5-4F12-BAF1-23B6D5297210}" type="slidenum">
              <a:rPr lang="en-US"/>
              <a:pPr>
                <a:defRPr/>
              </a:pPr>
              <a:t>‹#›</a:t>
            </a:fld>
            <a:endParaRPr lang="en-US" dirty="0"/>
          </a:p>
        </p:txBody>
      </p:sp>
    </p:spTree>
    <p:extLst>
      <p:ext uri="{BB962C8B-B14F-4D97-AF65-F5344CB8AC3E}">
        <p14:creationId xmlns:p14="http://schemas.microsoft.com/office/powerpoint/2010/main" val="27577993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50431AF-5A55-4E9A-BBCF-1C8C61AAD930}"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0AE7F4-1A32-4F92-AC2F-6A68636F1845}" type="slidenum">
              <a:rPr lang="en-US"/>
              <a:pPr>
                <a:defRPr/>
              </a:pPr>
              <a:t>‹#›</a:t>
            </a:fld>
            <a:endParaRPr lang="en-US" dirty="0"/>
          </a:p>
        </p:txBody>
      </p:sp>
    </p:spTree>
    <p:extLst>
      <p:ext uri="{BB962C8B-B14F-4D97-AF65-F5344CB8AC3E}">
        <p14:creationId xmlns:p14="http://schemas.microsoft.com/office/powerpoint/2010/main" val="422942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2C24B40-CF97-44C2-82D4-B2EE5E673C36}" type="datetime1">
              <a:rPr lang="en-US"/>
              <a:pPr>
                <a:defRPr/>
              </a:pPr>
              <a:t>2/21/2025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8C6C749-E252-44F2-923B-5DAABD41690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EF30D40-F34F-450D-B2F0-0B91A615CF98}" type="datetime1">
              <a:rPr lang="en-US"/>
              <a:pPr>
                <a:defRPr/>
              </a:pPr>
              <a:t>2/21/2025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AF9CB8D-E57E-4E04-BA55-1E9FD7126DA5}"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3301479B-6AF1-4EC0-A7AD-E591BC8BB870}" type="datetime1">
              <a:rPr lang="en-US"/>
              <a:pPr>
                <a:defRPr/>
              </a:pPr>
              <a:t>2/21/2025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1814ED7-BE2B-455F-997A-11684ADF173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FB40012-518F-485C-9BCB-F7DE0BF0ABF8}" type="datetime1">
              <a:rPr lang="en-US"/>
              <a:pPr>
                <a:defRPr/>
              </a:pPr>
              <a:t>2/21/2025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3DF803D-7AE8-46FF-ADA8-208A793394D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3C356B-9416-4296-BED7-464E3B56E635}" type="datetime1">
              <a:rPr lang="en-US"/>
              <a:pPr>
                <a:defRPr/>
              </a:pPr>
              <a:t>2/21/2025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5A50D4-1716-4A0D-88A4-151E92CA9A9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115561D-3340-44CD-8AFC-16EAF5781AA8}" type="datetime1">
              <a:rPr lang="en-US"/>
              <a:pPr>
                <a:defRPr/>
              </a:pPr>
              <a:t>2/21/2025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3D69E9-717B-4984-923F-0C5F2BCF5CE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948BC91-E345-4FBC-9670-066E81ED42FB}" type="datetime1">
              <a:rPr lang="en-US"/>
              <a:pPr>
                <a:defRPr/>
              </a:pPr>
              <a:t>2/21/2025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C54B400-AE1D-4C44-9C1C-87C9A16C4DA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a:defRPr/>
            </a:pPr>
            <a:fld id="{4529013D-57E3-4853-84EC-9FEC2176102D}" type="datetime1">
              <a:rPr lang="en-US"/>
              <a:pPr>
                <a:defRPr/>
              </a:pPr>
              <a:t>2/21/2025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a:defRPr/>
            </a:pPr>
            <a:fld id="{C22E8A80-80D3-4D4B-B50E-5CE6EFF5C923}" type="slidenum">
              <a:rPr lang="en-US"/>
              <a:pPr>
                <a:defRPr/>
              </a:pPr>
              <a:t>‹#›</a:t>
            </a:fld>
            <a:endParaRPr lang="en-US" dirty="0"/>
          </a:p>
        </p:txBody>
      </p:sp>
      <p:pic>
        <p:nvPicPr>
          <p:cNvPr id="2055" name="Picture 9"/>
          <p:cNvPicPr>
            <a:picLocks noChangeAspect="1" noChangeArrowheads="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304800" y="289386"/>
            <a:ext cx="968375" cy="968375"/>
          </a:xfrm>
          <a:prstGeom prst="rect">
            <a:avLst/>
          </a:prstGeom>
          <a:noFill/>
          <a:ln w="9525">
            <a:noFill/>
            <a:miter lim="800000"/>
            <a:headEnd/>
            <a:tailEnd/>
          </a:ln>
          <a:effectLst>
            <a:glow rad="254000">
              <a:schemeClr val="accent5">
                <a:alpha val="39000"/>
              </a:schemeClr>
            </a:glow>
            <a:reflection endPos="6000" dir="5400000" sy="-100000" algn="bl" rotWithShape="0"/>
            <a:softEdge rad="0"/>
          </a:effectLst>
        </p:spPr>
      </p:pic>
      <p:sp>
        <p:nvSpPr>
          <p:cNvPr id="1034" name="Line 12"/>
          <p:cNvSpPr>
            <a:spLocks noChangeShapeType="1"/>
          </p:cNvSpPr>
          <p:nvPr userDrawn="1"/>
        </p:nvSpPr>
        <p:spPr bwMode="auto">
          <a:xfrm>
            <a:off x="1600200" y="1447800"/>
            <a:ext cx="6781800" cy="0"/>
          </a:xfrm>
          <a:prstGeom prst="line">
            <a:avLst/>
          </a:prstGeom>
          <a:noFill/>
          <a:ln w="50800">
            <a:solidFill>
              <a:srgbClr val="FF0000"/>
            </a:solidFill>
            <a:round/>
            <a:headEnd/>
            <a:tailEnd/>
          </a:ln>
        </p:spPr>
        <p:txBody>
          <a:bodyPr/>
          <a:lstStyle/>
          <a:p>
            <a:pPr>
              <a:defRPr/>
            </a:pPr>
            <a:endParaRPr lang="en-US"/>
          </a:p>
        </p:txBody>
      </p:sp>
      <p:pic>
        <p:nvPicPr>
          <p:cNvPr id="2" name="Picture 1">
            <a:extLst>
              <a:ext uri="{FF2B5EF4-FFF2-40B4-BE49-F238E27FC236}">
                <a16:creationId xmlns:a16="http://schemas.microsoft.com/office/drawing/2014/main" id="{BD52E767-8305-61AF-EBAC-9DD27935549B}"/>
              </a:ext>
            </a:extLst>
          </p:cNvPr>
          <p:cNvPicPr>
            <a:picLocks noChangeAspect="1"/>
          </p:cNvPicPr>
          <p:nvPr userDrawn="1"/>
        </p:nvPicPr>
        <p:blipFill>
          <a:blip r:embed="rId14"/>
          <a:stretch>
            <a:fillRect/>
          </a:stretch>
        </p:blipFill>
        <p:spPr>
          <a:xfrm>
            <a:off x="7559313" y="5739014"/>
            <a:ext cx="609653" cy="615749"/>
          </a:xfrm>
          <a:prstGeom prst="rect">
            <a:avLst/>
          </a:prstGeom>
        </p:spPr>
      </p:pic>
      <p:sp>
        <p:nvSpPr>
          <p:cNvPr id="3" name="Text Box 10">
            <a:extLst>
              <a:ext uri="{FF2B5EF4-FFF2-40B4-BE49-F238E27FC236}">
                <a16:creationId xmlns:a16="http://schemas.microsoft.com/office/drawing/2014/main" id="{D30DEAFC-E7AA-CBEC-920C-F4BC9B364D08}"/>
              </a:ext>
            </a:extLst>
          </p:cNvPr>
          <p:cNvSpPr txBox="1">
            <a:spLocks noChangeArrowheads="1"/>
          </p:cNvSpPr>
          <p:nvPr userDrawn="1"/>
        </p:nvSpPr>
        <p:spPr bwMode="auto">
          <a:xfrm>
            <a:off x="6643353" y="6324600"/>
            <a:ext cx="2441575" cy="457200"/>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1200" i="1" dirty="0"/>
              <a:t>Proudly serving Headquarters Marine Corps since 1944.</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a:defRPr/>
            </a:pPr>
            <a:fld id="{4529013D-57E3-4853-84EC-9FEC2176102D}" type="datetime1">
              <a:rPr lang="en-US"/>
              <a:pPr>
                <a:defRPr/>
              </a:pPr>
              <a:t>2/21/2025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a:defRPr/>
            </a:pPr>
            <a:fld id="{C22E8A80-80D3-4D4B-B50E-5CE6EFF5C923}" type="slidenum">
              <a:rPr lang="en-US"/>
              <a:pPr>
                <a:defRPr/>
              </a:pPr>
              <a:t>‹#›</a:t>
            </a:fld>
            <a:endParaRPr lang="en-US" dirty="0"/>
          </a:p>
        </p:txBody>
      </p:sp>
      <p:pic>
        <p:nvPicPr>
          <p:cNvPr id="2055" name="Picture 9"/>
          <p:cNvPicPr>
            <a:picLocks noChangeAspect="1" noChangeArrowheads="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304800" y="289386"/>
            <a:ext cx="968375" cy="968375"/>
          </a:xfrm>
          <a:prstGeom prst="rect">
            <a:avLst/>
          </a:prstGeom>
          <a:noFill/>
          <a:ln w="9525">
            <a:noFill/>
            <a:miter lim="800000"/>
            <a:headEnd/>
            <a:tailEnd/>
          </a:ln>
          <a:effectLst>
            <a:glow rad="254000">
              <a:schemeClr val="accent5">
                <a:alpha val="39000"/>
              </a:schemeClr>
            </a:glow>
            <a:reflection endPos="6000" dir="5400000" sy="-100000" algn="bl" rotWithShape="0"/>
            <a:softEdge rad="0"/>
          </a:effectLst>
        </p:spPr>
      </p:pic>
      <p:sp>
        <p:nvSpPr>
          <p:cNvPr id="1034" name="Line 12"/>
          <p:cNvSpPr>
            <a:spLocks noChangeShapeType="1"/>
          </p:cNvSpPr>
          <p:nvPr userDrawn="1"/>
        </p:nvSpPr>
        <p:spPr bwMode="auto">
          <a:xfrm>
            <a:off x="1600200" y="1447800"/>
            <a:ext cx="6781800" cy="0"/>
          </a:xfrm>
          <a:prstGeom prst="line">
            <a:avLst/>
          </a:prstGeom>
          <a:noFill/>
          <a:ln w="50800">
            <a:solidFill>
              <a:srgbClr val="FF0000"/>
            </a:solidFill>
            <a:round/>
            <a:headEnd/>
            <a:tailEnd/>
          </a:ln>
        </p:spPr>
        <p:txBody>
          <a:bodyPr/>
          <a:lstStyle/>
          <a:p>
            <a:pPr>
              <a:defRPr/>
            </a:pPr>
            <a:endParaRPr lang="en-US"/>
          </a:p>
        </p:txBody>
      </p:sp>
    </p:spTree>
    <p:extLst>
      <p:ext uri="{BB962C8B-B14F-4D97-AF65-F5344CB8AC3E}">
        <p14:creationId xmlns:p14="http://schemas.microsoft.com/office/powerpoint/2010/main" val="431415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8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pitchFamily="34" charset="0"/>
                <a:cs typeface="Arial" pitchFamily="34" charset="0"/>
              </a:rPr>
              <a:t>Equal Employment Opportunity (EEO)</a:t>
            </a:r>
            <a:endParaRPr lang="en-US" dirty="0"/>
          </a:p>
        </p:txBody>
      </p:sp>
      <p:sp>
        <p:nvSpPr>
          <p:cNvPr id="5" name="Rectangle 4"/>
          <p:cNvSpPr/>
          <p:nvPr/>
        </p:nvSpPr>
        <p:spPr>
          <a:xfrm>
            <a:off x="1371600" y="609600"/>
            <a:ext cx="7386452" cy="830997"/>
          </a:xfrm>
          <a:prstGeom prst="rect">
            <a:avLst/>
          </a:prstGeom>
        </p:spPr>
        <p:txBody>
          <a:bodyPr wrap="square">
            <a:spAutoFit/>
          </a:bodyPr>
          <a:lstStyle/>
          <a:p>
            <a:pPr algn="ctr"/>
            <a:r>
              <a:rPr lang="en-US" sz="2400" b="1" dirty="0"/>
              <a:t>Administration and Resource Management</a:t>
            </a:r>
          </a:p>
          <a:p>
            <a:pPr algn="ctr"/>
            <a:r>
              <a:rPr lang="en-US" sz="2400" b="1" dirty="0"/>
              <a:t>Headquarters Marine Corps</a:t>
            </a:r>
          </a:p>
        </p:txBody>
      </p:sp>
    </p:spTree>
    <p:extLst>
      <p:ext uri="{BB962C8B-B14F-4D97-AF65-F5344CB8AC3E}">
        <p14:creationId xmlns:p14="http://schemas.microsoft.com/office/powerpoint/2010/main" val="215725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lstStyle/>
          <a:p>
            <a:pPr marL="0" indent="0" eaLnBrk="1" fontAlgn="auto" hangingPunct="1">
              <a:lnSpc>
                <a:spcPct val="80000"/>
              </a:lnSpc>
              <a:spcAft>
                <a:spcPts val="0"/>
              </a:spcAft>
              <a:buNone/>
              <a:defRPr/>
            </a:pPr>
            <a:endParaRPr lang="en-US" sz="1400" b="1" dirty="0">
              <a:solidFill>
                <a:srgbClr val="002060"/>
              </a:solidFill>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sz="1400" b="1" dirty="0">
              <a:solidFill>
                <a:srgbClr val="002060"/>
              </a:solidFill>
              <a:ea typeface="Arial Unicode MS" pitchFamily="34" charset="-128"/>
              <a:cs typeface="Arial Unicode MS" pitchFamily="34" charset="-128"/>
            </a:endParaRPr>
          </a:p>
          <a:p>
            <a:endParaRPr lang="en-US" sz="2200" dirty="0"/>
          </a:p>
        </p:txBody>
      </p:sp>
      <p:sp>
        <p:nvSpPr>
          <p:cNvPr id="5" name="Slide Number Placeholder 4"/>
          <p:cNvSpPr>
            <a:spLocks noGrp="1"/>
          </p:cNvSpPr>
          <p:nvPr>
            <p:ph type="sldNum" sz="quarter" idx="12"/>
          </p:nvPr>
        </p:nvSpPr>
        <p:spPr>
          <a:xfrm>
            <a:off x="6553200" y="6324600"/>
            <a:ext cx="2133600" cy="365125"/>
          </a:xfrm>
        </p:spPr>
        <p:txBody>
          <a:bodyPr/>
          <a:lstStyle/>
          <a:p>
            <a:pPr>
              <a:defRPr/>
            </a:pPr>
            <a:fld id="{CF21E814-B2EB-4811-8E27-160B7BED06DB}" type="slidenum">
              <a:rPr lang="en-US" smtClean="0"/>
              <a:pPr>
                <a:defRPr/>
              </a:pPr>
              <a:t>10</a:t>
            </a:fld>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928" y="1600200"/>
            <a:ext cx="5810250" cy="4648200"/>
          </a:xfrm>
          <a:prstGeom prst="rect">
            <a:avLst/>
          </a:prstGeom>
        </p:spPr>
      </p:pic>
      <p:sp>
        <p:nvSpPr>
          <p:cNvPr id="6" name="Title 5"/>
          <p:cNvSpPr>
            <a:spLocks noGrp="1"/>
          </p:cNvSpPr>
          <p:nvPr>
            <p:ph type="title"/>
          </p:nvPr>
        </p:nvSpPr>
        <p:spPr/>
        <p:txBody>
          <a:bodyPr/>
          <a:lstStyle/>
          <a:p>
            <a:r>
              <a:rPr lang="en-US" sz="3200" cap="all" dirty="0">
                <a:latin typeface="+mn-lt"/>
                <a:cs typeface="Times New Roman" pitchFamily="18" charset="0"/>
              </a:rPr>
              <a:t>Questions</a:t>
            </a:r>
            <a:endParaRPr lang="en-US" sz="3200" cap="all" dirty="0">
              <a:latin typeface="+mn-lt"/>
            </a:endParaRPr>
          </a:p>
        </p:txBody>
      </p:sp>
    </p:spTree>
    <p:extLst>
      <p:ext uri="{BB962C8B-B14F-4D97-AF65-F5344CB8AC3E}">
        <p14:creationId xmlns:p14="http://schemas.microsoft.com/office/powerpoint/2010/main" val="225908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8000"/>
          </a:schemeClr>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600200"/>
            <a:ext cx="8229600" cy="3864935"/>
          </a:xfrm>
          <a:noFill/>
        </p:spPr>
        <p:txBody>
          <a:bodyPr/>
          <a:lstStyle/>
          <a:p>
            <a:pPr eaLnBrk="1" hangingPunct="1">
              <a:spcBef>
                <a:spcPct val="50000"/>
              </a:spcBef>
              <a:buFontTx/>
              <a:buChar char="•"/>
            </a:pPr>
            <a:r>
              <a:rPr lang="en-US" sz="2400" dirty="0">
                <a:latin typeface="Arial" panose="020B0604020202020204" pitchFamily="34" charset="0"/>
                <a:cs typeface="Arial" panose="020B0604020202020204" pitchFamily="34" charset="0"/>
              </a:rPr>
              <a:t>Alternative Dispute Resolution Services (ADR)</a:t>
            </a:r>
          </a:p>
          <a:p>
            <a:pPr eaLnBrk="1" hangingPunct="1">
              <a:spcBef>
                <a:spcPct val="50000"/>
              </a:spcBef>
              <a:buFontTx/>
              <a:buChar char="•"/>
            </a:pPr>
            <a:r>
              <a:rPr lang="en-US" sz="2400" dirty="0">
                <a:latin typeface="Arial" panose="020B0604020202020204" pitchFamily="34" charset="0"/>
                <a:cs typeface="Arial" panose="020B0604020202020204" pitchFamily="34" charset="0"/>
              </a:rPr>
              <a:t>Reasonable Accommodation Request (RA)</a:t>
            </a:r>
          </a:p>
          <a:p>
            <a:pPr eaLnBrk="1" hangingPunct="1">
              <a:spcBef>
                <a:spcPct val="50000"/>
              </a:spcBef>
              <a:buFontTx/>
              <a:buChar char="•"/>
            </a:pPr>
            <a:r>
              <a:rPr lang="en-US" sz="2400" dirty="0">
                <a:latin typeface="Arial" panose="020B0604020202020204" pitchFamily="34" charset="0"/>
                <a:cs typeface="Arial" panose="020B0604020202020204" pitchFamily="34" charset="0"/>
              </a:rPr>
              <a:t>Training on EEO &amp; Prevention of Sexual Harassment</a:t>
            </a:r>
          </a:p>
          <a:p>
            <a:pPr eaLnBrk="1" hangingPunct="1">
              <a:spcBef>
                <a:spcPct val="50000"/>
              </a:spcBef>
              <a:buFontTx/>
              <a:buChar char="•"/>
            </a:pPr>
            <a:r>
              <a:rPr lang="en-US" sz="2400" dirty="0">
                <a:latin typeface="Arial" panose="020B0604020202020204" pitchFamily="34" charset="0"/>
                <a:cs typeface="Arial" panose="020B0604020202020204" pitchFamily="34" charset="0"/>
              </a:rPr>
              <a:t>Counseling for Title VII issues</a:t>
            </a:r>
          </a:p>
          <a:p>
            <a:pPr eaLnBrk="1" hangingPunct="1">
              <a:spcBef>
                <a:spcPct val="50000"/>
              </a:spcBef>
              <a:buFontTx/>
              <a:buChar char="•"/>
            </a:pPr>
            <a:r>
              <a:rPr lang="en-US" sz="2400" dirty="0">
                <a:latin typeface="Arial" panose="020B0604020202020204" pitchFamily="34" charset="0"/>
                <a:cs typeface="Arial" panose="020B0604020202020204" pitchFamily="34" charset="0"/>
              </a:rPr>
              <a:t>Monitor Compliance of Title VII requirements</a:t>
            </a:r>
          </a:p>
          <a:p>
            <a:pPr>
              <a:defRPr/>
            </a:pPr>
            <a:endParaRPr lang="en-US" sz="2400" dirty="0"/>
          </a:p>
          <a:p>
            <a:pPr marL="0" indent="0">
              <a:buNone/>
              <a:defRPr/>
            </a:pPr>
            <a:endParaRPr lang="en-US" sz="2400" dirty="0"/>
          </a:p>
        </p:txBody>
      </p:sp>
      <p:sp>
        <p:nvSpPr>
          <p:cNvPr id="5" name="Rectangle 2"/>
          <p:cNvSpPr>
            <a:spLocks noGrp="1" noChangeArrowheads="1"/>
          </p:cNvSpPr>
          <p:nvPr>
            <p:ph type="title"/>
          </p:nvPr>
        </p:nvSpPr>
        <p:spPr>
          <a:xfrm>
            <a:off x="457200" y="0"/>
            <a:ext cx="8229600" cy="1143000"/>
          </a:xfrm>
        </p:spPr>
        <p:txBody>
          <a:bodyPr/>
          <a:lstStyle/>
          <a:p>
            <a:pPr eaLnBrk="1" hangingPunct="1"/>
            <a:r>
              <a:rPr lang="en-US" sz="3200" cap="all" dirty="0">
                <a:latin typeface="+mn-lt"/>
              </a:rPr>
              <a:t>What we do ….</a:t>
            </a:r>
            <a:endParaRPr lang="en-US" sz="3200" cap="all" dirty="0">
              <a:solidFill>
                <a:srgbClr val="FF0000"/>
              </a:solidFill>
              <a:latin typeface="+mn-lt"/>
            </a:endParaRPr>
          </a:p>
        </p:txBody>
      </p:sp>
    </p:spTree>
    <p:extLst>
      <p:ext uri="{BB962C8B-B14F-4D97-AF65-F5344CB8AC3E}">
        <p14:creationId xmlns:p14="http://schemas.microsoft.com/office/powerpoint/2010/main" val="76938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8000"/>
          </a:schemeClr>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457200" y="-30018"/>
            <a:ext cx="8229600" cy="1143000"/>
          </a:xfrm>
        </p:spPr>
        <p:txBody>
          <a:bodyPr/>
          <a:lstStyle/>
          <a:p>
            <a:r>
              <a:rPr lang="en-US" altLang="en-US" dirty="0"/>
              <a:t>     </a:t>
            </a:r>
            <a:r>
              <a:rPr lang="en-US" altLang="en-US" sz="3200" cap="all" dirty="0">
                <a:latin typeface="+mn-lt"/>
              </a:rPr>
              <a:t>Objectives of the EEO Program</a:t>
            </a:r>
          </a:p>
        </p:txBody>
      </p:sp>
      <p:sp>
        <p:nvSpPr>
          <p:cNvPr id="3075" name="Content Placeholder 2"/>
          <p:cNvSpPr>
            <a:spLocks noGrp="1"/>
          </p:cNvSpPr>
          <p:nvPr>
            <p:ph idx="1"/>
          </p:nvPr>
        </p:nvSpPr>
        <p:spPr/>
        <p:txBody>
          <a:bodyPr/>
          <a:lstStyle/>
          <a:p>
            <a:r>
              <a:rPr lang="en-US" altLang="en-US" sz="2400" dirty="0">
                <a:latin typeface="Arial"/>
                <a:cs typeface="Arial"/>
              </a:rPr>
              <a:t>To provide all employees, regardless of </a:t>
            </a:r>
            <a:r>
              <a:rPr lang="en-US" altLang="en-US" sz="2400" b="1" dirty="0">
                <a:latin typeface="Arial"/>
                <a:cs typeface="Arial"/>
              </a:rPr>
              <a:t>race, age, sex, color, national origin, religion, disability, genetic information, pregnancy</a:t>
            </a:r>
            <a:r>
              <a:rPr lang="en-US" altLang="en-US" sz="2400" dirty="0">
                <a:latin typeface="Arial"/>
                <a:cs typeface="Arial"/>
              </a:rPr>
              <a:t> or </a:t>
            </a:r>
            <a:r>
              <a:rPr lang="en-US" altLang="en-US" sz="2400" b="1" dirty="0">
                <a:latin typeface="Arial"/>
                <a:cs typeface="Arial"/>
              </a:rPr>
              <a:t>reprisal</a:t>
            </a:r>
            <a:r>
              <a:rPr lang="en-US" altLang="en-US" sz="2400" dirty="0">
                <a:latin typeface="Arial"/>
                <a:cs typeface="Arial"/>
              </a:rPr>
              <a:t>, to the extent of their abilities, to pursue a career. </a:t>
            </a:r>
          </a:p>
          <a:p>
            <a:pPr marL="0" indent="0">
              <a:buNone/>
            </a:pPr>
            <a:endParaRPr lang="en-US" altLang="en-US" sz="2400" dirty="0">
              <a:latin typeface="Arial" panose="020B0604020202020204" pitchFamily="34" charset="0"/>
              <a:cs typeface="Arial" panose="020B0604020202020204" pitchFamily="34" charset="0"/>
            </a:endParaRPr>
          </a:p>
          <a:p>
            <a:r>
              <a:rPr lang="en-US" altLang="en-US" sz="2400" dirty="0">
                <a:latin typeface="Arial" panose="020B0604020202020204" pitchFamily="34" charset="0"/>
                <a:cs typeface="Arial" panose="020B0604020202020204" pitchFamily="34" charset="0"/>
              </a:rPr>
              <a:t>This program provides for the nondiscriminatory treatment of all employees in carrying out their duties.</a:t>
            </a:r>
          </a:p>
        </p:txBody>
      </p:sp>
    </p:spTree>
    <p:extLst>
      <p:ext uri="{BB962C8B-B14F-4D97-AF65-F5344CB8AC3E}">
        <p14:creationId xmlns:p14="http://schemas.microsoft.com/office/powerpoint/2010/main" val="757684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7000"/>
          </a:schemeClr>
        </a:solidFill>
        <a:effectLst/>
      </p:bgPr>
    </p:bg>
    <p:spTree>
      <p:nvGrpSpPr>
        <p:cNvPr id="1" name=""/>
        <p:cNvGrpSpPr/>
        <p:nvPr/>
      </p:nvGrpSpPr>
      <p:grpSpPr>
        <a:xfrm>
          <a:off x="0" y="0"/>
          <a:ext cx="0" cy="0"/>
          <a:chOff x="0" y="0"/>
          <a:chExt cx="0" cy="0"/>
        </a:xfrm>
      </p:grpSpPr>
      <p:sp>
        <p:nvSpPr>
          <p:cNvPr id="6147" name="Rectangle 7"/>
          <p:cNvSpPr>
            <a:spLocks noGrp="1" noChangeArrowheads="1"/>
          </p:cNvSpPr>
          <p:nvPr>
            <p:ph idx="1"/>
          </p:nvPr>
        </p:nvSpPr>
        <p:spPr>
          <a:xfrm>
            <a:off x="609600" y="1480213"/>
            <a:ext cx="7772400" cy="5257800"/>
          </a:xfrm>
        </p:spPr>
        <p:txBody>
          <a:bodyPr rtlCol="0">
            <a:noAutofit/>
          </a:bodyPr>
          <a:lstStyle/>
          <a:p>
            <a:pPr marL="0" indent="0" eaLnBrk="1" fontAlgn="auto" hangingPunct="1">
              <a:lnSpc>
                <a:spcPct val="80000"/>
              </a:lnSpc>
              <a:spcAft>
                <a:spcPts val="0"/>
              </a:spcAft>
              <a:buNone/>
              <a:defRPr/>
            </a:pPr>
            <a:endParaRPr lang="en-US" sz="3600" b="1" dirty="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sz="2400" dirty="0">
                <a:latin typeface="Arial" panose="020B0604020202020204" pitchFamily="34" charset="0"/>
                <a:ea typeface="Arial Unicode MS" pitchFamily="34" charset="-128"/>
                <a:cs typeface="Arial" panose="020B0604020202020204" pitchFamily="34" charset="0"/>
              </a:rPr>
              <a:t>Provide counseling and rights and responsibilities to current and former employees, as well applicants for employment. </a:t>
            </a:r>
          </a:p>
          <a:p>
            <a:pPr marL="233363" indent="-233363" eaLnBrk="1" fontAlgn="auto" hangingPunct="1">
              <a:lnSpc>
                <a:spcPct val="80000"/>
              </a:lnSpc>
              <a:spcAft>
                <a:spcPts val="0"/>
              </a:spcAft>
              <a:buFont typeface="Arial" pitchFamily="34" charset="0"/>
              <a:buChar char="•"/>
              <a:defRPr/>
            </a:pPr>
            <a:endParaRPr lang="en-US" sz="2400" dirty="0">
              <a:latin typeface="Arial" panose="020B0604020202020204" pitchFamily="34" charset="0"/>
              <a:ea typeface="Arial Unicode MS" pitchFamily="34" charset="-128"/>
              <a:cs typeface="Arial" panose="020B0604020202020204" pitchFamily="34" charset="0"/>
            </a:endParaRPr>
          </a:p>
          <a:p>
            <a:pPr marL="233363" indent="-233363" eaLnBrk="1" fontAlgn="auto" hangingPunct="1">
              <a:lnSpc>
                <a:spcPct val="80000"/>
              </a:lnSpc>
              <a:spcAft>
                <a:spcPts val="0"/>
              </a:spcAft>
              <a:buFont typeface="Arial" pitchFamily="34" charset="0"/>
              <a:buChar char="•"/>
              <a:defRPr/>
            </a:pPr>
            <a:r>
              <a:rPr lang="en-US" sz="2400" dirty="0">
                <a:latin typeface="Arial" panose="020B0604020202020204" pitchFamily="34" charset="0"/>
                <a:ea typeface="Arial Unicode MS" pitchFamily="34" charset="-128"/>
                <a:cs typeface="Arial" panose="020B0604020202020204" pitchFamily="34" charset="0"/>
              </a:rPr>
              <a:t>Process discrimination complaints utilizing the informal and formal processes.</a:t>
            </a:r>
            <a:br>
              <a:rPr lang="en-US" sz="2400" dirty="0">
                <a:latin typeface="Arial" panose="020B0604020202020204" pitchFamily="34" charset="0"/>
                <a:ea typeface="Arial Unicode MS" pitchFamily="34" charset="-128"/>
                <a:cs typeface="Arial" panose="020B0604020202020204" pitchFamily="34" charset="0"/>
              </a:rPr>
            </a:br>
            <a:endParaRPr lang="en-US" sz="2400" dirty="0">
              <a:latin typeface="Arial" panose="020B0604020202020204" pitchFamily="34" charset="0"/>
              <a:ea typeface="Arial Unicode MS" pitchFamily="34" charset="-128"/>
              <a:cs typeface="Arial" panose="020B0604020202020204" pitchFamily="34" charset="0"/>
            </a:endParaRPr>
          </a:p>
          <a:p>
            <a:pPr marL="233363" indent="-233363" eaLnBrk="1" fontAlgn="auto" hangingPunct="1">
              <a:lnSpc>
                <a:spcPct val="80000"/>
              </a:lnSpc>
              <a:spcAft>
                <a:spcPts val="0"/>
              </a:spcAft>
              <a:buFont typeface="Arial" pitchFamily="34" charset="0"/>
              <a:buChar char="•"/>
              <a:defRPr/>
            </a:pPr>
            <a:r>
              <a:rPr lang="en-US" sz="2400" dirty="0">
                <a:latin typeface="Arial" panose="020B0604020202020204" pitchFamily="34" charset="0"/>
                <a:ea typeface="Arial Unicode MS" pitchFamily="34" charset="-128"/>
                <a:cs typeface="Arial" panose="020B0604020202020204" pitchFamily="34" charset="0"/>
              </a:rPr>
              <a:t>Employee has </a:t>
            </a:r>
            <a:r>
              <a:rPr lang="en-US" sz="2400" b="1" i="1" u="sng" dirty="0">
                <a:solidFill>
                  <a:srgbClr val="FF0000"/>
                </a:solidFill>
                <a:latin typeface="Arial" panose="020B0604020202020204" pitchFamily="34" charset="0"/>
                <a:ea typeface="Arial Unicode MS" pitchFamily="34" charset="-128"/>
                <a:cs typeface="Arial" panose="020B0604020202020204" pitchFamily="34" charset="0"/>
              </a:rPr>
              <a:t>45 calendar days</a:t>
            </a:r>
            <a:r>
              <a:rPr lang="en-US" sz="2400" b="1" i="1" dirty="0">
                <a:solidFill>
                  <a:srgbClr val="FF0000"/>
                </a:solidFill>
                <a:latin typeface="Arial" panose="020B0604020202020204" pitchFamily="34" charset="0"/>
                <a:ea typeface="Arial Unicode MS" pitchFamily="34" charset="-128"/>
                <a:cs typeface="Arial" panose="020B0604020202020204" pitchFamily="34" charset="0"/>
              </a:rPr>
              <a:t> </a:t>
            </a:r>
            <a:r>
              <a:rPr lang="en-US" sz="2400" dirty="0">
                <a:latin typeface="Arial" panose="020B0604020202020204" pitchFamily="34" charset="0"/>
                <a:ea typeface="Arial Unicode MS" pitchFamily="34" charset="-128"/>
                <a:cs typeface="Arial" panose="020B0604020202020204" pitchFamily="34" charset="0"/>
              </a:rPr>
              <a:t>from the incident to contact the EEO Office and initiate the EEO complaint process.  </a:t>
            </a:r>
          </a:p>
          <a:p>
            <a:pPr marL="0" indent="0" eaLnBrk="1" fontAlgn="auto" hangingPunct="1">
              <a:lnSpc>
                <a:spcPct val="80000"/>
              </a:lnSpc>
              <a:spcAft>
                <a:spcPts val="0"/>
              </a:spcAft>
              <a:buNone/>
              <a:defRPr/>
            </a:pPr>
            <a:r>
              <a:rPr lang="en-US" sz="3600" dirty="0">
                <a:ea typeface="Arial Unicode MS" pitchFamily="34" charset="-128"/>
                <a:cs typeface="Arial Unicode MS" pitchFamily="34" charset="-128"/>
              </a:rPr>
              <a:t> </a:t>
            </a:r>
          </a:p>
        </p:txBody>
      </p:sp>
      <p:sp>
        <p:nvSpPr>
          <p:cNvPr id="8" name="Slide Number Placeholder 7"/>
          <p:cNvSpPr>
            <a:spLocks noGrp="1"/>
          </p:cNvSpPr>
          <p:nvPr>
            <p:ph type="sldNum" sz="quarter" idx="12"/>
          </p:nvPr>
        </p:nvSpPr>
        <p:spPr/>
        <p:txBody>
          <a:bodyPr/>
          <a:lstStyle/>
          <a:p>
            <a:pPr>
              <a:defRPr/>
            </a:pPr>
            <a:fld id="{3128E453-9583-4713-A807-30B8D1BE66C3}" type="slidenum">
              <a:rPr lang="en-US"/>
              <a:pPr>
                <a:defRPr/>
              </a:pPr>
              <a:t>4</a:t>
            </a:fld>
            <a:endParaRPr lang="en-US" dirty="0"/>
          </a:p>
        </p:txBody>
      </p:sp>
      <p:sp>
        <p:nvSpPr>
          <p:cNvPr id="6" name="Title 1"/>
          <p:cNvSpPr>
            <a:spLocks noGrp="1"/>
          </p:cNvSpPr>
          <p:nvPr>
            <p:ph type="title"/>
          </p:nvPr>
        </p:nvSpPr>
        <p:spPr>
          <a:xfrm>
            <a:off x="381000" y="143452"/>
            <a:ext cx="8229600" cy="1143000"/>
          </a:xfrm>
        </p:spPr>
        <p:txBody>
          <a:bodyPr/>
          <a:lstStyle/>
          <a:p>
            <a:r>
              <a:rPr lang="en-US" sz="4000" dirty="0">
                <a:latin typeface="Arial" pitchFamily="34" charset="0"/>
                <a:cs typeface="Times New Roman" pitchFamily="18" charset="0"/>
              </a:rPr>
              <a:t>   </a:t>
            </a:r>
            <a:r>
              <a:rPr lang="en-US" sz="3200" cap="all" dirty="0">
                <a:latin typeface="+mn-lt"/>
                <a:cs typeface="Times New Roman" pitchFamily="18" charset="0"/>
              </a:rPr>
              <a:t>EEO Complaints </a:t>
            </a:r>
            <a:br>
              <a:rPr lang="en-US" sz="3200" cap="all" dirty="0">
                <a:latin typeface="+mn-lt"/>
                <a:cs typeface="Times New Roman" pitchFamily="18" charset="0"/>
              </a:rPr>
            </a:br>
            <a:r>
              <a:rPr lang="en-US" sz="3200" cap="all" dirty="0">
                <a:latin typeface="+mn-lt"/>
                <a:cs typeface="Times New Roman" pitchFamily="18" charset="0"/>
              </a:rPr>
              <a:t>    Processing </a:t>
            </a:r>
            <a:endParaRPr lang="en-US" sz="3200" cap="all" dirty="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8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lstStyle/>
          <a:p>
            <a:pPr marL="0" indent="0" eaLnBrk="1" fontAlgn="auto" hangingPunct="1">
              <a:lnSpc>
                <a:spcPct val="80000"/>
              </a:lnSpc>
              <a:spcAft>
                <a:spcPts val="0"/>
              </a:spcAft>
              <a:buNone/>
              <a:defRPr/>
            </a:pPr>
            <a:endParaRPr lang="en-US" sz="1800" b="1" dirty="0">
              <a:solidFill>
                <a:srgbClr val="002060"/>
              </a:solidFill>
              <a:ea typeface="Arial Unicode MS" pitchFamily="34" charset="-128"/>
              <a:cs typeface="Arial Unicode MS" pitchFamily="34" charset="-128"/>
            </a:endParaRPr>
          </a:p>
          <a:p>
            <a:pPr marL="0" indent="0" eaLnBrk="1" fontAlgn="auto" hangingPunct="1">
              <a:lnSpc>
                <a:spcPct val="80000"/>
              </a:lnSpc>
              <a:spcAft>
                <a:spcPts val="0"/>
              </a:spcAft>
              <a:buNone/>
              <a:defRPr/>
            </a:pPr>
            <a:r>
              <a:rPr lang="en-US" sz="2400" dirty="0">
                <a:latin typeface="Arial" panose="020B0604020202020204" pitchFamily="34" charset="0"/>
                <a:ea typeface="Arial Unicode MS" pitchFamily="34" charset="-128"/>
                <a:cs typeface="Arial" panose="020B0604020202020204" pitchFamily="34" charset="0"/>
              </a:rPr>
              <a:t>Alternative Dispute Resolution (ADR) is a viable resource to consider for resolving issues in the workplace by a certified mediator.</a:t>
            </a:r>
          </a:p>
          <a:p>
            <a:pPr marL="233363" indent="-233363" eaLnBrk="1" fontAlgn="auto" hangingPunct="1">
              <a:lnSpc>
                <a:spcPct val="80000"/>
              </a:lnSpc>
              <a:spcAft>
                <a:spcPts val="0"/>
              </a:spcAft>
              <a:buFont typeface="Arial" pitchFamily="34" charset="0"/>
              <a:buChar char="•"/>
              <a:defRPr/>
            </a:pPr>
            <a:endParaRPr lang="en-US" sz="2400" dirty="0">
              <a:latin typeface="Arial" panose="020B0604020202020204" pitchFamily="34" charset="0"/>
              <a:ea typeface="Arial Unicode MS" pitchFamily="34" charset="-128"/>
              <a:cs typeface="Arial" panose="020B0604020202020204" pitchFamily="34" charset="0"/>
            </a:endParaRPr>
          </a:p>
          <a:p>
            <a:pPr marL="233363" indent="-233363" eaLnBrk="1" fontAlgn="auto" hangingPunct="1">
              <a:lnSpc>
                <a:spcPct val="80000"/>
              </a:lnSpc>
              <a:spcAft>
                <a:spcPts val="0"/>
              </a:spcAft>
              <a:buFont typeface="Arial" pitchFamily="34" charset="0"/>
              <a:buChar char="•"/>
              <a:defRPr/>
            </a:pPr>
            <a:r>
              <a:rPr lang="en-US" sz="2400" dirty="0">
                <a:latin typeface="Arial" panose="020B0604020202020204" pitchFamily="34" charset="0"/>
                <a:ea typeface="Arial Unicode MS" pitchFamily="34" charset="-128"/>
                <a:cs typeface="Arial" panose="020B0604020202020204" pitchFamily="34" charset="0"/>
              </a:rPr>
              <a:t>Disputes and conflicts are resolved at the lowest possible level and in the fastest and least expensive method possible. </a:t>
            </a:r>
          </a:p>
          <a:p>
            <a:pPr marL="0" indent="0" eaLnBrk="1" fontAlgn="auto" hangingPunct="1">
              <a:lnSpc>
                <a:spcPct val="80000"/>
              </a:lnSpc>
              <a:spcAft>
                <a:spcPts val="0"/>
              </a:spcAft>
              <a:buNone/>
              <a:defRPr/>
            </a:pPr>
            <a:endParaRPr lang="en-US" sz="2400" dirty="0">
              <a:latin typeface="Arial" panose="020B0604020202020204" pitchFamily="34" charset="0"/>
              <a:ea typeface="Arial Unicode MS" pitchFamily="34" charset="-128"/>
              <a:cs typeface="Arial" panose="020B0604020202020204" pitchFamily="34" charset="0"/>
            </a:endParaRPr>
          </a:p>
          <a:p>
            <a:pPr marL="233363" indent="-233363" eaLnBrk="1" fontAlgn="auto" hangingPunct="1">
              <a:lnSpc>
                <a:spcPct val="80000"/>
              </a:lnSpc>
              <a:spcAft>
                <a:spcPts val="0"/>
              </a:spcAft>
              <a:buFont typeface="Arial" pitchFamily="34" charset="0"/>
              <a:buChar char="•"/>
              <a:defRPr/>
            </a:pPr>
            <a:r>
              <a:rPr lang="en-US" sz="2400" dirty="0">
                <a:latin typeface="Arial" panose="020B0604020202020204" pitchFamily="34" charset="0"/>
                <a:ea typeface="Arial Unicode MS" pitchFamily="34" charset="-128"/>
                <a:cs typeface="Arial" panose="020B0604020202020204" pitchFamily="34" charset="0"/>
              </a:rPr>
              <a:t>Not all disputes are EEO related. </a:t>
            </a:r>
          </a:p>
          <a:p>
            <a:pPr marL="0" indent="0" eaLnBrk="1" fontAlgn="auto" hangingPunct="1">
              <a:lnSpc>
                <a:spcPct val="80000"/>
              </a:lnSpc>
              <a:spcAft>
                <a:spcPts val="0"/>
              </a:spcAft>
              <a:buNone/>
              <a:defRPr/>
            </a:pPr>
            <a:r>
              <a:rPr lang="en-US" sz="2800" dirty="0">
                <a:ea typeface="Arial Unicode MS" pitchFamily="34" charset="-128"/>
                <a:cs typeface="Arial Unicode MS" pitchFamily="34" charset="-128"/>
              </a:rPr>
              <a:t> </a:t>
            </a:r>
          </a:p>
          <a:p>
            <a:pPr marL="233363" indent="-233363" eaLnBrk="1" fontAlgn="auto" hangingPunct="1">
              <a:lnSpc>
                <a:spcPct val="80000"/>
              </a:lnSpc>
              <a:spcAft>
                <a:spcPts val="0"/>
              </a:spcAft>
              <a:buFont typeface="Arial" pitchFamily="34" charset="0"/>
              <a:buChar char="•"/>
              <a:defRPr/>
            </a:pPr>
            <a:endParaRPr lang="en-US" sz="1800" dirty="0">
              <a:ea typeface="Arial Unicode MS" pitchFamily="34" charset="-128"/>
              <a:cs typeface="Arial Unicode MS" pitchFamily="34" charset="-128"/>
            </a:endParaRPr>
          </a:p>
          <a:p>
            <a:pPr marL="0" indent="0" eaLnBrk="1" fontAlgn="auto" hangingPunct="1">
              <a:lnSpc>
                <a:spcPct val="80000"/>
              </a:lnSpc>
              <a:spcAft>
                <a:spcPts val="0"/>
              </a:spcAft>
              <a:buNone/>
              <a:defRPr/>
            </a:pPr>
            <a:endParaRPr lang="en-US" sz="1800" b="1" dirty="0">
              <a:solidFill>
                <a:srgbClr val="002060"/>
              </a:solidFill>
              <a:ea typeface="Arial Unicode MS" pitchFamily="34" charset="-128"/>
              <a:cs typeface="Arial Unicode MS" pitchFamily="34" charset="-128"/>
            </a:endParaRPr>
          </a:p>
        </p:txBody>
      </p:sp>
      <p:sp>
        <p:nvSpPr>
          <p:cNvPr id="5" name="Slide Number Placeholder 4"/>
          <p:cNvSpPr>
            <a:spLocks noGrp="1"/>
          </p:cNvSpPr>
          <p:nvPr>
            <p:ph type="sldNum" sz="quarter" idx="12"/>
          </p:nvPr>
        </p:nvSpPr>
        <p:spPr/>
        <p:txBody>
          <a:bodyPr/>
          <a:lstStyle/>
          <a:p>
            <a:pPr>
              <a:defRPr/>
            </a:pPr>
            <a:fld id="{CF21E814-B2EB-4811-8E27-160B7BED06DB}" type="slidenum">
              <a:rPr lang="en-US" smtClean="0"/>
              <a:pPr>
                <a:defRPr/>
              </a:pPr>
              <a:t>5</a:t>
            </a:fld>
            <a:endParaRPr lang="en-US" dirty="0"/>
          </a:p>
        </p:txBody>
      </p:sp>
      <p:sp>
        <p:nvSpPr>
          <p:cNvPr id="4" name="Title 3"/>
          <p:cNvSpPr>
            <a:spLocks noGrp="1"/>
          </p:cNvSpPr>
          <p:nvPr>
            <p:ph type="title"/>
          </p:nvPr>
        </p:nvSpPr>
        <p:spPr>
          <a:xfrm>
            <a:off x="457200" y="304800"/>
            <a:ext cx="8229600" cy="1143000"/>
          </a:xfrm>
        </p:spPr>
        <p:txBody>
          <a:bodyPr/>
          <a:lstStyle/>
          <a:p>
            <a:r>
              <a:rPr lang="en-US" sz="3200" cap="all" dirty="0">
                <a:latin typeface="+mn-lt"/>
                <a:cs typeface="Times New Roman" pitchFamily="18" charset="0"/>
              </a:rPr>
              <a:t>Alternative Dispute</a:t>
            </a:r>
            <a:br>
              <a:rPr lang="en-US" sz="3200" cap="all" dirty="0">
                <a:latin typeface="+mn-lt"/>
                <a:cs typeface="Times New Roman" pitchFamily="18" charset="0"/>
              </a:rPr>
            </a:br>
            <a:r>
              <a:rPr lang="en-US" sz="3200" cap="all" dirty="0">
                <a:latin typeface="+mn-lt"/>
                <a:cs typeface="Times New Roman" pitchFamily="18" charset="0"/>
              </a:rPr>
              <a:t>Resolution</a:t>
            </a:r>
            <a:endParaRPr lang="en-US" sz="3200" cap="all" dirty="0">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8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lstStyle/>
          <a:p>
            <a:pPr marL="233045" indent="-233045" eaLnBrk="1" fontAlgn="auto" hangingPunct="1">
              <a:lnSpc>
                <a:spcPct val="80000"/>
              </a:lnSpc>
              <a:spcAft>
                <a:spcPts val="0"/>
              </a:spcAft>
              <a:buFont typeface="Arial" pitchFamily="34" charset="0"/>
              <a:buChar char="•"/>
              <a:defRPr/>
            </a:pPr>
            <a:r>
              <a:rPr lang="en-US" sz="2400" dirty="0">
                <a:latin typeface="Arial"/>
                <a:ea typeface="Arial Unicode MS"/>
                <a:cs typeface="Arial"/>
              </a:rPr>
              <a:t>Provide assistance to employees requesting an adjustment or change at work relating to a medical condition.  </a:t>
            </a:r>
            <a:endParaRPr lang="en-US">
              <a:latin typeface="Arial"/>
              <a:ea typeface="Arial Unicode MS"/>
              <a:cs typeface="Arial"/>
            </a:endParaRPr>
          </a:p>
          <a:p>
            <a:pPr marL="0" indent="0" eaLnBrk="1" fontAlgn="auto" hangingPunct="1">
              <a:lnSpc>
                <a:spcPct val="80000"/>
              </a:lnSpc>
              <a:spcAft>
                <a:spcPts val="0"/>
              </a:spcAft>
              <a:buNone/>
              <a:defRPr/>
            </a:pPr>
            <a:endParaRPr lang="en-US" sz="2400" dirty="0">
              <a:latin typeface="Arial" panose="020B0604020202020204" pitchFamily="34" charset="0"/>
              <a:ea typeface="Arial Unicode MS" pitchFamily="34" charset="-128"/>
              <a:cs typeface="Arial" panose="020B0604020202020204" pitchFamily="34" charset="0"/>
            </a:endParaRPr>
          </a:p>
          <a:p>
            <a:pPr marL="233045" indent="-233045" eaLnBrk="1" fontAlgn="auto" hangingPunct="1">
              <a:lnSpc>
                <a:spcPct val="80000"/>
              </a:lnSpc>
              <a:spcAft>
                <a:spcPts val="0"/>
              </a:spcAft>
              <a:buFont typeface="Arial" pitchFamily="34" charset="0"/>
              <a:buChar char="•"/>
              <a:defRPr/>
            </a:pPr>
            <a:r>
              <a:rPr lang="en-US" sz="2400" dirty="0">
                <a:latin typeface="Arial"/>
                <a:ea typeface="Arial Unicode MS"/>
                <a:cs typeface="Arial"/>
              </a:rPr>
              <a:t>Make adjustments to the job, the way the job is accomplished or to the worksite by allowing a qualified individual with a disability to perform the essential functions of his/her position but not removing any of the essential functions of the position.</a:t>
            </a:r>
          </a:p>
          <a:p>
            <a:pPr marL="233045" indent="-233045" eaLnBrk="1" fontAlgn="auto" hangingPunct="1">
              <a:lnSpc>
                <a:spcPct val="80000"/>
              </a:lnSpc>
              <a:spcAft>
                <a:spcPts val="0"/>
              </a:spcAft>
              <a:buFont typeface="Arial" pitchFamily="34" charset="0"/>
              <a:buChar char="•"/>
              <a:defRPr/>
            </a:pPr>
            <a:endParaRPr lang="en-US" sz="2400" b="1" dirty="0">
              <a:solidFill>
                <a:srgbClr val="002060"/>
              </a:solidFill>
              <a:latin typeface="Arial" panose="020B0604020202020204" pitchFamily="34" charset="0"/>
              <a:ea typeface="Arial Unicode MS" pitchFamily="34" charset="-128"/>
              <a:cs typeface="Arial" panose="020B0604020202020204" pitchFamily="34" charset="0"/>
            </a:endParaRPr>
          </a:p>
          <a:p>
            <a:pPr marL="233045" indent="-233045" eaLnBrk="1" fontAlgn="auto" hangingPunct="1">
              <a:lnSpc>
                <a:spcPct val="80000"/>
              </a:lnSpc>
              <a:spcAft>
                <a:spcPts val="0"/>
              </a:spcAft>
              <a:buFont typeface="Arial" pitchFamily="34" charset="0"/>
              <a:buChar char="•"/>
              <a:defRPr/>
            </a:pPr>
            <a:endParaRPr lang="en-US" sz="1400" b="1" dirty="0">
              <a:solidFill>
                <a:srgbClr val="002060"/>
              </a:solidFill>
              <a:ea typeface="Arial Unicode MS" pitchFamily="34" charset="-128"/>
              <a:cs typeface="Arial Unicode MS" pitchFamily="34" charset="-128"/>
            </a:endParaRPr>
          </a:p>
          <a:p>
            <a:endParaRPr lang="en-US" sz="2200" dirty="0"/>
          </a:p>
        </p:txBody>
      </p:sp>
      <p:sp>
        <p:nvSpPr>
          <p:cNvPr id="5" name="Slide Number Placeholder 4"/>
          <p:cNvSpPr>
            <a:spLocks noGrp="1"/>
          </p:cNvSpPr>
          <p:nvPr>
            <p:ph type="sldNum" sz="quarter" idx="12"/>
          </p:nvPr>
        </p:nvSpPr>
        <p:spPr>
          <a:xfrm>
            <a:off x="6553200" y="6324600"/>
            <a:ext cx="2133600" cy="365125"/>
          </a:xfrm>
        </p:spPr>
        <p:txBody>
          <a:bodyPr/>
          <a:lstStyle/>
          <a:p>
            <a:pPr>
              <a:defRPr/>
            </a:pPr>
            <a:fld id="{CF21E814-B2EB-4811-8E27-160B7BED06DB}" type="slidenum">
              <a:rPr lang="en-US" smtClean="0"/>
              <a:pPr>
                <a:defRPr/>
              </a:pPr>
              <a:t>6</a:t>
            </a:fld>
            <a:endParaRPr lang="en-US" dirty="0"/>
          </a:p>
        </p:txBody>
      </p:sp>
      <p:sp>
        <p:nvSpPr>
          <p:cNvPr id="4" name="Title 3"/>
          <p:cNvSpPr>
            <a:spLocks noGrp="1"/>
          </p:cNvSpPr>
          <p:nvPr>
            <p:ph type="title"/>
          </p:nvPr>
        </p:nvSpPr>
        <p:spPr>
          <a:xfrm>
            <a:off x="457200" y="0"/>
            <a:ext cx="8229600" cy="1143000"/>
          </a:xfrm>
        </p:spPr>
        <p:txBody>
          <a:bodyPr/>
          <a:lstStyle/>
          <a:p>
            <a:r>
              <a:rPr lang="en-US" sz="3200" cap="all" dirty="0">
                <a:latin typeface="+mn-lt"/>
                <a:cs typeface="Arial" panose="020B0604020202020204" pitchFamily="34" charset="0"/>
              </a:rPr>
              <a:t>Reasonable Accommodation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8000"/>
          </a:schemeClr>
        </a:solidFill>
        <a:effectLst/>
      </p:bgPr>
    </p:bg>
    <p:spTree>
      <p:nvGrpSpPr>
        <p:cNvPr id="1" name=""/>
        <p:cNvGrpSpPr/>
        <p:nvPr/>
      </p:nvGrpSpPr>
      <p:grpSpPr>
        <a:xfrm>
          <a:off x="0" y="0"/>
          <a:ext cx="0" cy="0"/>
          <a:chOff x="0" y="0"/>
          <a:chExt cx="0" cy="0"/>
        </a:xfrm>
      </p:grpSpPr>
      <p:sp>
        <p:nvSpPr>
          <p:cNvPr id="6147" name="Rectangle 7"/>
          <p:cNvSpPr>
            <a:spLocks noGrp="1" noChangeArrowheads="1"/>
          </p:cNvSpPr>
          <p:nvPr>
            <p:ph idx="1"/>
          </p:nvPr>
        </p:nvSpPr>
        <p:spPr>
          <a:xfrm>
            <a:off x="304800" y="1216025"/>
            <a:ext cx="8382000" cy="4876800"/>
          </a:xfrm>
        </p:spPr>
        <p:txBody>
          <a:bodyPr rtlCol="0">
            <a:noAutofit/>
          </a:bodyPr>
          <a:lstStyle/>
          <a:p>
            <a:pPr marL="233363" indent="-233363" eaLnBrk="1" fontAlgn="auto" hangingPunct="1">
              <a:lnSpc>
                <a:spcPct val="80000"/>
              </a:lnSpc>
              <a:spcAft>
                <a:spcPts val="0"/>
              </a:spcAft>
              <a:buFont typeface="Arial" pitchFamily="34" charset="0"/>
              <a:buChar char="•"/>
              <a:defRPr/>
            </a:pPr>
            <a:endParaRPr lang="en-US" sz="1600" b="1" dirty="0">
              <a:solidFill>
                <a:srgbClr val="002060"/>
              </a:solidFill>
              <a:ea typeface="Arial Unicode MS" pitchFamily="34" charset="-128"/>
              <a:cs typeface="Arial Unicode MS" pitchFamily="34" charset="-128"/>
            </a:endParaRPr>
          </a:p>
          <a:p>
            <a:pPr marL="0" indent="0" eaLnBrk="1" fontAlgn="auto" hangingPunct="1">
              <a:lnSpc>
                <a:spcPct val="80000"/>
              </a:lnSpc>
              <a:spcAft>
                <a:spcPts val="0"/>
              </a:spcAft>
              <a:buNone/>
              <a:defRPr/>
            </a:pPr>
            <a:r>
              <a:rPr lang="en-US" sz="2400" dirty="0">
                <a:latin typeface="Arial" panose="020B0604020202020204" pitchFamily="34" charset="0"/>
                <a:ea typeface="Arial Unicode MS" pitchFamily="34" charset="-128"/>
                <a:cs typeface="Arial" panose="020B0604020202020204" pitchFamily="34" charset="0"/>
              </a:rPr>
              <a:t>MD-715 Model EEO Program</a:t>
            </a:r>
          </a:p>
          <a:p>
            <a:pPr marL="0" indent="0" eaLnBrk="1" fontAlgn="auto" hangingPunct="1">
              <a:lnSpc>
                <a:spcPct val="80000"/>
              </a:lnSpc>
              <a:spcAft>
                <a:spcPts val="0"/>
              </a:spcAft>
              <a:buNone/>
              <a:defRPr/>
            </a:pPr>
            <a:endParaRPr lang="en-US" sz="2400" dirty="0">
              <a:latin typeface="Arial" panose="020B0604020202020204" pitchFamily="34" charset="0"/>
              <a:ea typeface="Arial Unicode MS" pitchFamily="34" charset="-128"/>
              <a:cs typeface="Arial" panose="020B0604020202020204" pitchFamily="34" charset="0"/>
            </a:endParaRPr>
          </a:p>
          <a:p>
            <a:pPr marL="233363" indent="-233363" eaLnBrk="1" fontAlgn="auto" hangingPunct="1">
              <a:lnSpc>
                <a:spcPct val="80000"/>
              </a:lnSpc>
              <a:spcAft>
                <a:spcPts val="0"/>
              </a:spcAft>
              <a:buFont typeface="Arial" pitchFamily="34" charset="0"/>
              <a:buChar char="•"/>
              <a:defRPr/>
            </a:pPr>
            <a:r>
              <a:rPr lang="en-US" sz="2400" dirty="0">
                <a:latin typeface="Arial" panose="020B0604020202020204" pitchFamily="34" charset="0"/>
                <a:ea typeface="Arial Unicode MS" pitchFamily="34" charset="-128"/>
                <a:cs typeface="Arial" panose="020B0604020202020204" pitchFamily="34" charset="0"/>
              </a:rPr>
              <a:t>Prepare an Annual Report reviewing hiring procedures and practices highlighting the 6 Essential Elements of a Model EEO Program.</a:t>
            </a:r>
          </a:p>
          <a:p>
            <a:pPr marL="233363" indent="-233363" eaLnBrk="1" fontAlgn="auto" hangingPunct="1">
              <a:lnSpc>
                <a:spcPct val="80000"/>
              </a:lnSpc>
              <a:spcAft>
                <a:spcPts val="0"/>
              </a:spcAft>
              <a:buFont typeface="Arial" pitchFamily="34" charset="0"/>
              <a:buChar char="•"/>
              <a:defRPr/>
            </a:pPr>
            <a:endParaRPr lang="en-US" sz="2400" dirty="0">
              <a:latin typeface="Arial" panose="020B0604020202020204" pitchFamily="34" charset="0"/>
              <a:ea typeface="Arial Unicode MS" pitchFamily="34" charset="-128"/>
              <a:cs typeface="Arial" panose="020B0604020202020204" pitchFamily="34" charset="0"/>
            </a:endParaRP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2400" baseline="0" dirty="0">
                <a:latin typeface="Arial" panose="020B0604020202020204" pitchFamily="34" charset="0"/>
                <a:cs typeface="Arial" panose="020B0604020202020204" pitchFamily="34" charset="0"/>
              </a:rPr>
              <a:t>6 Elements of a Model EEO Program are:  </a:t>
            </a:r>
          </a:p>
          <a:p>
            <a:pPr lvl="1" algn="l">
              <a:buFont typeface="+mj-lt"/>
              <a:buAutoNum type="alphaUcPeriod"/>
            </a:pPr>
            <a:r>
              <a:rPr lang="en-US" sz="2400" b="0" i="0" dirty="0">
                <a:solidFill>
                  <a:srgbClr val="1B1B1B"/>
                </a:solidFill>
                <a:effectLst/>
                <a:latin typeface="Arial" panose="020B0604020202020204" pitchFamily="34" charset="0"/>
                <a:cs typeface="Arial" panose="020B0604020202020204" pitchFamily="34" charset="0"/>
              </a:rPr>
              <a:t> Demonstrated commitment from agency leadership;</a:t>
            </a:r>
          </a:p>
          <a:p>
            <a:pPr lvl="1" algn="l">
              <a:buFont typeface="+mj-lt"/>
              <a:buAutoNum type="alphaUcPeriod"/>
            </a:pPr>
            <a:r>
              <a:rPr lang="en-US" sz="2400" b="0" i="0" dirty="0">
                <a:solidFill>
                  <a:srgbClr val="1B1B1B"/>
                </a:solidFill>
                <a:effectLst/>
                <a:latin typeface="Arial" panose="020B0604020202020204" pitchFamily="34" charset="0"/>
                <a:cs typeface="Arial" panose="020B0604020202020204" pitchFamily="34" charset="0"/>
              </a:rPr>
              <a:t> Integration of EEO into the agency's strategic mission;</a:t>
            </a:r>
          </a:p>
          <a:p>
            <a:pPr lvl="1" algn="l">
              <a:buFont typeface="+mj-lt"/>
              <a:buAutoNum type="alphaUcPeriod"/>
            </a:pPr>
            <a:r>
              <a:rPr lang="en-US" sz="2400" b="0" i="0" dirty="0">
                <a:solidFill>
                  <a:srgbClr val="1B1B1B"/>
                </a:solidFill>
                <a:effectLst/>
                <a:latin typeface="Arial" panose="020B0604020202020204" pitchFamily="34" charset="0"/>
                <a:cs typeface="Arial" panose="020B0604020202020204" pitchFamily="34" charset="0"/>
              </a:rPr>
              <a:t> Management and program accountability;</a:t>
            </a:r>
          </a:p>
          <a:p>
            <a:pPr lvl="1" algn="l">
              <a:buFont typeface="+mj-lt"/>
              <a:buAutoNum type="alphaUcPeriod"/>
            </a:pPr>
            <a:r>
              <a:rPr lang="en-US" sz="2400" b="0" i="0" dirty="0">
                <a:solidFill>
                  <a:srgbClr val="1B1B1B"/>
                </a:solidFill>
                <a:effectLst/>
                <a:latin typeface="Arial" panose="020B0604020202020204" pitchFamily="34" charset="0"/>
                <a:cs typeface="Arial" panose="020B0604020202020204" pitchFamily="34" charset="0"/>
              </a:rPr>
              <a:t> Proactive prevention of unlawful discrimination;</a:t>
            </a:r>
          </a:p>
          <a:p>
            <a:pPr lvl="1" algn="l">
              <a:buFont typeface="+mj-lt"/>
              <a:buAutoNum type="alphaUcPeriod"/>
            </a:pPr>
            <a:r>
              <a:rPr lang="en-US" sz="2400" b="0" i="0" dirty="0">
                <a:solidFill>
                  <a:srgbClr val="1B1B1B"/>
                </a:solidFill>
                <a:effectLst/>
                <a:latin typeface="Arial" panose="020B0604020202020204" pitchFamily="34" charset="0"/>
                <a:cs typeface="Arial" panose="020B0604020202020204" pitchFamily="34" charset="0"/>
              </a:rPr>
              <a:t> Efficiency; and</a:t>
            </a:r>
          </a:p>
          <a:p>
            <a:pPr lvl="1" algn="l">
              <a:buFont typeface="+mj-lt"/>
              <a:buAutoNum type="alphaUcPeriod"/>
            </a:pPr>
            <a:r>
              <a:rPr lang="en-US" sz="2400" b="0" i="0" dirty="0">
                <a:solidFill>
                  <a:srgbClr val="1B1B1B"/>
                </a:solidFill>
                <a:effectLst/>
                <a:latin typeface="Arial" panose="020B0604020202020204" pitchFamily="34" charset="0"/>
                <a:cs typeface="Arial" panose="020B0604020202020204" pitchFamily="34" charset="0"/>
              </a:rPr>
              <a:t> Responsiveness and legal compliance</a:t>
            </a:r>
            <a:r>
              <a:rPr lang="en-US" sz="2000" b="0" i="0" dirty="0">
                <a:solidFill>
                  <a:srgbClr val="1B1B1B"/>
                </a:solidFill>
                <a:effectLst/>
                <a:latin typeface="Source Sans Pro Web"/>
              </a:rPr>
              <a:t>.</a:t>
            </a:r>
          </a:p>
          <a:p>
            <a:pPr marL="233363" indent="-233363" eaLnBrk="1" fontAlgn="auto" hangingPunct="1">
              <a:lnSpc>
                <a:spcPct val="80000"/>
              </a:lnSpc>
              <a:spcAft>
                <a:spcPts val="0"/>
              </a:spcAft>
              <a:buFont typeface="Arial" pitchFamily="34" charset="0"/>
              <a:buChar char="•"/>
              <a:defRPr/>
            </a:pPr>
            <a:endParaRPr lang="en-US" sz="2000" dirty="0">
              <a:latin typeface="Arial" panose="020B0604020202020204" pitchFamily="34" charset="0"/>
              <a:ea typeface="Arial Unicode MS" pitchFamily="34" charset="-128"/>
              <a:cs typeface="Arial" panose="020B0604020202020204" pitchFamily="34" charset="0"/>
            </a:endParaRPr>
          </a:p>
          <a:p>
            <a:pPr marL="233363" indent="-233363" eaLnBrk="1" fontAlgn="auto" hangingPunct="1">
              <a:lnSpc>
                <a:spcPct val="80000"/>
              </a:lnSpc>
              <a:spcAft>
                <a:spcPts val="0"/>
              </a:spcAft>
              <a:buFont typeface="Arial" pitchFamily="34" charset="0"/>
              <a:buChar char="•"/>
              <a:defRPr/>
            </a:pPr>
            <a:endParaRPr lang="en-US" b="1" dirty="0">
              <a:solidFill>
                <a:srgbClr val="002060"/>
              </a:solidFill>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b="1" dirty="0">
              <a:solidFill>
                <a:srgbClr val="002060"/>
              </a:solidFill>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b="1" dirty="0">
              <a:solidFill>
                <a:srgbClr val="002060"/>
              </a:solidFill>
              <a:ea typeface="Arial Unicode MS" pitchFamily="34" charset="-128"/>
              <a:cs typeface="Arial Unicode MS" pitchFamily="34" charset="-128"/>
            </a:endParaRPr>
          </a:p>
        </p:txBody>
      </p:sp>
      <p:sp>
        <p:nvSpPr>
          <p:cNvPr id="8" name="Slide Number Placeholder 7"/>
          <p:cNvSpPr>
            <a:spLocks noGrp="1"/>
          </p:cNvSpPr>
          <p:nvPr>
            <p:ph type="sldNum" sz="quarter" idx="12"/>
          </p:nvPr>
        </p:nvSpPr>
        <p:spPr/>
        <p:txBody>
          <a:bodyPr/>
          <a:lstStyle/>
          <a:p>
            <a:pPr>
              <a:defRPr/>
            </a:pPr>
            <a:fld id="{E459E126-117D-4070-8BD3-AA186917097D}" type="slidenum">
              <a:rPr lang="en-US" smtClean="0"/>
              <a:pPr>
                <a:defRPr/>
              </a:pPr>
              <a:t>7</a:t>
            </a:fld>
            <a:endParaRPr lang="en-US" dirty="0"/>
          </a:p>
        </p:txBody>
      </p:sp>
      <p:sp>
        <p:nvSpPr>
          <p:cNvPr id="2" name="Title 1"/>
          <p:cNvSpPr>
            <a:spLocks noGrp="1"/>
          </p:cNvSpPr>
          <p:nvPr>
            <p:ph type="title"/>
          </p:nvPr>
        </p:nvSpPr>
        <p:spPr>
          <a:xfrm>
            <a:off x="430696" y="-190500"/>
            <a:ext cx="8229600" cy="1143000"/>
          </a:xfrm>
        </p:spPr>
        <p:txBody>
          <a:bodyPr/>
          <a:lstStyle/>
          <a:p>
            <a:r>
              <a:rPr lang="en-US" sz="3200" dirty="0">
                <a:latin typeface="+mn-lt"/>
                <a:cs typeface="Times New Roman" pitchFamily="18" charset="0"/>
              </a:rPr>
              <a:t>Management Directive 715</a:t>
            </a:r>
            <a:endParaRPr lang="en-US" sz="3200" dirty="0">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8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14068-1E38-DA8F-FAB2-FB103917B1D6}"/>
              </a:ext>
            </a:extLst>
          </p:cNvPr>
          <p:cNvSpPr>
            <a:spLocks noGrp="1"/>
          </p:cNvSpPr>
          <p:nvPr>
            <p:ph type="title"/>
          </p:nvPr>
        </p:nvSpPr>
        <p:spPr>
          <a:xfrm>
            <a:off x="800100" y="121443"/>
            <a:ext cx="7543800" cy="1281113"/>
          </a:xfrm>
        </p:spPr>
        <p:txBody>
          <a:bodyPr/>
          <a:lstStyle/>
          <a:p>
            <a:r>
              <a:rPr lang="en-US" sz="3200" cap="all">
                <a:latin typeface="+mn-lt"/>
              </a:rPr>
              <a:t>PregnanT </a:t>
            </a:r>
            <a:r>
              <a:rPr lang="en-US" sz="3200" cap="all" dirty="0">
                <a:latin typeface="+mn-lt"/>
                <a:cs typeface="Arial" panose="020B0604020202020204" pitchFamily="34" charset="0"/>
              </a:rPr>
              <a:t>Workers</a:t>
            </a:r>
            <a:r>
              <a:rPr lang="en-US" sz="3200" cap="all" dirty="0">
                <a:latin typeface="+mn-lt"/>
              </a:rPr>
              <a:t> Fairness </a:t>
            </a:r>
            <a:r>
              <a:rPr lang="en-US" sz="3200" cap="all" dirty="0">
                <a:latin typeface="+mn-lt"/>
                <a:cs typeface="Arial" panose="020B0604020202020204" pitchFamily="34" charset="0"/>
              </a:rPr>
              <a:t>Act</a:t>
            </a:r>
            <a:br>
              <a:rPr lang="en-US" sz="3200" cap="all" dirty="0">
                <a:latin typeface="+mn-lt"/>
                <a:cs typeface="Arial" panose="020B0604020202020204" pitchFamily="34" charset="0"/>
              </a:rPr>
            </a:br>
            <a:r>
              <a:rPr lang="en-US" sz="3200" cap="all" dirty="0">
                <a:latin typeface="+mn-lt"/>
                <a:cs typeface="Arial" panose="020B0604020202020204" pitchFamily="34" charset="0"/>
              </a:rPr>
              <a:t>(PWFA)</a:t>
            </a:r>
          </a:p>
        </p:txBody>
      </p:sp>
      <p:sp>
        <p:nvSpPr>
          <p:cNvPr id="3" name="Content Placeholder 2">
            <a:extLst>
              <a:ext uri="{FF2B5EF4-FFF2-40B4-BE49-F238E27FC236}">
                <a16:creationId xmlns:a16="http://schemas.microsoft.com/office/drawing/2014/main" id="{41B3784E-545C-881E-CAA4-2F8BA5D18CE4}"/>
              </a:ext>
            </a:extLst>
          </p:cNvPr>
          <p:cNvSpPr>
            <a:spLocks noGrp="1"/>
          </p:cNvSpPr>
          <p:nvPr>
            <p:ph idx="1"/>
          </p:nvPr>
        </p:nvSpPr>
        <p:spPr>
          <a:xfrm>
            <a:off x="457200" y="1600200"/>
            <a:ext cx="8229600" cy="4495800"/>
          </a:xfrm>
        </p:spPr>
        <p:txBody>
          <a:bodyPr/>
          <a:lstStyle/>
          <a:p>
            <a:r>
              <a:rPr lang="en-US" dirty="0"/>
              <a:t>Went into effect on June 27, 2023</a:t>
            </a:r>
          </a:p>
          <a:p>
            <a:r>
              <a:rPr lang="en-US" dirty="0"/>
              <a:t>Requires agencies to provide “reasonable accommodations” to worker’s known limitations related to pregnancy, childbirth, or related medical conditions, unless the accommodation will cause the employer an “undue hardship.” </a:t>
            </a:r>
          </a:p>
          <a:p>
            <a:r>
              <a:rPr lang="en-US" dirty="0"/>
              <a:t>The PWFA applies only to accommodations.</a:t>
            </a:r>
          </a:p>
        </p:txBody>
      </p:sp>
      <p:sp>
        <p:nvSpPr>
          <p:cNvPr id="4" name="Date Placeholder 3">
            <a:extLst>
              <a:ext uri="{FF2B5EF4-FFF2-40B4-BE49-F238E27FC236}">
                <a16:creationId xmlns:a16="http://schemas.microsoft.com/office/drawing/2014/main" id="{C9AB4720-17F4-10C8-A846-3C294266909D}"/>
              </a:ext>
            </a:extLst>
          </p:cNvPr>
          <p:cNvSpPr>
            <a:spLocks noGrp="1"/>
          </p:cNvSpPr>
          <p:nvPr>
            <p:ph type="dt" sz="half" idx="10"/>
          </p:nvPr>
        </p:nvSpPr>
        <p:spPr/>
        <p:txBody>
          <a:bodyPr/>
          <a:lstStyle/>
          <a:p>
            <a:pPr>
              <a:defRPr/>
            </a:pPr>
            <a:fld id="{DDB32D12-3A8E-48B3-8A16-220DF9E9F285}" type="datetime1">
              <a:rPr lang="en-US" smtClean="0"/>
              <a:pPr>
                <a:defRPr/>
              </a:pPr>
              <a:t>2/21/2025</a:t>
            </a:fld>
            <a:endParaRPr lang="en-US" dirty="0"/>
          </a:p>
        </p:txBody>
      </p:sp>
      <p:sp>
        <p:nvSpPr>
          <p:cNvPr id="5" name="Slide Number Placeholder 4">
            <a:extLst>
              <a:ext uri="{FF2B5EF4-FFF2-40B4-BE49-F238E27FC236}">
                <a16:creationId xmlns:a16="http://schemas.microsoft.com/office/drawing/2014/main" id="{81470937-9760-9973-81A6-D6AE40884599}"/>
              </a:ext>
            </a:extLst>
          </p:cNvPr>
          <p:cNvSpPr>
            <a:spLocks noGrp="1"/>
          </p:cNvSpPr>
          <p:nvPr>
            <p:ph type="sldNum" sz="quarter" idx="12"/>
          </p:nvPr>
        </p:nvSpPr>
        <p:spPr/>
        <p:txBody>
          <a:bodyPr/>
          <a:lstStyle/>
          <a:p>
            <a:pPr>
              <a:defRPr/>
            </a:pPr>
            <a:fld id="{CF21E814-B2EB-4811-8E27-160B7BED06DB}" type="slidenum">
              <a:rPr lang="en-US" smtClean="0"/>
              <a:pPr>
                <a:defRPr/>
              </a:pPr>
              <a:t>8</a:t>
            </a:fld>
            <a:endParaRPr lang="en-US" dirty="0"/>
          </a:p>
        </p:txBody>
      </p:sp>
    </p:spTree>
    <p:extLst>
      <p:ext uri="{BB962C8B-B14F-4D97-AF65-F5344CB8AC3E}">
        <p14:creationId xmlns:p14="http://schemas.microsoft.com/office/powerpoint/2010/main" val="2010013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8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709"/>
            <a:ext cx="8229600" cy="1143000"/>
          </a:xfrm>
        </p:spPr>
        <p:txBody>
          <a:bodyPr/>
          <a:lstStyle/>
          <a:p>
            <a:pPr eaLnBrk="1" hangingPunct="1"/>
            <a:r>
              <a:rPr lang="en-US" sz="3200" cap="all" dirty="0">
                <a:latin typeface="+mn-lt"/>
              </a:rPr>
              <a:t>Contact Information</a:t>
            </a:r>
          </a:p>
        </p:txBody>
      </p:sp>
      <p:sp>
        <p:nvSpPr>
          <p:cNvPr id="6" name="TextBox 5"/>
          <p:cNvSpPr txBox="1"/>
          <p:nvPr/>
        </p:nvSpPr>
        <p:spPr>
          <a:xfrm>
            <a:off x="381000" y="1524000"/>
            <a:ext cx="8382000" cy="6247864"/>
          </a:xfrm>
          <a:prstGeom prst="rect">
            <a:avLst/>
          </a:prstGeom>
          <a:noFill/>
        </p:spPr>
        <p:txBody>
          <a:bodyPr wrap="square">
            <a:spAutoFit/>
          </a:bodyPr>
          <a:lstStyle/>
          <a:p>
            <a:pPr>
              <a:defRPr/>
            </a:pPr>
            <a:r>
              <a:rPr lang="en-US" sz="2200" dirty="0">
                <a:latin typeface="+mn-lt"/>
              </a:rPr>
              <a:t>Equal Employment Opportunity (Pentagon)</a:t>
            </a:r>
          </a:p>
          <a:p>
            <a:r>
              <a:rPr lang="en-US" sz="2200" dirty="0">
                <a:latin typeface="+mn-lt"/>
              </a:rPr>
              <a:t>3000 Marine Corps Pentagon, Room 2B248A</a:t>
            </a:r>
          </a:p>
          <a:p>
            <a:r>
              <a:rPr lang="en-US" sz="2200" dirty="0">
                <a:latin typeface="+mn-lt"/>
              </a:rPr>
              <a:t>Washington D.C. 20350</a:t>
            </a:r>
            <a:br>
              <a:rPr lang="en-US" sz="2200" dirty="0">
                <a:latin typeface="+mn-lt"/>
              </a:rPr>
            </a:br>
            <a:r>
              <a:rPr lang="en-US" sz="2200" dirty="0">
                <a:latin typeface="+mn-lt"/>
              </a:rPr>
              <a:t>Phone: (571) 256-8302</a:t>
            </a:r>
          </a:p>
          <a:p>
            <a:pPr>
              <a:buFont typeface="Wingdings" pitchFamily="2" charset="2"/>
              <a:buNone/>
              <a:defRPr/>
            </a:pPr>
            <a:endParaRPr lang="en-US" sz="2200" b="0" dirty="0">
              <a:latin typeface="+mn-lt"/>
            </a:endParaRPr>
          </a:p>
          <a:p>
            <a:pPr>
              <a:defRPr/>
            </a:pPr>
            <a:r>
              <a:rPr lang="en-US" sz="2200" dirty="0">
                <a:latin typeface="+mn-lt"/>
              </a:rPr>
              <a:t>Equal Employment Opportunity (Quantico)</a:t>
            </a:r>
          </a:p>
          <a:p>
            <a:pPr>
              <a:defRPr/>
            </a:pPr>
            <a:r>
              <a:rPr lang="en-US" sz="2200" dirty="0">
                <a:latin typeface="+mn-lt"/>
              </a:rPr>
              <a:t>Marine Corps Association Annex </a:t>
            </a:r>
          </a:p>
          <a:p>
            <a:pPr>
              <a:defRPr/>
            </a:pPr>
            <a:r>
              <a:rPr lang="en-US" sz="2200" dirty="0">
                <a:latin typeface="+mn-lt"/>
              </a:rPr>
              <a:t>715A Broadway Street, 1st Floor</a:t>
            </a:r>
          </a:p>
          <a:p>
            <a:pPr>
              <a:defRPr/>
            </a:pPr>
            <a:r>
              <a:rPr lang="en-US" sz="2200" dirty="0">
                <a:latin typeface="+mn-lt"/>
              </a:rPr>
              <a:t>Quantico VA 22134	</a:t>
            </a:r>
            <a:br>
              <a:rPr lang="en-US" sz="2200" dirty="0">
                <a:latin typeface="+mn-lt"/>
              </a:rPr>
            </a:br>
            <a:r>
              <a:rPr lang="en-US" sz="2200" dirty="0">
                <a:latin typeface="+mn-lt"/>
              </a:rPr>
              <a:t>Phone: (703) 784-4772</a:t>
            </a:r>
          </a:p>
          <a:p>
            <a:pPr>
              <a:buFont typeface="Wingdings" pitchFamily="2" charset="2"/>
              <a:buNone/>
              <a:defRPr/>
            </a:pPr>
            <a:endParaRPr lang="en-US" sz="2200" dirty="0">
              <a:latin typeface="+mn-lt"/>
            </a:endParaRPr>
          </a:p>
          <a:p>
            <a:pPr>
              <a:buFont typeface="Wingdings" pitchFamily="2" charset="2"/>
              <a:buNone/>
              <a:defRPr/>
            </a:pPr>
            <a:r>
              <a:rPr lang="en-US" sz="2200" dirty="0">
                <a:latin typeface="+mn-lt"/>
              </a:rPr>
              <a:t>EEO POC: </a:t>
            </a:r>
            <a:r>
              <a:rPr lang="en-US" sz="2200" dirty="0">
                <a:solidFill>
                  <a:srgbClr val="0070C0"/>
                </a:solidFill>
                <a:latin typeface="+mn-lt"/>
              </a:rPr>
              <a:t>SMBHQMCARHEEO@usmc.mil</a:t>
            </a:r>
          </a:p>
          <a:p>
            <a:pPr>
              <a:buFont typeface="Wingdings" pitchFamily="2" charset="2"/>
              <a:buNone/>
              <a:defRPr/>
            </a:pPr>
            <a:r>
              <a:rPr lang="en-US" sz="2200" dirty="0">
                <a:latin typeface="+mn-lt"/>
              </a:rPr>
              <a:t>Reasonable Accommodation POC: </a:t>
            </a:r>
            <a:r>
              <a:rPr lang="en-US" sz="2200" dirty="0">
                <a:solidFill>
                  <a:srgbClr val="0070C0"/>
                </a:solidFill>
                <a:latin typeface="+mn-lt"/>
              </a:rPr>
              <a:t>SMB_HQMC_RA@usmc.mil</a:t>
            </a:r>
          </a:p>
          <a:p>
            <a:pPr>
              <a:buFont typeface="Wingdings" pitchFamily="2" charset="2"/>
              <a:buNone/>
              <a:defRPr/>
            </a:pPr>
            <a:endParaRPr lang="en-US" sz="2200" dirty="0">
              <a:latin typeface="+mn-lt"/>
            </a:endParaRPr>
          </a:p>
          <a:p>
            <a:pPr>
              <a:buFont typeface="Wingdings" pitchFamily="2" charset="2"/>
              <a:buNone/>
              <a:defRPr/>
            </a:pPr>
            <a:r>
              <a:rPr lang="en-US" sz="2200" dirty="0">
                <a:solidFill>
                  <a:srgbClr val="0070C0"/>
                </a:solidFill>
                <a:latin typeface="+mn-lt"/>
              </a:rPr>
              <a:t>https://www.ar.marines.mil/EEO/</a:t>
            </a:r>
          </a:p>
          <a:p>
            <a:pPr>
              <a:buFont typeface="Wingdings" pitchFamily="2" charset="2"/>
              <a:buNone/>
              <a:defRPr/>
            </a:pPr>
            <a:endParaRPr lang="en-US" sz="2200" dirty="0">
              <a:solidFill>
                <a:srgbClr val="0070C0"/>
              </a:solidFill>
              <a:latin typeface="+mn-lt"/>
            </a:endParaRPr>
          </a:p>
          <a:p>
            <a:pPr>
              <a:buFont typeface="Wingdings" pitchFamily="2" charset="2"/>
              <a:buNone/>
              <a:defRPr/>
            </a:pPr>
            <a:br>
              <a:rPr lang="fr-FR" sz="2400" b="0" dirty="0">
                <a:latin typeface="+mn-lt"/>
              </a:rPr>
            </a:br>
            <a:endParaRPr lang="en-US" sz="2400" b="0" dirty="0">
              <a:solidFill>
                <a:srgbClr val="0070C0"/>
              </a:solidFill>
              <a:latin typeface="+mn-lt"/>
            </a:endParaRPr>
          </a:p>
        </p:txBody>
      </p:sp>
    </p:spTree>
    <p:extLst>
      <p:ext uri="{BB962C8B-B14F-4D97-AF65-F5344CB8AC3E}">
        <p14:creationId xmlns:p14="http://schemas.microsoft.com/office/powerpoint/2010/main" val="3893490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C8C744EC7A7345B5C30B697F2B31DC" ma:contentTypeVersion="15" ma:contentTypeDescription="Create a new document." ma:contentTypeScope="" ma:versionID="010229ff899f87eb62fca21b604ad203">
  <xsd:schema xmlns:xsd="http://www.w3.org/2001/XMLSchema" xmlns:xs="http://www.w3.org/2001/XMLSchema" xmlns:p="http://schemas.microsoft.com/office/2006/metadata/properties" xmlns:ns1="http://schemas.microsoft.com/sharepoint/v3" xmlns:ns2="7e832997-50dc-4a44-8950-ef08e15f787f" xmlns:ns3="d29cc644-bb3d-4ce5-8824-1a00feee76d3" targetNamespace="http://schemas.microsoft.com/office/2006/metadata/properties" ma:root="true" ma:fieldsID="dc71cc799f34b00a93657149544622ca" ns1:_="" ns2:_="" ns3:_="">
    <xsd:import namespace="http://schemas.microsoft.com/sharepoint/v3"/>
    <xsd:import namespace="7e832997-50dc-4a44-8950-ef08e15f787f"/>
    <xsd:import namespace="d29cc644-bb3d-4ce5-8824-1a00feee76d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832997-50dc-4a44-8950-ef08e15f78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c7be36e-9551-4638-a550-39ad8744497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9cc644-bb3d-4ce5-8824-1a00feee76d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51ab699-717e-4fd2-a85c-277057e28ddd}" ma:internalName="TaxCatchAll" ma:showField="CatchAllData" ma:web="d29cc644-bb3d-4ce5-8824-1a00feee76d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_ip_UnifiedCompliancePolicyUIAction xmlns="http://schemas.microsoft.com/sharepoint/v3" xsi:nil="true"/>
    <_ip_UnifiedCompliancePolicyProperties xmlns="http://schemas.microsoft.com/sharepoint/v3" xsi:nil="true"/>
    <lcf76f155ced4ddcb4097134ff3c332f xmlns="7e832997-50dc-4a44-8950-ef08e15f787f">
      <Terms xmlns="http://schemas.microsoft.com/office/infopath/2007/PartnerControls"/>
    </lcf76f155ced4ddcb4097134ff3c332f>
    <TaxCatchAll xmlns="d29cc644-bb3d-4ce5-8824-1a00feee76d3" xsi:nil="true"/>
  </documentManagement>
</p:properties>
</file>

<file path=customXml/itemProps1.xml><?xml version="1.0" encoding="utf-8"?>
<ds:datastoreItem xmlns:ds="http://schemas.openxmlformats.org/officeDocument/2006/customXml" ds:itemID="{29BB6999-C23D-47CE-8AA4-DC5A3A26D127}"/>
</file>

<file path=customXml/itemProps2.xml><?xml version="1.0" encoding="utf-8"?>
<ds:datastoreItem xmlns:ds="http://schemas.openxmlformats.org/officeDocument/2006/customXml" ds:itemID="{662B6B07-6014-4A2F-ABB1-F704EEEEC32A}">
  <ds:schemaRefs>
    <ds:schemaRef ds:uri="http://schemas.microsoft.com/sharepoint/v3/contenttype/forms"/>
  </ds:schemaRefs>
</ds:datastoreItem>
</file>

<file path=customXml/itemProps3.xml><?xml version="1.0" encoding="utf-8"?>
<ds:datastoreItem xmlns:ds="http://schemas.openxmlformats.org/officeDocument/2006/customXml" ds:itemID="{F0750E67-FD91-4551-8CF5-70681C47772D}">
  <ds:schemaRefs>
    <ds:schemaRef ds:uri="http://schemas.microsoft.com/office/2006/metadata/properties"/>
    <ds:schemaRef ds:uri="http://www.w3.org/XML/1998/namespace"/>
    <ds:schemaRef ds:uri="http://schemas.microsoft.com/office/2006/documentManagement/types"/>
    <ds:schemaRef ds:uri="http://purl.org/dc/dcmitype/"/>
    <ds:schemaRef ds:uri="http://schemas.microsoft.com/office/infopath/2007/PartnerControls"/>
    <ds:schemaRef ds:uri="a5b1e761-728c-41c7-922f-af95005c6c26"/>
    <ds:schemaRef ds:uri="http://purl.org/dc/terms/"/>
    <ds:schemaRef ds:uri="http://purl.org/dc/elements/1.1/"/>
    <ds:schemaRef ds:uri="http://schemas.openxmlformats.org/package/2006/metadata/core-properties"/>
    <ds:schemaRef ds:uri="a53f622a-cfa9-4373-bc21-5a2e53d4ad3b"/>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
  <TotalTime>14493</TotalTime>
  <Words>897</Words>
  <Application>Microsoft Office PowerPoint</Application>
  <PresentationFormat>On-screen Show (4:3)</PresentationFormat>
  <Paragraphs>114</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Arial Unicode MS</vt:lpstr>
      <vt:lpstr>Calibri</vt:lpstr>
      <vt:lpstr>Source Sans Pro Web</vt:lpstr>
      <vt:lpstr>Wingdings</vt:lpstr>
      <vt:lpstr>Office Theme</vt:lpstr>
      <vt:lpstr>1_Office Theme</vt:lpstr>
      <vt:lpstr>Equal Employment Opportunity (EEO)</vt:lpstr>
      <vt:lpstr>What we do ….</vt:lpstr>
      <vt:lpstr>     Objectives of the EEO Program</vt:lpstr>
      <vt:lpstr>   EEO Complaints      Processing </vt:lpstr>
      <vt:lpstr>Alternative Dispute Resolution</vt:lpstr>
      <vt:lpstr>Reasonable Accommodation</vt:lpstr>
      <vt:lpstr>Management Directive 715</vt:lpstr>
      <vt:lpstr>PregnanT Workers Fairness Act (PWFA)</vt:lpstr>
      <vt:lpstr>Contact Information</vt:lpstr>
      <vt:lpstr>Questions</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EEO EOD Brief</dc:title>
  <dc:creator>walter.cone</dc:creator>
  <cp:lastModifiedBy>Forbes CIV Anthony P</cp:lastModifiedBy>
  <cp:revision>843</cp:revision>
  <cp:lastPrinted>2015-11-09T22:01:44Z</cp:lastPrinted>
  <dcterms:created xsi:type="dcterms:W3CDTF">2007-12-26T18:13:39Z</dcterms:created>
  <dcterms:modified xsi:type="dcterms:W3CDTF">2025-02-21T20:16:40Z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0x01010023C8C744EC7A7345B5C30B697F2B31DC</vt:lpwstr>
  </property>
  <property fmtid="{D5CDD505-2E9C-101B-9397-08002B2CF9AE}" pid="3" name="MediaServiceImageTags">
    <vt:lpwstr/>
  </property>
</Properties>
</file>