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77" r:id="rId4"/>
  </p:sldMasterIdLst>
  <p:notesMasterIdLst>
    <p:notesMasterId r:id="rId12"/>
  </p:notesMasterIdLst>
  <p:handoutMasterIdLst>
    <p:handoutMasterId r:id="rId13"/>
  </p:handoutMasterIdLst>
  <p:sldIdLst>
    <p:sldId id="489" r:id="rId5"/>
    <p:sldId id="471" r:id="rId6"/>
    <p:sldId id="486" r:id="rId7"/>
    <p:sldId id="463" r:id="rId8"/>
    <p:sldId id="485" r:id="rId9"/>
    <p:sldId id="465" r:id="rId10"/>
    <p:sldId id="446" r:id="rId11"/>
  </p:sldIdLst>
  <p:sldSz cx="9144000" cy="6858000" type="screen4x3"/>
  <p:notesSz cx="7023100" cy="9309100"/>
  <p:defaultTex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976">
          <p15:clr>
            <a:srgbClr val="A4A3A4"/>
          </p15:clr>
        </p15:guide>
        <p15:guide id="2" pos="4848">
          <p15:clr>
            <a:srgbClr val="A4A3A4"/>
          </p15:clr>
        </p15:guide>
        <p15:guide id="3" pos="924">
          <p15:clr>
            <a:srgbClr val="A4A3A4"/>
          </p15:clr>
        </p15:guide>
        <p15:guide id="4" pos="336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binson CIV Brittany M" initials="RCBM" lastIdx="12" clrIdx="0">
    <p:extLst>
      <p:ext uri="{19B8F6BF-5375-455C-9EA6-DF929625EA0E}">
        <p15:presenceInfo xmlns:p15="http://schemas.microsoft.com/office/powerpoint/2012/main" userId="S-1-5-21-2103720589-201469717-587693536-3621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2E2E86"/>
    <a:srgbClr val="99002F"/>
    <a:srgbClr val="8E002F"/>
    <a:srgbClr val="920031"/>
    <a:srgbClr val="990000"/>
    <a:srgbClr val="8A002B"/>
    <a:srgbClr val="A50021"/>
    <a:srgbClr val="8E00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976"/>
        <p:guide pos="4848"/>
        <p:guide pos="924"/>
        <p:guide pos="3360"/>
      </p:guideLst>
    </p:cSldViewPr>
  </p:slideViewPr>
  <p:notesViewPr>
    <p:cSldViewPr snapToGrid="0">
      <p:cViewPr>
        <p:scale>
          <a:sx n="1" d="2"/>
          <a:sy n="1" d="2"/>
        </p:scale>
        <p:origin x="0" y="0"/>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llard CIV Clarissa C" userId="S::clarissa.pollard@usmc.mil::2bca0eac-8c91-4f4e-8717-b5491d2e2b09" providerId="AD" clId="Web-{C07A7874-A783-4D47-BDE8-00DF6FBBB990}"/>
    <pc:docChg chg="mod modMainMaster">
      <pc:chgData name="Pollard CIV Clarissa C" userId="S::clarissa.pollard@usmc.mil::2bca0eac-8c91-4f4e-8717-b5491d2e2b09" providerId="AD" clId="Web-{C07A7874-A783-4D47-BDE8-00DF6FBBB990}" dt="2026-02-12T16:12:18.230" v="1" actId="33475"/>
      <pc:docMkLst>
        <pc:docMk/>
      </pc:docMkLst>
      <pc:sldMasterChg chg="addSp">
        <pc:chgData name="Pollard CIV Clarissa C" userId="S::clarissa.pollard@usmc.mil::2bca0eac-8c91-4f4e-8717-b5491d2e2b09" providerId="AD" clId="Web-{C07A7874-A783-4D47-BDE8-00DF6FBBB990}" dt="2026-02-12T16:12:18.230" v="0" actId="33475"/>
        <pc:sldMasterMkLst>
          <pc:docMk/>
          <pc:sldMasterMk cId="0" sldId="2147484177"/>
        </pc:sldMasterMkLst>
        <pc:spChg chg="add">
          <ac:chgData name="Pollard CIV Clarissa C" userId="S::clarissa.pollard@usmc.mil::2bca0eac-8c91-4f4e-8717-b5491d2e2b09" providerId="AD" clId="Web-{C07A7874-A783-4D47-BDE8-00DF6FBBB990}" dt="2026-02-12T16:12:18.230" v="0" actId="33475"/>
          <ac:spMkLst>
            <pc:docMk/>
            <pc:sldMasterMk cId="0" sldId="2147484177"/>
            <ac:spMk id="3" creationId="{A6ADECD2-92BB-0FA8-96CE-10B07C623C77}"/>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5346" name="Rectangle 2"/>
          <p:cNvSpPr>
            <a:spLocks noGrp="1" noChangeArrowheads="1"/>
          </p:cNvSpPr>
          <p:nvPr>
            <p:ph type="hdr" sz="quarter"/>
          </p:nvPr>
        </p:nvSpPr>
        <p:spPr bwMode="auto">
          <a:xfrm>
            <a:off x="0" y="0"/>
            <a:ext cx="3043263" cy="462930"/>
          </a:xfrm>
          <a:prstGeom prst="rect">
            <a:avLst/>
          </a:prstGeom>
          <a:noFill/>
          <a:ln w="9525">
            <a:noFill/>
            <a:miter lim="800000"/>
            <a:headEnd/>
            <a:tailEnd/>
          </a:ln>
          <a:effectLst/>
        </p:spPr>
        <p:txBody>
          <a:bodyPr vert="horz" wrap="square" lIns="93284" tIns="46641" rIns="93284" bIns="46641" numCol="1" anchor="t" anchorCtr="0" compatLnSpc="1">
            <a:prstTxWarp prst="textNoShape">
              <a:avLst/>
            </a:prstTxWarp>
          </a:bodyPr>
          <a:lstStyle>
            <a:lvl1pPr defTabSz="933044">
              <a:defRPr sz="1200" b="0"/>
            </a:lvl1pPr>
          </a:lstStyle>
          <a:p>
            <a:pPr>
              <a:defRPr/>
            </a:pPr>
            <a:endParaRPr lang="en-US"/>
          </a:p>
        </p:txBody>
      </p:sp>
      <p:sp>
        <p:nvSpPr>
          <p:cNvPr id="185347" name="Rectangle 3"/>
          <p:cNvSpPr>
            <a:spLocks noGrp="1" noChangeArrowheads="1"/>
          </p:cNvSpPr>
          <p:nvPr>
            <p:ph type="dt" sz="quarter" idx="1"/>
          </p:nvPr>
        </p:nvSpPr>
        <p:spPr bwMode="auto">
          <a:xfrm>
            <a:off x="3978640" y="0"/>
            <a:ext cx="3043263" cy="462930"/>
          </a:xfrm>
          <a:prstGeom prst="rect">
            <a:avLst/>
          </a:prstGeom>
          <a:noFill/>
          <a:ln w="9525">
            <a:noFill/>
            <a:miter lim="800000"/>
            <a:headEnd/>
            <a:tailEnd/>
          </a:ln>
          <a:effectLst/>
        </p:spPr>
        <p:txBody>
          <a:bodyPr vert="horz" wrap="square" lIns="93284" tIns="46641" rIns="93284" bIns="46641" numCol="1" anchor="t" anchorCtr="0" compatLnSpc="1">
            <a:prstTxWarp prst="textNoShape">
              <a:avLst/>
            </a:prstTxWarp>
          </a:bodyPr>
          <a:lstStyle>
            <a:lvl1pPr algn="r" defTabSz="933044">
              <a:defRPr sz="1200" b="0"/>
            </a:lvl1pPr>
          </a:lstStyle>
          <a:p>
            <a:pPr>
              <a:defRPr/>
            </a:pPr>
            <a:endParaRPr lang="en-US"/>
          </a:p>
        </p:txBody>
      </p:sp>
      <p:sp>
        <p:nvSpPr>
          <p:cNvPr id="185348" name="Rectangle 4"/>
          <p:cNvSpPr>
            <a:spLocks noGrp="1" noChangeArrowheads="1"/>
          </p:cNvSpPr>
          <p:nvPr>
            <p:ph type="ftr" sz="quarter" idx="2"/>
          </p:nvPr>
        </p:nvSpPr>
        <p:spPr bwMode="auto">
          <a:xfrm>
            <a:off x="0" y="8844068"/>
            <a:ext cx="3043263" cy="462930"/>
          </a:xfrm>
          <a:prstGeom prst="rect">
            <a:avLst/>
          </a:prstGeom>
          <a:noFill/>
          <a:ln w="9525">
            <a:noFill/>
            <a:miter lim="800000"/>
            <a:headEnd/>
            <a:tailEnd/>
          </a:ln>
          <a:effectLst/>
        </p:spPr>
        <p:txBody>
          <a:bodyPr vert="horz" wrap="square" lIns="93284" tIns="46641" rIns="93284" bIns="46641" numCol="1" anchor="b" anchorCtr="0" compatLnSpc="1">
            <a:prstTxWarp prst="textNoShape">
              <a:avLst/>
            </a:prstTxWarp>
          </a:bodyPr>
          <a:lstStyle>
            <a:lvl1pPr defTabSz="933044">
              <a:defRPr sz="1200" b="0"/>
            </a:lvl1pPr>
          </a:lstStyle>
          <a:p>
            <a:pPr>
              <a:defRPr/>
            </a:pPr>
            <a:endParaRPr lang="en-US"/>
          </a:p>
        </p:txBody>
      </p:sp>
      <p:sp>
        <p:nvSpPr>
          <p:cNvPr id="185349" name="Rectangle 5"/>
          <p:cNvSpPr>
            <a:spLocks noGrp="1" noChangeArrowheads="1"/>
          </p:cNvSpPr>
          <p:nvPr>
            <p:ph type="sldNum" sz="quarter" idx="3"/>
          </p:nvPr>
        </p:nvSpPr>
        <p:spPr bwMode="auto">
          <a:xfrm>
            <a:off x="3978640" y="8844068"/>
            <a:ext cx="3043263" cy="462930"/>
          </a:xfrm>
          <a:prstGeom prst="rect">
            <a:avLst/>
          </a:prstGeom>
          <a:noFill/>
          <a:ln w="9525">
            <a:noFill/>
            <a:miter lim="800000"/>
            <a:headEnd/>
            <a:tailEnd/>
          </a:ln>
          <a:effectLst/>
        </p:spPr>
        <p:txBody>
          <a:bodyPr vert="horz" wrap="square" lIns="93284" tIns="46641" rIns="93284" bIns="46641" numCol="1" anchor="b" anchorCtr="0" compatLnSpc="1">
            <a:prstTxWarp prst="textNoShape">
              <a:avLst/>
            </a:prstTxWarp>
          </a:bodyPr>
          <a:lstStyle>
            <a:lvl1pPr algn="r" defTabSz="933044">
              <a:defRPr sz="1200" b="0"/>
            </a:lvl1pPr>
          </a:lstStyle>
          <a:p>
            <a:pPr>
              <a:defRPr/>
            </a:pPr>
            <a:fld id="{A9B7F961-6FB2-4AE1-A51F-EDAEEECE60AB}" type="slidenum">
              <a:rPr lang="en-US"/>
              <a:pPr>
                <a:defRPr/>
              </a:pPr>
              <a:t>‹#›</a:t>
            </a:fld>
            <a:endParaRPr lang="en-US"/>
          </a:p>
        </p:txBody>
      </p:sp>
    </p:spTree>
    <p:extLst>
      <p:ext uri="{BB962C8B-B14F-4D97-AF65-F5344CB8AC3E}">
        <p14:creationId xmlns:p14="http://schemas.microsoft.com/office/powerpoint/2010/main" val="24058375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hdr" sz="quarter"/>
          </p:nvPr>
        </p:nvSpPr>
        <p:spPr bwMode="auto">
          <a:xfrm>
            <a:off x="0" y="0"/>
            <a:ext cx="3043263" cy="462930"/>
          </a:xfrm>
          <a:prstGeom prst="rect">
            <a:avLst/>
          </a:prstGeom>
          <a:noFill/>
          <a:ln w="9525">
            <a:noFill/>
            <a:miter lim="800000"/>
            <a:headEnd/>
            <a:tailEnd/>
          </a:ln>
          <a:effectLst/>
        </p:spPr>
        <p:txBody>
          <a:bodyPr vert="horz" wrap="square" lIns="93284" tIns="46641" rIns="93284" bIns="46641" numCol="1" anchor="t" anchorCtr="0" compatLnSpc="1">
            <a:prstTxWarp prst="textNoShape">
              <a:avLst/>
            </a:prstTxWarp>
          </a:bodyPr>
          <a:lstStyle>
            <a:lvl1pPr defTabSz="933044">
              <a:defRPr sz="1200" b="0"/>
            </a:lvl1pPr>
          </a:lstStyle>
          <a:p>
            <a:pPr>
              <a:defRPr/>
            </a:pPr>
            <a:endParaRPr lang="en-US"/>
          </a:p>
        </p:txBody>
      </p:sp>
      <p:sp>
        <p:nvSpPr>
          <p:cNvPr id="105475" name="Rectangle 3"/>
          <p:cNvSpPr>
            <a:spLocks noGrp="1" noChangeArrowheads="1"/>
          </p:cNvSpPr>
          <p:nvPr>
            <p:ph type="dt" idx="1"/>
          </p:nvPr>
        </p:nvSpPr>
        <p:spPr bwMode="auto">
          <a:xfrm>
            <a:off x="3978640" y="0"/>
            <a:ext cx="3043263" cy="462930"/>
          </a:xfrm>
          <a:prstGeom prst="rect">
            <a:avLst/>
          </a:prstGeom>
          <a:noFill/>
          <a:ln w="9525">
            <a:noFill/>
            <a:miter lim="800000"/>
            <a:headEnd/>
            <a:tailEnd/>
          </a:ln>
          <a:effectLst/>
        </p:spPr>
        <p:txBody>
          <a:bodyPr vert="horz" wrap="square" lIns="93284" tIns="46641" rIns="93284" bIns="46641" numCol="1" anchor="t" anchorCtr="0" compatLnSpc="1">
            <a:prstTxWarp prst="textNoShape">
              <a:avLst/>
            </a:prstTxWarp>
          </a:bodyPr>
          <a:lstStyle>
            <a:lvl1pPr algn="r" defTabSz="933044">
              <a:defRPr sz="1200" b="0"/>
            </a:lvl1pPr>
          </a:lstStyle>
          <a:p>
            <a:pPr>
              <a:defRPr/>
            </a:pPr>
            <a:endParaRPr lang="en-US"/>
          </a:p>
        </p:txBody>
      </p:sp>
      <p:sp>
        <p:nvSpPr>
          <p:cNvPr id="8196" name="Rectangle 4"/>
          <p:cNvSpPr>
            <a:spLocks noGrp="1" noRot="1" noChangeAspect="1" noChangeArrowheads="1" noTextEdit="1"/>
          </p:cNvSpPr>
          <p:nvPr>
            <p:ph type="sldImg" idx="2"/>
          </p:nvPr>
        </p:nvSpPr>
        <p:spPr bwMode="auto">
          <a:xfrm>
            <a:off x="1184275" y="700088"/>
            <a:ext cx="4654550" cy="34909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7" name="Rectangle 5"/>
          <p:cNvSpPr>
            <a:spLocks noGrp="1" noChangeArrowheads="1"/>
          </p:cNvSpPr>
          <p:nvPr>
            <p:ph type="body" sz="quarter" idx="3"/>
          </p:nvPr>
        </p:nvSpPr>
        <p:spPr bwMode="auto">
          <a:xfrm>
            <a:off x="703031" y="4423087"/>
            <a:ext cx="5617043" cy="4185309"/>
          </a:xfrm>
          <a:prstGeom prst="rect">
            <a:avLst/>
          </a:prstGeom>
          <a:solidFill>
            <a:schemeClr val="bg1"/>
          </a:solidFill>
          <a:ln w="9525">
            <a:solidFill>
              <a:schemeClr val="tx1"/>
            </a:solidFill>
            <a:miter lim="800000"/>
            <a:headEnd/>
            <a:tailEnd/>
          </a:ln>
          <a:effectLst/>
        </p:spPr>
        <p:txBody>
          <a:bodyPr vert="horz" wrap="square" lIns="93284" tIns="46641" rIns="93284" bIns="4664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5478" name="Rectangle 6"/>
          <p:cNvSpPr>
            <a:spLocks noGrp="1" noChangeArrowheads="1"/>
          </p:cNvSpPr>
          <p:nvPr>
            <p:ph type="ftr" sz="quarter" idx="4"/>
          </p:nvPr>
        </p:nvSpPr>
        <p:spPr bwMode="auto">
          <a:xfrm>
            <a:off x="0" y="8844068"/>
            <a:ext cx="3043263" cy="462930"/>
          </a:xfrm>
          <a:prstGeom prst="rect">
            <a:avLst/>
          </a:prstGeom>
          <a:noFill/>
          <a:ln w="9525">
            <a:noFill/>
            <a:miter lim="800000"/>
            <a:headEnd/>
            <a:tailEnd/>
          </a:ln>
          <a:effectLst/>
        </p:spPr>
        <p:txBody>
          <a:bodyPr vert="horz" wrap="square" lIns="93284" tIns="46641" rIns="93284" bIns="46641" numCol="1" anchor="b" anchorCtr="0" compatLnSpc="1">
            <a:prstTxWarp prst="textNoShape">
              <a:avLst/>
            </a:prstTxWarp>
          </a:bodyPr>
          <a:lstStyle>
            <a:lvl1pPr defTabSz="933044">
              <a:defRPr sz="1200" b="0"/>
            </a:lvl1pPr>
          </a:lstStyle>
          <a:p>
            <a:pPr>
              <a:defRPr/>
            </a:pPr>
            <a:endParaRPr lang="en-US"/>
          </a:p>
        </p:txBody>
      </p:sp>
      <p:sp>
        <p:nvSpPr>
          <p:cNvPr id="105479" name="Rectangle 7"/>
          <p:cNvSpPr>
            <a:spLocks noGrp="1" noChangeArrowheads="1"/>
          </p:cNvSpPr>
          <p:nvPr>
            <p:ph type="sldNum" sz="quarter" idx="5"/>
          </p:nvPr>
        </p:nvSpPr>
        <p:spPr bwMode="auto">
          <a:xfrm>
            <a:off x="3978640" y="8844068"/>
            <a:ext cx="3043263" cy="462930"/>
          </a:xfrm>
          <a:prstGeom prst="rect">
            <a:avLst/>
          </a:prstGeom>
          <a:noFill/>
          <a:ln w="9525">
            <a:noFill/>
            <a:miter lim="800000"/>
            <a:headEnd/>
            <a:tailEnd/>
          </a:ln>
          <a:effectLst/>
        </p:spPr>
        <p:txBody>
          <a:bodyPr vert="horz" wrap="square" lIns="93284" tIns="46641" rIns="93284" bIns="46641" numCol="1" anchor="b" anchorCtr="0" compatLnSpc="1">
            <a:prstTxWarp prst="textNoShape">
              <a:avLst/>
            </a:prstTxWarp>
          </a:bodyPr>
          <a:lstStyle>
            <a:lvl1pPr algn="r" defTabSz="933044">
              <a:defRPr sz="1200" b="0"/>
            </a:lvl1pPr>
          </a:lstStyle>
          <a:p>
            <a:pPr>
              <a:defRPr/>
            </a:pPr>
            <a:fld id="{55A525A6-F4CB-43B6-9C78-57158083D282}" type="slidenum">
              <a:rPr lang="en-US"/>
              <a:pPr>
                <a:defRPr/>
              </a:pPr>
              <a:t>‹#›</a:t>
            </a:fld>
            <a:endParaRPr lang="en-US"/>
          </a:p>
        </p:txBody>
      </p:sp>
    </p:spTree>
    <p:extLst>
      <p:ext uri="{BB962C8B-B14F-4D97-AF65-F5344CB8AC3E}">
        <p14:creationId xmlns:p14="http://schemas.microsoft.com/office/powerpoint/2010/main" val="34511858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Facilitator</a:t>
            </a:r>
            <a:r>
              <a:rPr lang="en-US" b="1" baseline="0"/>
              <a:t> Notes: </a:t>
            </a:r>
          </a:p>
          <a:p>
            <a:r>
              <a:rPr lang="en-US" baseline="0"/>
              <a:t>The ARHM Section contains two components: Organization Development (OD) Workforce Development Team. I’ll provide a brief overview of the OD function and then move into the Workforce Development area that contains many resources and training information that may interest you as new employees. </a:t>
            </a:r>
            <a:endParaRPr lang="en-US"/>
          </a:p>
        </p:txBody>
      </p:sp>
      <p:sp>
        <p:nvSpPr>
          <p:cNvPr id="4" name="Slide Number Placeholder 3"/>
          <p:cNvSpPr>
            <a:spLocks noGrp="1"/>
          </p:cNvSpPr>
          <p:nvPr>
            <p:ph type="sldNum" sz="quarter" idx="5"/>
          </p:nvPr>
        </p:nvSpPr>
        <p:spPr/>
        <p:txBody>
          <a:bodyPr/>
          <a:lstStyle/>
          <a:p>
            <a:pPr>
              <a:defRPr/>
            </a:pPr>
            <a:fld id="{55A525A6-F4CB-43B6-9C78-57158083D282}" type="slidenum">
              <a:rPr lang="en-US" smtClean="0"/>
              <a:pPr>
                <a:defRPr/>
              </a:pPr>
              <a:t>1</a:t>
            </a:fld>
            <a:endParaRPr lang="en-US"/>
          </a:p>
        </p:txBody>
      </p:sp>
    </p:spTree>
    <p:extLst>
      <p:ext uri="{BB962C8B-B14F-4D97-AF65-F5344CB8AC3E}">
        <p14:creationId xmlns:p14="http://schemas.microsoft.com/office/powerpoint/2010/main" val="11391869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a:t>Facilitator Notes: </a:t>
            </a:r>
          </a:p>
          <a:p>
            <a:r>
              <a:rPr lang="en-US" baseline="0"/>
              <a:t>The HQMC Civilian Workforce Development Unit is here for you to provide quality, timely and value-added services to increase your professional and personal development. We are Training, Education and Professional Development (TE&amp;PD) practitioners that utilize various training and development resources, classes and platforms to bring you competency-based learning to enhance your daily work experience.  </a:t>
            </a:r>
          </a:p>
          <a:p>
            <a:endParaRPr lang="en-US" baseline="0"/>
          </a:p>
          <a:p>
            <a:endParaRPr lang="en-US"/>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2</a:t>
            </a:fld>
            <a:endParaRPr lang="en-US"/>
          </a:p>
        </p:txBody>
      </p:sp>
    </p:spTree>
    <p:extLst>
      <p:ext uri="{BB962C8B-B14F-4D97-AF65-F5344CB8AC3E}">
        <p14:creationId xmlns:p14="http://schemas.microsoft.com/office/powerpoint/2010/main" val="2249993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Facilitator Notes:</a:t>
            </a:r>
          </a:p>
          <a:p>
            <a:r>
              <a:rPr lang="en-US" b="1" baseline="0"/>
              <a:t> </a:t>
            </a:r>
            <a:endParaRPr lang="en-US" b="1"/>
          </a:p>
          <a:p>
            <a:r>
              <a:rPr lang="en-US"/>
              <a:t>How do we</a:t>
            </a:r>
            <a:r>
              <a:rPr lang="en-US" baseline="0"/>
              <a:t> assist you: We AIDE you, your supervisors and your leadership. This is how we do it: </a:t>
            </a:r>
          </a:p>
          <a:p>
            <a:endParaRPr lang="en-US" baseline="0"/>
          </a:p>
          <a:p>
            <a:r>
              <a:rPr lang="en-US" baseline="0"/>
              <a:t>We advise: we have a strategic training/career advisor who will work with you one-on-one to help you grow towards your career goals. </a:t>
            </a:r>
          </a:p>
          <a:p>
            <a:endParaRPr lang="en-US" baseline="0"/>
          </a:p>
          <a:p>
            <a:r>
              <a:rPr lang="en-US" baseline="0"/>
              <a:t>We inspire: we offer you competency-based onsite classes that help you to increase your “real-world” skills to make a daily mission impact.</a:t>
            </a:r>
          </a:p>
          <a:p>
            <a:endParaRPr lang="en-US" baseline="0"/>
          </a:p>
          <a:p>
            <a:r>
              <a:rPr lang="en-US" baseline="0"/>
              <a:t>We develop: we design, build and offer leadership development classes to equip you with powerful tools to move your career forward whether you want to move to a leadership position or not. </a:t>
            </a:r>
          </a:p>
          <a:p>
            <a:endParaRPr lang="en-US" baseline="0"/>
          </a:p>
          <a:p>
            <a:r>
              <a:rPr lang="en-US" baseline="0"/>
              <a:t>We educate: Do you ever think about going back to college, well we have funding that may be able to assist you. We fund certificates, associates all the way up to Ph.D. </a:t>
            </a:r>
            <a:endParaRPr lang="en-US"/>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3</a:t>
            </a:fld>
            <a:endParaRPr lang="en-US"/>
          </a:p>
        </p:txBody>
      </p:sp>
    </p:spTree>
    <p:extLst>
      <p:ext uri="{BB962C8B-B14F-4D97-AF65-F5344CB8AC3E}">
        <p14:creationId xmlns:p14="http://schemas.microsoft.com/office/powerpoint/2010/main" val="18754073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baseline="0"/>
              <a:t>Facilitator Notes: </a:t>
            </a:r>
          </a:p>
          <a:p>
            <a:r>
              <a:rPr lang="en-US" b="0" i="0" baseline="0"/>
              <a:t>As a new employee you will have access to the following services.  </a:t>
            </a:r>
          </a:p>
          <a:p>
            <a:r>
              <a:rPr lang="en-US" i="1" baseline="0"/>
              <a:t>Instructions: Please touch on each one of these offerings to help the participants to understand how we can help them. </a:t>
            </a:r>
          </a:p>
          <a:p>
            <a:endParaRPr lang="en-US" i="0" baseline="0"/>
          </a:p>
          <a:p>
            <a:r>
              <a:rPr lang="en-US" i="0" baseline="0"/>
              <a:t>ADP is the Academic Degree Program which offers tuition assistance . We can fund any degree between an Associate’s up to a PhD from a Dept. of Ed accredited college and university. We also fund certificates from those institutions. </a:t>
            </a:r>
          </a:p>
          <a:p>
            <a:endParaRPr lang="en-US" i="0" baseline="0"/>
          </a:p>
          <a:p>
            <a:r>
              <a:rPr lang="en-US" i="0" baseline="0"/>
              <a:t>CLD is our Leadership Development Program which provides valuable training to help build your leadership toolkit or to sharpen your saw if you are an already established leader. Our Civilian Development Programs Administrator works with our learning partners to develop the curriculums for these seminars. </a:t>
            </a:r>
          </a:p>
          <a:p>
            <a:endParaRPr lang="en-US" i="0" baseline="0"/>
          </a:p>
          <a:p>
            <a:r>
              <a:rPr lang="en-US" i="0" baseline="0"/>
              <a:t>Our Strategic Training Advisor is an advocate in your career development. He is also our liaison back to your Commands to report key analytics such as mandatory training and IDP completion rates. He is also the Administration Community of Interest Manager and the Lead Facilitator of the MCAP. </a:t>
            </a:r>
          </a:p>
          <a:p>
            <a:endParaRPr lang="en-US" i="0" baseline="0"/>
          </a:p>
          <a:p>
            <a:r>
              <a:rPr lang="en-US" i="0" baseline="0"/>
              <a:t>Our Onsite Program Manager offers competency-based “real” skills training classes. Since we are social distancing we now are integrating virtual classes into our schedule. </a:t>
            </a:r>
            <a:endParaRPr lang="en-US" i="0"/>
          </a:p>
          <a:p>
            <a:endParaRPr lang="en-US"/>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4</a:t>
            </a:fld>
            <a:endParaRPr lang="en-US"/>
          </a:p>
        </p:txBody>
      </p:sp>
    </p:spTree>
    <p:extLst>
      <p:ext uri="{BB962C8B-B14F-4D97-AF65-F5344CB8AC3E}">
        <p14:creationId xmlns:p14="http://schemas.microsoft.com/office/powerpoint/2010/main" val="9698019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Facilitator</a:t>
            </a:r>
            <a:r>
              <a:rPr lang="en-US" b="1" baseline="0"/>
              <a:t> Notes: </a:t>
            </a:r>
          </a:p>
          <a:p>
            <a:r>
              <a:rPr lang="en-US" i="1"/>
              <a:t>Instructions: Emphasize this course! </a:t>
            </a:r>
          </a:p>
          <a:p>
            <a:endParaRPr lang="en-US"/>
          </a:p>
          <a:p>
            <a:pPr defTabSz="933237">
              <a:defRPr/>
            </a:pPr>
            <a:r>
              <a:rPr lang="en-US"/>
              <a:t>MCAP educates new Civilian Marines on the history, culture, and organizational structure of the Marine Corps so you truly feel part of the team and understand what it means to work for the Corps. It is offered as classroom-style training over a 2-day period, and usually includes a field trip.  This</a:t>
            </a:r>
            <a:r>
              <a:rPr lang="en-US" baseline="0"/>
              <a:t> class is a great opportunity for you to see what it is like to work as a Civilian Marine. If you are new to DoD, DON, MC or Federal gov’t, this course will be so helpful for you see how and why we carry out our mission. If you have just taken off the uniform, well…check out MCAP to see life from the Civilian side. </a:t>
            </a:r>
            <a:endParaRPr lang="en-US"/>
          </a:p>
          <a:p>
            <a:pPr defTabSz="933237">
              <a:defRPr/>
            </a:pPr>
            <a:endParaRPr lang="en-US"/>
          </a:p>
          <a:p>
            <a:pPr defTabSz="933237">
              <a:defRPr/>
            </a:pPr>
            <a:r>
              <a:rPr lang="en-US"/>
              <a:t>Classes are typically held at the Pentagon and MCB Quantico.</a:t>
            </a:r>
            <a:r>
              <a:rPr lang="en-US" baseline="0"/>
              <a:t> </a:t>
            </a:r>
          </a:p>
          <a:p>
            <a:pPr defTabSz="933237">
              <a:defRPr/>
            </a:pPr>
            <a:endParaRPr lang="en-US" baseline="0"/>
          </a:p>
          <a:p>
            <a:pPr defTabSz="933237">
              <a:defRPr/>
            </a:pPr>
            <a:r>
              <a:rPr lang="en-US" baseline="0"/>
              <a:t>Virtual options for MCAP and tours are being explored and look out for those potential opportunities. </a:t>
            </a:r>
            <a:endParaRPr lang="en-US"/>
          </a:p>
          <a:p>
            <a:pPr defTabSz="933237">
              <a:defRPr/>
            </a:pPr>
            <a:endParaRPr lang="en-US"/>
          </a:p>
          <a:p>
            <a:r>
              <a:rPr lang="en-US" i="1"/>
              <a:t>Instructions:</a:t>
            </a:r>
            <a:r>
              <a:rPr lang="en-US" i="1" baseline="0"/>
              <a:t> </a:t>
            </a:r>
          </a:p>
          <a:p>
            <a:endParaRPr lang="en-US"/>
          </a:p>
          <a:p>
            <a:r>
              <a:rPr lang="en-US"/>
              <a:t>Mention upcoming dates/location. </a:t>
            </a:r>
          </a:p>
          <a:p>
            <a:r>
              <a:rPr lang="en-US"/>
              <a:t>Describe tours: </a:t>
            </a:r>
          </a:p>
          <a:p>
            <a:r>
              <a:rPr lang="en-US"/>
              <a:t>Pentagon: 8</a:t>
            </a:r>
            <a:r>
              <a:rPr lang="en-US" baseline="30000"/>
              <a:t>th</a:t>
            </a:r>
            <a:r>
              <a:rPr lang="en-US"/>
              <a:t> &amp; I (Commandant’s house)</a:t>
            </a:r>
          </a:p>
          <a:p>
            <a:r>
              <a:rPr lang="en-US"/>
              <a:t>Quantico: National Marine Corps Museum. </a:t>
            </a:r>
          </a:p>
          <a:p>
            <a:endParaRPr lang="en-US"/>
          </a:p>
          <a:p>
            <a:endParaRPr lang="en-US"/>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5</a:t>
            </a:fld>
            <a:endParaRPr lang="en-US"/>
          </a:p>
        </p:txBody>
      </p:sp>
    </p:spTree>
    <p:extLst>
      <p:ext uri="{BB962C8B-B14F-4D97-AF65-F5344CB8AC3E}">
        <p14:creationId xmlns:p14="http://schemas.microsoft.com/office/powerpoint/2010/main" val="20294813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spect="1" noChangeArrowheads="1" noTextEdit="1"/>
          </p:cNvSpPr>
          <p:nvPr>
            <p:ph type="sldImg"/>
          </p:nvPr>
        </p:nvSpPr>
        <p:spPr>
          <a:xfrm>
            <a:off x="1185863" y="698500"/>
            <a:ext cx="4654550" cy="3490913"/>
          </a:xfrm>
          <a:ln/>
        </p:spPr>
      </p:sp>
      <p:sp>
        <p:nvSpPr>
          <p:cNvPr id="36867" name="Rectangle 3"/>
          <p:cNvSpPr>
            <a:spLocks noGrp="1" noChangeArrowheads="1"/>
          </p:cNvSpPr>
          <p:nvPr>
            <p:ph type="body" idx="1"/>
          </p:nvPr>
        </p:nvSpPr>
        <p:spPr>
          <a:xfrm>
            <a:off x="703030" y="4425192"/>
            <a:ext cx="5617042" cy="4185307"/>
          </a:xfrm>
        </p:spPr>
        <p:txBody>
          <a:bodyPr/>
          <a:lstStyle/>
          <a:p>
            <a:pPr marL="228639" indent="-228639" eaLnBrk="1" hangingPunct="1">
              <a:lnSpc>
                <a:spcPct val="80000"/>
              </a:lnSpc>
              <a:defRPr/>
            </a:pPr>
            <a:r>
              <a:rPr lang="en-US" b="1"/>
              <a:t>Facilitator</a:t>
            </a:r>
            <a:r>
              <a:rPr lang="en-US" b="1" baseline="0"/>
              <a:t> Notes: </a:t>
            </a:r>
          </a:p>
          <a:p>
            <a:pPr marL="228639" indent="-228639" eaLnBrk="1" hangingPunct="1">
              <a:lnSpc>
                <a:spcPct val="80000"/>
              </a:lnSpc>
              <a:defRPr/>
            </a:pPr>
            <a:endParaRPr lang="en-US"/>
          </a:p>
          <a:p>
            <a:pPr marL="228639" indent="-228639" eaLnBrk="1" hangingPunct="1">
              <a:lnSpc>
                <a:spcPct val="80000"/>
              </a:lnSpc>
              <a:defRPr/>
            </a:pPr>
            <a:r>
              <a:rPr lang="en-US"/>
              <a:t>-You</a:t>
            </a:r>
            <a:r>
              <a:rPr lang="en-US" baseline="0"/>
              <a:t> can e</a:t>
            </a:r>
            <a:r>
              <a:rPr lang="en-US"/>
              <a:t>xplore free online training options at these websites. Your supervisor and coworkers may know of other sources. Remember, you still need supervisory approval to take online training during work hours.</a:t>
            </a:r>
          </a:p>
          <a:p>
            <a:pPr>
              <a:defRPr/>
            </a:pPr>
            <a:endParaRPr lang="en-US"/>
          </a:p>
          <a:p>
            <a:pPr>
              <a:defRPr/>
            </a:pPr>
            <a:r>
              <a:rPr lang="en-US"/>
              <a:t>-To find your COI and what it has to offer, you can speak more</a:t>
            </a:r>
            <a:r>
              <a:rPr lang="en-US" baseline="0"/>
              <a:t> to our Strategic Training Advisor, they can share with you your individual COI Manager. </a:t>
            </a:r>
            <a:endParaRPr lang="en-US"/>
          </a:p>
          <a:p>
            <a:pPr>
              <a:defRPr/>
            </a:pPr>
            <a:endParaRPr lang="en-US"/>
          </a:p>
          <a:p>
            <a:pPr>
              <a:defRPr/>
            </a:pPr>
            <a:endParaRPr lang="en-US"/>
          </a:p>
        </p:txBody>
      </p:sp>
    </p:spTree>
    <p:extLst>
      <p:ext uri="{BB962C8B-B14F-4D97-AF65-F5344CB8AC3E}">
        <p14:creationId xmlns:p14="http://schemas.microsoft.com/office/powerpoint/2010/main" val="29019940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pPr eaLnBrk="1" hangingPunct="1"/>
            <a:r>
              <a:rPr lang="en-US" b="1"/>
              <a:t>Facilitator Notes:</a:t>
            </a:r>
            <a:r>
              <a:rPr lang="en-US" b="1" baseline="0"/>
              <a:t> </a:t>
            </a:r>
          </a:p>
          <a:p>
            <a:pPr eaLnBrk="1" hangingPunct="1"/>
            <a:endParaRPr lang="en-US" b="1"/>
          </a:p>
          <a:p>
            <a:pPr eaLnBrk="1" hangingPunct="1"/>
            <a:r>
              <a:rPr lang="en-US"/>
              <a:t>Feel free to contact us! (via the various email addresses) </a:t>
            </a:r>
          </a:p>
        </p:txBody>
      </p:sp>
    </p:spTree>
    <p:extLst>
      <p:ext uri="{BB962C8B-B14F-4D97-AF65-F5344CB8AC3E}">
        <p14:creationId xmlns:p14="http://schemas.microsoft.com/office/powerpoint/2010/main" val="3619120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943062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75492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937278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87501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974975"/>
          </a:xfrm>
          <a:prstGeom prst="rect">
            <a:avLst/>
          </a:prstGeom>
        </p:spPr>
        <p:txBody>
          <a:bodyPr/>
          <a:lstStyle/>
          <a:p>
            <a:r>
              <a:rPr lang="en-US"/>
              <a:t>Click to edit Master title style</a:t>
            </a:r>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r>
              <a:rPr lang="en-US" b="0">
                <a:solidFill>
                  <a:srgbClr val="000000"/>
                </a:solidFill>
              </a:rPr>
              <a:t>DD MMM YY</a:t>
            </a:r>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b="0">
              <a:solidFill>
                <a:srgbClr val="000000"/>
              </a:solidFill>
            </a:endParaRPr>
          </a:p>
        </p:txBody>
      </p:sp>
      <p:sp>
        <p:nvSpPr>
          <p:cNvPr id="5" name="Slide Number Placeholder 5"/>
          <p:cNvSpPr>
            <a:spLocks noGrp="1"/>
          </p:cNvSpPr>
          <p:nvPr>
            <p:ph type="sldNum" sz="quarter" idx="12"/>
          </p:nvPr>
        </p:nvSpPr>
        <p:spPr>
          <a:xfrm>
            <a:off x="3124200" y="6324600"/>
            <a:ext cx="2895600" cy="365125"/>
          </a:xfrm>
          <a:prstGeom prst="rect">
            <a:avLst/>
          </a:prstGeom>
        </p:spPr>
        <p:txBody>
          <a:bodyPr/>
          <a:lstStyle>
            <a:lvl1pPr marL="0" marR="0" indent="0" algn="ctr" defTabSz="914400" rtl="0" eaLnBrk="1" fontAlgn="auto" latinLnBrk="0" hangingPunct="1">
              <a:lnSpc>
                <a:spcPct val="100000"/>
              </a:lnSpc>
              <a:spcBef>
                <a:spcPts val="0"/>
              </a:spcBef>
              <a:spcAft>
                <a:spcPts val="0"/>
              </a:spcAft>
              <a:buClrTx/>
              <a:buSzTx/>
              <a:buFontTx/>
              <a:buNone/>
              <a:tabLst/>
              <a:defRPr sz="1050" i="1"/>
            </a:lvl1pPr>
          </a:lstStyle>
          <a:p>
            <a:pPr>
              <a:defRPr/>
            </a:pPr>
            <a:br>
              <a:rPr lang="en-US" b="0">
                <a:solidFill>
                  <a:srgbClr val="000000"/>
                </a:solidFill>
              </a:rPr>
            </a:br>
            <a:endParaRPr lang="en-US" b="0">
              <a:solidFill>
                <a:srgbClr val="000000"/>
              </a:solidFill>
            </a:endParaRPr>
          </a:p>
          <a:p>
            <a:pPr>
              <a:defRPr/>
            </a:pPr>
            <a:r>
              <a:rPr lang="en-US" b="0">
                <a:solidFill>
                  <a:srgbClr val="000000"/>
                </a:solidFill>
              </a:rPr>
              <a:t>&lt;#&gt;</a:t>
            </a:r>
          </a:p>
          <a:p>
            <a:pPr>
              <a:defRPr/>
            </a:pPr>
            <a:endParaRPr lang="en-US" b="0">
              <a:solidFill>
                <a:srgbClr val="000000"/>
              </a:solidFill>
            </a:endParaRPr>
          </a:p>
        </p:txBody>
      </p:sp>
    </p:spTree>
    <p:extLst>
      <p:ext uri="{BB962C8B-B14F-4D97-AF65-F5344CB8AC3E}">
        <p14:creationId xmlns:p14="http://schemas.microsoft.com/office/powerpoint/2010/main" val="2983389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0636"/>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68901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130648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12578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70054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601483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8777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20104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367783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descr="OfficerSeal"/>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03225" y="98425"/>
            <a:ext cx="968375"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6" name="Line 12"/>
          <p:cNvSpPr>
            <a:spLocks noChangeShapeType="1"/>
          </p:cNvSpPr>
          <p:nvPr/>
        </p:nvSpPr>
        <p:spPr bwMode="auto">
          <a:xfrm>
            <a:off x="797442" y="1447800"/>
            <a:ext cx="7584558" cy="0"/>
          </a:xfrm>
          <a:prstGeom prst="line">
            <a:avLst/>
          </a:prstGeom>
          <a:noFill/>
          <a:ln w="50800">
            <a:solidFill>
              <a:srgbClr val="FF0000"/>
            </a:solidFill>
            <a:round/>
            <a:headEnd/>
            <a:tailEnd/>
          </a:ln>
          <a:effectLst/>
        </p:spPr>
        <p:txBody>
          <a:bodyPr/>
          <a:lstStyle/>
          <a:p>
            <a:pPr>
              <a:defRPr/>
            </a:pPr>
            <a:endParaRPr lang="en-US"/>
          </a:p>
        </p:txBody>
      </p:sp>
      <p:sp>
        <p:nvSpPr>
          <p:cNvPr id="3" name="TextBox 2">
            <a:extLst>
              <a:ext uri="{FF2B5EF4-FFF2-40B4-BE49-F238E27FC236}">
                <a16:creationId xmlns:a16="http://schemas.microsoft.com/office/drawing/2014/main" id="{A6ADECD2-92BB-0FA8-96CE-10B07C623C77}"/>
              </a:ext>
            </a:extLst>
          </p:cNvPr>
          <p:cNvSpPr txBox="1"/>
          <p:nvPr>
            <p:extLst>
              <p:ext uri="{1162E1C5-73C7-4A58-AE30-91384D911F3F}">
                <p184:classification xmlns:p184="http://schemas.microsoft.com/office/powerpoint/2018/4/main" val="ftr"/>
              </p:ext>
            </p:extLst>
          </p:nvPr>
        </p:nvSpPr>
        <p:spPr>
          <a:xfrm>
            <a:off x="63500" y="6642100"/>
            <a:ext cx="2214563" cy="152400"/>
          </a:xfrm>
          <a:prstGeom prst="rect">
            <a:avLst/>
          </a:prstGeom>
        </p:spPr>
        <p:txBody>
          <a:bodyPr horzOverflow="overflow" lIns="0" tIns="0" rIns="0" bIns="0">
            <a:spAutoFit/>
          </a:bodyPr>
          <a:lstStyle/>
          <a:p>
            <a:pPr algn="l"/>
            <a:r>
              <a:rPr lang="en-US" sz="1000">
                <a:solidFill>
                  <a:srgbClr val="000000">
                    <a:alpha val="50000"/>
                  </a:srgbClr>
                </a:solidFill>
                <a:latin typeface="Aptos" panose="020B0004020202020204" pitchFamily="34" charset="0"/>
              </a:rPr>
              <a:t>DISTRIBUTION: DoD COMMUNITY ONLY</a:t>
            </a:r>
          </a:p>
        </p:txBody>
      </p:sp>
    </p:spTree>
  </p:cSld>
  <p:clrMap bg1="lt1" tx1="dk1" bg2="lt2" tx2="dk2" accent1="accent1" accent2="accent2" accent3="accent3" accent4="accent4" accent5="accent5" accent6="accent6" hlink="hlink" folHlink="folHlink"/>
  <p:sldLayoutIdLst>
    <p:sldLayoutId id="2147484178" r:id="rId1"/>
    <p:sldLayoutId id="2147484179" r:id="rId2"/>
    <p:sldLayoutId id="2147484180" r:id="rId3"/>
    <p:sldLayoutId id="2147484181" r:id="rId4"/>
    <p:sldLayoutId id="2147484182" r:id="rId5"/>
    <p:sldLayoutId id="2147484183" r:id="rId6"/>
    <p:sldLayoutId id="2147484184" r:id="rId7"/>
    <p:sldLayoutId id="2147484185" r:id="rId8"/>
    <p:sldLayoutId id="2147484186" r:id="rId9"/>
    <p:sldLayoutId id="2147484187" r:id="rId10"/>
    <p:sldLayoutId id="2147484188" r:id="rId11"/>
    <p:sldLayoutId id="2147484189" r:id="rId12"/>
    <p:sldLayoutId id="2147484203" r:id="rId13"/>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rgbClr val="000000"/>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navy.libraryreserve.com/" TargetMode="External"/><Relationship Id="rId3" Type="http://schemas.openxmlformats.org/officeDocument/2006/relationships/hyperlink" Target="http://www.hqmc.marines.mil/hrom/OrganizationWorkforce.aspx" TargetMode="External"/><Relationship Id="rId7" Type="http://schemas.openxmlformats.org/officeDocument/2006/relationships/hyperlink" Target="http://jko.jten.mi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www.marinenet.usmc.mil/" TargetMode="External"/><Relationship Id="rId5" Type="http://schemas.openxmlformats.org/officeDocument/2006/relationships/hyperlink" Target="https://twms.navy.mil/login.asp" TargetMode="External"/><Relationship Id="rId10" Type="http://schemas.openxmlformats.org/officeDocument/2006/relationships/image" Target="../media/image5.png"/><Relationship Id="rId4" Type="http://schemas.openxmlformats.org/officeDocument/2006/relationships/hyperlink" Target="http://www.hqmc.marines.mil/hrom/SponsoredTraining.aspx" TargetMode="External"/><Relationship Id="rId9" Type="http://schemas.openxmlformats.org/officeDocument/2006/relationships/hyperlink" Target="http://www.dau.edu/"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mailto:smb.hqmc.arhb.trng@usmc.mil" TargetMode="External"/><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hyperlink" Target="mailto:SMB_HQMC_COI-ADMIN@usmc.mil" TargetMode="External"/><Relationship Id="rId4" Type="http://schemas.openxmlformats.org/officeDocument/2006/relationships/hyperlink" Target="mailto:SMBHQMCCLDP@usmc.mi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174730"/>
            <a:ext cx="1638300" cy="11968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685800" y="304982"/>
            <a:ext cx="8378190" cy="954107"/>
          </a:xfrm>
          <a:prstGeom prst="rect">
            <a:avLst/>
          </a:prstGeom>
        </p:spPr>
        <p:txBody>
          <a:bodyPr wrap="square">
            <a:spAutoFit/>
          </a:bodyPr>
          <a:lstStyle/>
          <a:p>
            <a:pPr algn="ctr"/>
            <a:r>
              <a:rPr lang="en-US" sz="2800">
                <a:latin typeface="Century Gothic" panose="020B0502020202020204" pitchFamily="34" charset="0"/>
              </a:rPr>
              <a:t>Human Resources &amp; </a:t>
            </a:r>
          </a:p>
          <a:p>
            <a:pPr algn="ctr"/>
            <a:r>
              <a:rPr lang="en-US" sz="2800">
                <a:latin typeface="Century Gothic" panose="020B0502020202020204" pitchFamily="34" charset="0"/>
              </a:rPr>
              <a:t>Organizational Management Branch (HROM)</a:t>
            </a: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6434" y="63095"/>
            <a:ext cx="931316" cy="931316"/>
          </a:xfrm>
          <a:prstGeom prst="rect">
            <a:avLst/>
          </a:prstGeom>
        </p:spPr>
      </p:pic>
      <p:sp>
        <p:nvSpPr>
          <p:cNvPr id="19" name="Title 5"/>
          <p:cNvSpPr txBox="1">
            <a:spLocks/>
          </p:cNvSpPr>
          <p:nvPr/>
        </p:nvSpPr>
        <p:spPr>
          <a:xfrm>
            <a:off x="819150" y="1963260"/>
            <a:ext cx="7772400" cy="2247552"/>
          </a:xfrm>
          <a:prstGeom prst="rect">
            <a:avLst/>
          </a:prstGeom>
        </p:spPr>
        <p:txBody>
          <a:bodyPr>
            <a:normAutofit fontScale="97500"/>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a:lstStyle>
          <a:p>
            <a:pPr fontAlgn="auto">
              <a:spcAft>
                <a:spcPts val="0"/>
              </a:spcAft>
              <a:defRPr/>
            </a:pPr>
            <a:r>
              <a:rPr lang="en-US" b="0" kern="0">
                <a:latin typeface="Century Gothic" panose="020B0502020202020204" pitchFamily="34" charset="0"/>
              </a:rPr>
              <a:t>Organization and Workforce Management Section</a:t>
            </a:r>
            <a:br>
              <a:rPr lang="en-US" b="0" kern="0">
                <a:latin typeface="Century Gothic" panose="020B0502020202020204" pitchFamily="34" charset="0"/>
              </a:rPr>
            </a:br>
            <a:r>
              <a:rPr lang="en-US" b="0" kern="0">
                <a:latin typeface="Century Gothic" panose="020B0502020202020204" pitchFamily="34" charset="0"/>
              </a:rPr>
              <a:t>(ARHM)</a:t>
            </a:r>
            <a:endParaRPr lang="en-US" sz="2000" b="0" kern="0">
              <a:latin typeface="Century Gothic" panose="020B0502020202020204" pitchFamily="34" charset="0"/>
            </a:endParaRPr>
          </a:p>
        </p:txBody>
      </p:sp>
      <p:pic>
        <p:nvPicPr>
          <p:cNvPr id="21" name="Picture 20"/>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134734" y="3603363"/>
            <a:ext cx="3069360" cy="3249989"/>
          </a:xfrm>
          <a:prstGeom prst="rect">
            <a:avLst/>
          </a:prstGeom>
        </p:spPr>
      </p:pic>
    </p:spTree>
    <p:extLst>
      <p:ext uri="{BB962C8B-B14F-4D97-AF65-F5344CB8AC3E}">
        <p14:creationId xmlns:p14="http://schemas.microsoft.com/office/powerpoint/2010/main" val="122365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2131199" y="1987050"/>
            <a:ext cx="6260447" cy="4179456"/>
          </a:xfrm>
          <a:noFill/>
        </p:spPr>
        <p:txBody>
          <a:bodyPr/>
          <a:lstStyle/>
          <a:p>
            <a:pPr marL="0" indent="0">
              <a:buNone/>
            </a:pPr>
            <a:endParaRPr lang="en-US" sz="1800">
              <a:latin typeface="Century Gothic" panose="020B0502020202020204" pitchFamily="34" charset="0"/>
            </a:endParaRPr>
          </a:p>
          <a:p>
            <a:pPr marL="0" indent="0">
              <a:buNone/>
            </a:pPr>
            <a:endParaRPr lang="en-US" sz="1800">
              <a:latin typeface="Century Gothic" panose="020B0502020202020204" pitchFamily="34" charset="0"/>
            </a:endParaRPr>
          </a:p>
          <a:p>
            <a:pPr marL="0" indent="0">
              <a:buNone/>
            </a:pPr>
            <a:r>
              <a:rPr lang="en-US" sz="2000" b="1">
                <a:solidFill>
                  <a:srgbClr val="002060"/>
                </a:solidFill>
                <a:latin typeface="Century Gothic" panose="020B0502020202020204" pitchFamily="34" charset="0"/>
              </a:rPr>
              <a:t>We are here to be the best Civilian onsite, Leadership Development, and Administrative Community of Interest (COI) training provider in the US Marine Corps (USMC). To serve as the best training liaison to HQMC Civilian personnel, our training coordinators, USMC Installations, and other stakeholders who utilize the training and development services we provide. </a:t>
            </a:r>
          </a:p>
          <a:p>
            <a:pPr marL="0" indent="0" algn="ctr">
              <a:buNone/>
            </a:pPr>
            <a:endParaRPr lang="en-US" sz="2000" b="1"/>
          </a:p>
        </p:txBody>
      </p:sp>
      <p:sp>
        <p:nvSpPr>
          <p:cNvPr id="7" name="Title 1"/>
          <p:cNvSpPr txBox="1">
            <a:spLocks/>
          </p:cNvSpPr>
          <p:nvPr/>
        </p:nvSpPr>
        <p:spPr>
          <a:xfrm>
            <a:off x="1449806" y="602878"/>
            <a:ext cx="7095485" cy="1143000"/>
          </a:xfrm>
          <a:prstGeom prst="rect">
            <a:avLst/>
          </a:prstGeom>
          <a:noFill/>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a:lstStyle>
          <a:p>
            <a:r>
              <a:rPr lang="en-US" b="0" kern="0">
                <a:latin typeface="Century Gothic" panose="020B0502020202020204" pitchFamily="34" charset="0"/>
              </a:rPr>
              <a:t>Workforce Development</a:t>
            </a:r>
          </a:p>
        </p:txBody>
      </p:sp>
      <p:sp>
        <p:nvSpPr>
          <p:cNvPr id="9" name="Rectangle 3"/>
          <p:cNvSpPr txBox="1">
            <a:spLocks noChangeArrowheads="1"/>
          </p:cNvSpPr>
          <p:nvPr/>
        </p:nvSpPr>
        <p:spPr>
          <a:xfrm>
            <a:off x="2025570" y="4561626"/>
            <a:ext cx="6215605" cy="1604880"/>
          </a:xfrm>
          <a:prstGeom prst="rect">
            <a:avLst/>
          </a:prstGeom>
          <a:noFill/>
        </p:spPr>
        <p:txBody>
          <a:bodyPr/>
          <a:lstStyle>
            <a:lvl1pPr marL="342900" indent="-342900" algn="l" rtl="0" eaLnBrk="1" fontAlgn="base" hangingPunct="1">
              <a:spcBef>
                <a:spcPct val="20000"/>
              </a:spcBef>
              <a:spcAft>
                <a:spcPct val="0"/>
              </a:spcAft>
              <a:buChar char="•"/>
              <a:defRPr sz="3200">
                <a:solidFill>
                  <a:srgbClr val="000000"/>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a:lstStyle>
          <a:p>
            <a:pPr marL="0" indent="0">
              <a:buNone/>
              <a:defRPr/>
            </a:pPr>
            <a:endParaRPr lang="en-US" sz="800"/>
          </a:p>
        </p:txBody>
      </p:sp>
      <p:pic>
        <p:nvPicPr>
          <p:cNvPr id="2056" name="Picture 8" descr="Related image"/>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2583" t="18916" r="12669" b="20732"/>
          <a:stretch/>
        </p:blipFill>
        <p:spPr bwMode="auto">
          <a:xfrm>
            <a:off x="358815" y="3128963"/>
            <a:ext cx="1562582" cy="1843086"/>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a:blip r:embed="rId4"/>
          <a:stretch>
            <a:fillRect/>
          </a:stretch>
        </p:blipFill>
        <p:spPr>
          <a:xfrm>
            <a:off x="358815" y="8212"/>
            <a:ext cx="1273074" cy="1352641"/>
          </a:xfrm>
          <a:prstGeom prst="rect">
            <a:avLst/>
          </a:prstGeom>
        </p:spPr>
      </p:pic>
    </p:spTree>
    <p:extLst>
      <p:ext uri="{BB962C8B-B14F-4D97-AF65-F5344CB8AC3E}">
        <p14:creationId xmlns:p14="http://schemas.microsoft.com/office/powerpoint/2010/main" val="1224801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9806" y="602878"/>
            <a:ext cx="7095485" cy="1143000"/>
          </a:xfrm>
          <a:noFill/>
        </p:spPr>
        <p:txBody>
          <a:bodyPr/>
          <a:lstStyle/>
          <a:p>
            <a:r>
              <a:rPr lang="en-US">
                <a:latin typeface="Century Gothic" panose="020B0502020202020204" pitchFamily="34" charset="0"/>
              </a:rPr>
              <a:t>Workforce Development</a:t>
            </a:r>
          </a:p>
        </p:txBody>
      </p:sp>
      <p:sp>
        <p:nvSpPr>
          <p:cNvPr id="13" name="TextBox 12"/>
          <p:cNvSpPr txBox="1"/>
          <p:nvPr/>
        </p:nvSpPr>
        <p:spPr>
          <a:xfrm>
            <a:off x="258680" y="2335484"/>
            <a:ext cx="8545291" cy="646331"/>
          </a:xfrm>
          <a:prstGeom prst="rect">
            <a:avLst/>
          </a:prstGeom>
          <a:noFill/>
        </p:spPr>
        <p:txBody>
          <a:bodyPr wrap="square" rtlCol="0">
            <a:spAutoFit/>
          </a:bodyPr>
          <a:lstStyle/>
          <a:p>
            <a:pPr algn="ctr"/>
            <a:r>
              <a:rPr lang="en-US" sz="3600" b="0" u="sng">
                <a:solidFill>
                  <a:srgbClr val="002060"/>
                </a:solidFill>
                <a:latin typeface="Century Gothic" panose="020B0502020202020204" pitchFamily="34" charset="0"/>
              </a:rPr>
              <a:t>AIDE</a:t>
            </a:r>
            <a:r>
              <a:rPr lang="en-US" sz="3600" b="0">
                <a:solidFill>
                  <a:srgbClr val="002060"/>
                </a:solidFill>
                <a:latin typeface="Century Gothic" panose="020B0502020202020204" pitchFamily="34" charset="0"/>
              </a:rPr>
              <a:t> THE WORKFORCE</a:t>
            </a:r>
            <a:endParaRPr lang="en-US" sz="3600">
              <a:solidFill>
                <a:srgbClr val="002060"/>
              </a:solidFill>
              <a:latin typeface="Century Gothic" panose="020B0502020202020204" pitchFamily="34" charset="0"/>
            </a:endParaRPr>
          </a:p>
        </p:txBody>
      </p:sp>
      <p:grpSp>
        <p:nvGrpSpPr>
          <p:cNvPr id="15" name="Group 14"/>
          <p:cNvGrpSpPr/>
          <p:nvPr/>
        </p:nvGrpSpPr>
        <p:grpSpPr>
          <a:xfrm>
            <a:off x="652454" y="3465013"/>
            <a:ext cx="7757742" cy="1930164"/>
            <a:chOff x="630791" y="3678714"/>
            <a:chExt cx="7757742" cy="1930164"/>
          </a:xfrm>
        </p:grpSpPr>
        <p:grpSp>
          <p:nvGrpSpPr>
            <p:cNvPr id="3" name="Group 2"/>
            <p:cNvGrpSpPr/>
            <p:nvPr/>
          </p:nvGrpSpPr>
          <p:grpSpPr>
            <a:xfrm>
              <a:off x="630791" y="5141577"/>
              <a:ext cx="7757742" cy="467301"/>
              <a:chOff x="787549" y="5465337"/>
              <a:chExt cx="7757742" cy="467301"/>
            </a:xfrm>
          </p:grpSpPr>
          <p:sp>
            <p:nvSpPr>
              <p:cNvPr id="6" name="TextBox 5"/>
              <p:cNvSpPr txBox="1"/>
              <p:nvPr/>
            </p:nvSpPr>
            <p:spPr>
              <a:xfrm>
                <a:off x="787549" y="5465340"/>
                <a:ext cx="1324513" cy="461665"/>
              </a:xfrm>
              <a:prstGeom prst="rect">
                <a:avLst/>
              </a:prstGeom>
              <a:noFill/>
            </p:spPr>
            <p:txBody>
              <a:bodyPr wrap="square" rtlCol="0">
                <a:spAutoFit/>
              </a:bodyPr>
              <a:lstStyle/>
              <a:p>
                <a:pPr algn="ctr"/>
                <a:r>
                  <a:rPr lang="en-US" sz="2400">
                    <a:latin typeface="Century Gothic" panose="020B0502020202020204" pitchFamily="34" charset="0"/>
                  </a:rPr>
                  <a:t>A</a:t>
                </a:r>
                <a:r>
                  <a:rPr lang="en-US" sz="2400" b="0">
                    <a:latin typeface="Century Gothic" panose="020B0502020202020204" pitchFamily="34" charset="0"/>
                  </a:rPr>
                  <a:t>DVISE</a:t>
                </a:r>
                <a:endParaRPr lang="en-US" sz="2400">
                  <a:latin typeface="Century Gothic" panose="020B0502020202020204" pitchFamily="34" charset="0"/>
                </a:endParaRPr>
              </a:p>
            </p:txBody>
          </p:sp>
          <p:sp>
            <p:nvSpPr>
              <p:cNvPr id="7" name="TextBox 6"/>
              <p:cNvSpPr txBox="1"/>
              <p:nvPr/>
            </p:nvSpPr>
            <p:spPr>
              <a:xfrm>
                <a:off x="2764515" y="5470973"/>
                <a:ext cx="1311009" cy="461665"/>
              </a:xfrm>
              <a:prstGeom prst="rect">
                <a:avLst/>
              </a:prstGeom>
              <a:noFill/>
            </p:spPr>
            <p:txBody>
              <a:bodyPr wrap="square" rtlCol="0">
                <a:spAutoFit/>
              </a:bodyPr>
              <a:lstStyle/>
              <a:p>
                <a:pPr algn="ctr"/>
                <a:r>
                  <a:rPr lang="en-US" sz="2400">
                    <a:latin typeface="Century Gothic" panose="020B0502020202020204" pitchFamily="34" charset="0"/>
                  </a:rPr>
                  <a:t>I</a:t>
                </a:r>
                <a:r>
                  <a:rPr lang="en-US" sz="2400" b="0">
                    <a:latin typeface="Century Gothic" panose="020B0502020202020204" pitchFamily="34" charset="0"/>
                  </a:rPr>
                  <a:t>NSPIRE</a:t>
                </a:r>
                <a:endParaRPr lang="en-US" sz="2400">
                  <a:latin typeface="Century Gothic" panose="020B0502020202020204" pitchFamily="34" charset="0"/>
                </a:endParaRPr>
              </a:p>
            </p:txBody>
          </p:sp>
          <p:sp>
            <p:nvSpPr>
              <p:cNvPr id="8" name="TextBox 7"/>
              <p:cNvSpPr txBox="1"/>
              <p:nvPr/>
            </p:nvSpPr>
            <p:spPr>
              <a:xfrm>
                <a:off x="4727977" y="5465337"/>
                <a:ext cx="1567582" cy="461665"/>
              </a:xfrm>
              <a:prstGeom prst="rect">
                <a:avLst/>
              </a:prstGeom>
              <a:noFill/>
            </p:spPr>
            <p:txBody>
              <a:bodyPr wrap="square" rtlCol="0">
                <a:spAutoFit/>
              </a:bodyPr>
              <a:lstStyle/>
              <a:p>
                <a:pPr algn="ctr"/>
                <a:r>
                  <a:rPr lang="en-US" sz="2400">
                    <a:latin typeface="Century Gothic" panose="020B0502020202020204" pitchFamily="34" charset="0"/>
                  </a:rPr>
                  <a:t>D</a:t>
                </a:r>
                <a:r>
                  <a:rPr lang="en-US" sz="2400" b="0">
                    <a:latin typeface="Century Gothic" panose="020B0502020202020204" pitchFamily="34" charset="0"/>
                  </a:rPr>
                  <a:t>EVELOP</a:t>
                </a:r>
                <a:endParaRPr lang="en-US" sz="2400">
                  <a:latin typeface="Century Gothic" panose="020B0502020202020204" pitchFamily="34" charset="0"/>
                </a:endParaRPr>
              </a:p>
            </p:txBody>
          </p:sp>
          <p:sp>
            <p:nvSpPr>
              <p:cNvPr id="9" name="TextBox 8"/>
              <p:cNvSpPr txBox="1"/>
              <p:nvPr/>
            </p:nvSpPr>
            <p:spPr>
              <a:xfrm>
                <a:off x="6948012" y="5465338"/>
                <a:ext cx="1597279" cy="461665"/>
              </a:xfrm>
              <a:prstGeom prst="rect">
                <a:avLst/>
              </a:prstGeom>
              <a:noFill/>
            </p:spPr>
            <p:txBody>
              <a:bodyPr wrap="square" rtlCol="0">
                <a:spAutoFit/>
              </a:bodyPr>
              <a:lstStyle/>
              <a:p>
                <a:pPr algn="ctr"/>
                <a:r>
                  <a:rPr lang="en-US" sz="2400">
                    <a:latin typeface="Century Gothic" panose="020B0502020202020204" pitchFamily="34" charset="0"/>
                  </a:rPr>
                  <a:t>E</a:t>
                </a:r>
                <a:r>
                  <a:rPr lang="en-US" sz="2400" b="0">
                    <a:latin typeface="Century Gothic" panose="020B0502020202020204" pitchFamily="34" charset="0"/>
                  </a:rPr>
                  <a:t>DUCATE</a:t>
                </a:r>
                <a:endParaRPr lang="en-US" sz="2400">
                  <a:latin typeface="Century Gothic" panose="020B0502020202020204" pitchFamily="34" charset="0"/>
                </a:endParaRPr>
              </a:p>
            </p:txBody>
          </p:sp>
        </p:grpSp>
        <p:grpSp>
          <p:nvGrpSpPr>
            <p:cNvPr id="12" name="Group 11"/>
            <p:cNvGrpSpPr/>
            <p:nvPr/>
          </p:nvGrpSpPr>
          <p:grpSpPr>
            <a:xfrm>
              <a:off x="652454" y="3678714"/>
              <a:ext cx="7592871" cy="1329644"/>
              <a:chOff x="674117" y="4236124"/>
              <a:chExt cx="7592871" cy="1329644"/>
            </a:xfrm>
          </p:grpSpPr>
          <p:pic>
            <p:nvPicPr>
              <p:cNvPr id="1028" name="Picture 4" descr="Related 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18125" y="4343536"/>
                <a:ext cx="1133598" cy="113359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Related image"/>
              <p:cNvPicPr>
                <a:picLocks noChangeAspect="1" noChangeArrowheads="1"/>
              </p:cNvPicPr>
              <p:nvPr/>
            </p:nvPicPr>
            <p:blipFill>
              <a:blip r:embed="rId4">
                <a:biLevel thresh="75000"/>
                <a:extLst>
                  <a:ext uri="{28A0092B-C50C-407E-A947-70E740481C1C}">
                    <a14:useLocalDpi xmlns:a14="http://schemas.microsoft.com/office/drawing/2010/main" val="0"/>
                  </a:ext>
                </a:extLst>
              </a:blip>
              <a:srcRect/>
              <a:stretch>
                <a:fillRect/>
              </a:stretch>
            </p:blipFill>
            <p:spPr bwMode="auto">
              <a:xfrm>
                <a:off x="4844627" y="4343536"/>
                <a:ext cx="1064091" cy="1059362"/>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Image result for EDUCATE ICON"/>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956123" y="4254903"/>
                <a:ext cx="1310865" cy="131086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Image result for ADVICE ICON"/>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4117" y="4236124"/>
                <a:ext cx="1302850" cy="1281185"/>
              </a:xfrm>
              <a:prstGeom prst="rect">
                <a:avLst/>
              </a:prstGeom>
              <a:noFill/>
              <a:extLst>
                <a:ext uri="{909E8E84-426E-40DD-AFC4-6F175D3DCCD1}">
                  <a14:hiddenFill xmlns:a14="http://schemas.microsoft.com/office/drawing/2010/main">
                    <a:solidFill>
                      <a:srgbClr val="FFFFFF"/>
                    </a:solidFill>
                  </a14:hiddenFill>
                </a:ext>
              </a:extLst>
            </p:spPr>
          </p:pic>
        </p:grpSp>
      </p:grpSp>
      <p:pic>
        <p:nvPicPr>
          <p:cNvPr id="17" name="Picture 16"/>
          <p:cNvPicPr>
            <a:picLocks noChangeAspect="1"/>
          </p:cNvPicPr>
          <p:nvPr/>
        </p:nvPicPr>
        <p:blipFill>
          <a:blip r:embed="rId7"/>
          <a:stretch>
            <a:fillRect/>
          </a:stretch>
        </p:blipFill>
        <p:spPr>
          <a:xfrm>
            <a:off x="358815" y="8212"/>
            <a:ext cx="1273074" cy="1352641"/>
          </a:xfrm>
          <a:prstGeom prst="rect">
            <a:avLst/>
          </a:prstGeom>
        </p:spPr>
      </p:pic>
    </p:spTree>
    <p:extLst>
      <p:ext uri="{BB962C8B-B14F-4D97-AF65-F5344CB8AC3E}">
        <p14:creationId xmlns:p14="http://schemas.microsoft.com/office/powerpoint/2010/main" val="237930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4" descr="Image result for iwo jima ico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Title 1"/>
          <p:cNvSpPr txBox="1">
            <a:spLocks/>
          </p:cNvSpPr>
          <p:nvPr/>
        </p:nvSpPr>
        <p:spPr>
          <a:xfrm>
            <a:off x="1449807" y="602878"/>
            <a:ext cx="6953414" cy="1143000"/>
          </a:xfrm>
          <a:prstGeom prst="rect">
            <a:avLst/>
          </a:prstGeom>
          <a:noFill/>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a:lstStyle>
          <a:p>
            <a:r>
              <a:rPr lang="en-US" b="0" kern="0">
                <a:latin typeface="Century Gothic" panose="020B0502020202020204" pitchFamily="34" charset="0"/>
              </a:rPr>
              <a:t>Our Services</a:t>
            </a:r>
          </a:p>
        </p:txBody>
      </p:sp>
      <p:sp>
        <p:nvSpPr>
          <p:cNvPr id="9" name="Rectangle 3"/>
          <p:cNvSpPr txBox="1">
            <a:spLocks noChangeArrowheads="1"/>
          </p:cNvSpPr>
          <p:nvPr/>
        </p:nvSpPr>
        <p:spPr>
          <a:xfrm>
            <a:off x="814388" y="1745877"/>
            <a:ext cx="8329612" cy="5112123"/>
          </a:xfrm>
          <a:prstGeom prst="rect">
            <a:avLst/>
          </a:prstGeom>
          <a:noFill/>
        </p:spPr>
        <p:txBody>
          <a:bodyPr wrap="square"/>
          <a:lstStyle>
            <a:lvl1pPr marL="342900" indent="-342900" algn="l" rtl="0" eaLnBrk="1" fontAlgn="base" hangingPunct="1">
              <a:spcBef>
                <a:spcPct val="20000"/>
              </a:spcBef>
              <a:spcAft>
                <a:spcPct val="0"/>
              </a:spcAft>
              <a:buChar char="•"/>
              <a:defRPr sz="3200">
                <a:solidFill>
                  <a:srgbClr val="000000"/>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a:lstStyle>
          <a:p>
            <a:pPr lvl="1"/>
            <a:r>
              <a:rPr lang="en-US" sz="1800">
                <a:solidFill>
                  <a:srgbClr val="002060"/>
                </a:solidFill>
                <a:latin typeface="Century Gothic" panose="020B0502020202020204" pitchFamily="34" charset="0"/>
              </a:rPr>
              <a:t>Academic Degree Program (ADP)</a:t>
            </a:r>
          </a:p>
          <a:p>
            <a:pPr lvl="2"/>
            <a:r>
              <a:rPr lang="en-US" sz="1800" b="0">
                <a:latin typeface="Century Gothic" panose="020B0502020202020204" pitchFamily="34" charset="0"/>
              </a:rPr>
              <a:t>Tuition Assistance</a:t>
            </a:r>
          </a:p>
          <a:p>
            <a:pPr lvl="2"/>
            <a:r>
              <a:rPr lang="en-US" sz="1800" b="0">
                <a:latin typeface="Century Gothic" panose="020B0502020202020204" pitchFamily="34" charset="0"/>
              </a:rPr>
              <a:t>Accredited Degrees and Certificates</a:t>
            </a:r>
          </a:p>
          <a:p>
            <a:pPr lvl="1"/>
            <a:r>
              <a:rPr lang="en-US" sz="1800">
                <a:solidFill>
                  <a:srgbClr val="002060"/>
                </a:solidFill>
                <a:latin typeface="Century Gothic" panose="020B0502020202020204" pitchFamily="34" charset="0"/>
              </a:rPr>
              <a:t>Civilian Leadership Development Program (CLD)</a:t>
            </a:r>
          </a:p>
          <a:p>
            <a:pPr lvl="1"/>
            <a:r>
              <a:rPr lang="en-US" sz="1800">
                <a:solidFill>
                  <a:srgbClr val="002060"/>
                </a:solidFill>
                <a:latin typeface="Century Gothic" panose="020B0502020202020204" pitchFamily="34" charset="0"/>
              </a:rPr>
              <a:t>Strategic Training Advising </a:t>
            </a:r>
          </a:p>
          <a:p>
            <a:pPr lvl="2"/>
            <a:r>
              <a:rPr lang="en-US" sz="1800" b="0">
                <a:latin typeface="Century Gothic" panose="020B0502020202020204" pitchFamily="34" charset="0"/>
              </a:rPr>
              <a:t>Individual Development Plan (IDP)</a:t>
            </a:r>
          </a:p>
          <a:p>
            <a:pPr lvl="2"/>
            <a:r>
              <a:rPr lang="en-US" sz="1800" b="0">
                <a:latin typeface="Century Gothic" panose="020B0502020202020204" pitchFamily="34" charset="0"/>
              </a:rPr>
              <a:t>Mandatory Training Completion Analytics</a:t>
            </a:r>
          </a:p>
          <a:p>
            <a:pPr lvl="2"/>
            <a:r>
              <a:rPr lang="en-US" sz="1800" b="0">
                <a:latin typeface="Century Gothic" panose="020B0502020202020204" pitchFamily="34" charset="0"/>
              </a:rPr>
              <a:t>Career Mapping Services</a:t>
            </a:r>
          </a:p>
          <a:p>
            <a:pPr lvl="1"/>
            <a:r>
              <a:rPr lang="en-US" sz="1800">
                <a:solidFill>
                  <a:srgbClr val="002060"/>
                </a:solidFill>
                <a:latin typeface="Century Gothic" panose="020B0502020202020204" pitchFamily="34" charset="0"/>
              </a:rPr>
              <a:t>On-Site Training</a:t>
            </a:r>
          </a:p>
          <a:p>
            <a:pPr lvl="2"/>
            <a:r>
              <a:rPr lang="en-US" sz="1800" b="0">
                <a:latin typeface="Century Gothic" panose="020B0502020202020204" pitchFamily="34" charset="0"/>
              </a:rPr>
              <a:t>Competency-Based Training</a:t>
            </a:r>
          </a:p>
          <a:p>
            <a:pPr lvl="2"/>
            <a:r>
              <a:rPr lang="en-US" sz="1800" b="0">
                <a:latin typeface="Century Gothic" panose="020B0502020202020204" pitchFamily="34" charset="0"/>
              </a:rPr>
              <a:t>Retirement Courses</a:t>
            </a:r>
          </a:p>
          <a:p>
            <a:pPr lvl="2"/>
            <a:r>
              <a:rPr lang="en-US" sz="1800" b="0">
                <a:latin typeface="Century Gothic" panose="020B0502020202020204" pitchFamily="34" charset="0"/>
              </a:rPr>
              <a:t>Professional Development Classes</a:t>
            </a:r>
          </a:p>
          <a:p>
            <a:pPr lvl="1"/>
            <a:r>
              <a:rPr lang="en-US" sz="1800">
                <a:solidFill>
                  <a:srgbClr val="002060"/>
                </a:solidFill>
                <a:latin typeface="Century Gothic" panose="020B0502020202020204" pitchFamily="34" charset="0"/>
              </a:rPr>
              <a:t>Administration Community of Interest (COI)</a:t>
            </a:r>
          </a:p>
          <a:p>
            <a:pPr lvl="1"/>
            <a:r>
              <a:rPr lang="en-US" sz="1800">
                <a:solidFill>
                  <a:srgbClr val="002060"/>
                </a:solidFill>
                <a:latin typeface="Century Gothic" panose="020B0502020202020204" pitchFamily="34" charset="0"/>
              </a:rPr>
              <a:t>Marine Corps Acculturation Program (MCAP)</a:t>
            </a:r>
          </a:p>
        </p:txBody>
      </p:sp>
      <p:pic>
        <p:nvPicPr>
          <p:cNvPr id="10" name="Picture 9"/>
          <p:cNvPicPr>
            <a:picLocks noChangeAspect="1"/>
          </p:cNvPicPr>
          <p:nvPr/>
        </p:nvPicPr>
        <p:blipFill>
          <a:blip r:embed="rId3"/>
          <a:stretch>
            <a:fillRect/>
          </a:stretch>
        </p:blipFill>
        <p:spPr>
          <a:xfrm>
            <a:off x="358815" y="8212"/>
            <a:ext cx="1273074" cy="1352641"/>
          </a:xfrm>
          <a:prstGeom prst="rect">
            <a:avLst/>
          </a:prstGeom>
        </p:spPr>
      </p:pic>
    </p:spTree>
    <p:extLst>
      <p:ext uri="{BB962C8B-B14F-4D97-AF65-F5344CB8AC3E}">
        <p14:creationId xmlns:p14="http://schemas.microsoft.com/office/powerpoint/2010/main" val="367763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0" y="1600200"/>
            <a:ext cx="9144000" cy="5257800"/>
          </a:xfrm>
        </p:spPr>
        <p:txBody>
          <a:bodyPr/>
          <a:lstStyle/>
          <a:p>
            <a:pPr marL="0" indent="0">
              <a:buNone/>
            </a:pPr>
            <a:endParaRPr lang="en-US">
              <a:solidFill>
                <a:srgbClr val="002060"/>
              </a:solidFill>
              <a:latin typeface="Century Gothic" panose="020B0502020202020204" pitchFamily="34" charset="0"/>
            </a:endParaRPr>
          </a:p>
          <a:p>
            <a:pPr marL="0" indent="0">
              <a:buNone/>
            </a:pPr>
            <a:r>
              <a:rPr lang="en-US">
                <a:solidFill>
                  <a:srgbClr val="002060"/>
                </a:solidFill>
                <a:latin typeface="Century Gothic" panose="020B0502020202020204" pitchFamily="34" charset="0"/>
              </a:rPr>
              <a:t>Don’t miss: </a:t>
            </a:r>
          </a:p>
          <a:p>
            <a:pPr marL="0" indent="0" algn="ctr">
              <a:buNone/>
            </a:pPr>
            <a:r>
              <a:rPr lang="en-US" b="1">
                <a:latin typeface="Century Gothic" panose="020B0502020202020204" pitchFamily="34" charset="0"/>
              </a:rPr>
              <a:t>Marine Corps Acculturation Program</a:t>
            </a:r>
          </a:p>
          <a:p>
            <a:pPr marL="0" indent="0" algn="ctr">
              <a:buNone/>
            </a:pPr>
            <a:r>
              <a:rPr lang="en-US" b="1">
                <a:latin typeface="Century Gothic" panose="020B0502020202020204" pitchFamily="34" charset="0"/>
              </a:rPr>
              <a:t>(MCAP)</a:t>
            </a:r>
          </a:p>
          <a:p>
            <a:pPr marL="0" indent="0">
              <a:buNone/>
            </a:pPr>
            <a:r>
              <a:rPr lang="en-US">
                <a:solidFill>
                  <a:srgbClr val="002060"/>
                </a:solidFill>
                <a:latin typeface="Century Gothic" panose="020B0502020202020204" pitchFamily="34" charset="0"/>
              </a:rPr>
              <a:t>Complete your:</a:t>
            </a:r>
          </a:p>
          <a:p>
            <a:pPr marL="0" indent="0" algn="ctr">
              <a:buNone/>
            </a:pPr>
            <a:r>
              <a:rPr lang="en-US" b="1">
                <a:latin typeface="Century Gothic" panose="020B0502020202020204" pitchFamily="34" charset="0"/>
              </a:rPr>
              <a:t>Introductory and Mandatory Training</a:t>
            </a:r>
          </a:p>
          <a:p>
            <a:pPr marL="0" indent="0">
              <a:buNone/>
            </a:pPr>
            <a:r>
              <a:rPr lang="en-US" sz="2000">
                <a:latin typeface="Century Gothic" panose="020B0502020202020204" pitchFamily="34" charset="0"/>
              </a:rPr>
              <a:t>Located in your Total Workforce Management System (TWMS) account</a:t>
            </a:r>
          </a:p>
        </p:txBody>
      </p:sp>
      <p:sp>
        <p:nvSpPr>
          <p:cNvPr id="7" name="AutoShape 4" descr="Image result for iwo jima ico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Title 1"/>
          <p:cNvSpPr txBox="1">
            <a:spLocks/>
          </p:cNvSpPr>
          <p:nvPr/>
        </p:nvSpPr>
        <p:spPr>
          <a:xfrm>
            <a:off x="1449807" y="602878"/>
            <a:ext cx="6953414" cy="1143000"/>
          </a:xfrm>
          <a:prstGeom prst="rect">
            <a:avLst/>
          </a:prstGeom>
          <a:noFill/>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a:lstStyle>
          <a:p>
            <a:r>
              <a:rPr lang="en-US" b="0" kern="0">
                <a:latin typeface="Century Gothic" panose="020B0502020202020204" pitchFamily="34" charset="0"/>
              </a:rPr>
              <a:t>Next Steps…</a:t>
            </a:r>
          </a:p>
        </p:txBody>
      </p:sp>
      <p:pic>
        <p:nvPicPr>
          <p:cNvPr id="9" name="Picture 8"/>
          <p:cNvPicPr>
            <a:picLocks noChangeAspect="1"/>
          </p:cNvPicPr>
          <p:nvPr/>
        </p:nvPicPr>
        <p:blipFill>
          <a:blip r:embed="rId3"/>
          <a:stretch>
            <a:fillRect/>
          </a:stretch>
        </p:blipFill>
        <p:spPr>
          <a:xfrm>
            <a:off x="358815" y="8212"/>
            <a:ext cx="1273074" cy="1352641"/>
          </a:xfrm>
          <a:prstGeom prst="rect">
            <a:avLst/>
          </a:prstGeom>
        </p:spPr>
      </p:pic>
    </p:spTree>
    <p:extLst>
      <p:ext uri="{BB962C8B-B14F-4D97-AF65-F5344CB8AC3E}">
        <p14:creationId xmlns:p14="http://schemas.microsoft.com/office/powerpoint/2010/main" val="313863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idx="1"/>
          </p:nvPr>
        </p:nvSpPr>
        <p:spPr>
          <a:xfrm>
            <a:off x="0" y="1471613"/>
            <a:ext cx="9144000" cy="5386387"/>
          </a:xfrm>
        </p:spPr>
        <p:txBody>
          <a:bodyPr lIns="91440" tIns="45720" rIns="91440" bIns="45720" anchor="t"/>
          <a:lstStyle/>
          <a:p>
            <a:pPr marL="0" indent="0">
              <a:lnSpc>
                <a:spcPct val="80000"/>
              </a:lnSpc>
              <a:buFont typeface="Wingdings" pitchFamily="2" charset="2"/>
              <a:buNone/>
              <a:defRPr/>
            </a:pPr>
            <a:endParaRPr lang="en-US" sz="1600"/>
          </a:p>
          <a:p>
            <a:pPr marL="0" indent="0">
              <a:lnSpc>
                <a:spcPct val="80000"/>
              </a:lnSpc>
              <a:buFont typeface="Wingdings" pitchFamily="2" charset="2"/>
              <a:buNone/>
              <a:defRPr/>
            </a:pPr>
            <a:endParaRPr lang="en-US" sz="1600" b="1">
              <a:latin typeface="Century Gothic" panose="020B0502020202020204" pitchFamily="34" charset="0"/>
            </a:endParaRPr>
          </a:p>
          <a:p>
            <a:pPr marL="0" indent="0" algn="ctr">
              <a:lnSpc>
                <a:spcPct val="80000"/>
              </a:lnSpc>
              <a:buFont typeface="Wingdings" pitchFamily="2" charset="2"/>
              <a:buNone/>
              <a:defRPr/>
            </a:pPr>
            <a:r>
              <a:rPr lang="en-US" sz="1800" b="1" dirty="0">
                <a:solidFill>
                  <a:srgbClr val="002060"/>
                </a:solidFill>
                <a:latin typeface="Century Gothic"/>
              </a:rPr>
              <a:t>ARHM Website </a:t>
            </a:r>
          </a:p>
          <a:p>
            <a:pPr marL="0" indent="0" algn="ctr">
              <a:lnSpc>
                <a:spcPct val="80000"/>
              </a:lnSpc>
              <a:buFont typeface="Wingdings" pitchFamily="2" charset="2"/>
              <a:buNone/>
              <a:defRPr/>
            </a:pPr>
            <a:r>
              <a:rPr lang="en-US" sz="1800" dirty="0">
                <a:latin typeface="Century Gothic"/>
                <a:hlinkClick r:id="rId3"/>
              </a:rPr>
              <a:t>http://www.hqmc.marines.mil/hrom/OrganizationWorkforce.aspx</a:t>
            </a:r>
            <a:r>
              <a:rPr lang="en-US" sz="1800" dirty="0">
                <a:latin typeface="Century Gothic"/>
              </a:rPr>
              <a:t> </a:t>
            </a:r>
          </a:p>
          <a:p>
            <a:pPr marL="0" indent="0" algn="ctr">
              <a:lnSpc>
                <a:spcPct val="80000"/>
              </a:lnSpc>
              <a:buFont typeface="Wingdings" pitchFamily="2" charset="2"/>
              <a:buNone/>
              <a:defRPr/>
            </a:pPr>
            <a:endParaRPr lang="en-US" sz="1800">
              <a:latin typeface="Century Gothic" panose="020B0502020202020204" pitchFamily="34" charset="0"/>
            </a:endParaRPr>
          </a:p>
          <a:p>
            <a:pPr marL="0" indent="0" algn="ctr">
              <a:lnSpc>
                <a:spcPct val="80000"/>
              </a:lnSpc>
              <a:buFont typeface="Wingdings" pitchFamily="2" charset="2"/>
              <a:buNone/>
              <a:defRPr/>
            </a:pPr>
            <a:r>
              <a:rPr lang="en-US" sz="1800" b="1" dirty="0">
                <a:solidFill>
                  <a:srgbClr val="002060"/>
                </a:solidFill>
                <a:latin typeface="Century Gothic"/>
              </a:rPr>
              <a:t>On-site Training Webpage</a:t>
            </a:r>
          </a:p>
          <a:p>
            <a:pPr marL="0" indent="0" algn="ctr">
              <a:lnSpc>
                <a:spcPct val="80000"/>
              </a:lnSpc>
              <a:buFont typeface="Wingdings" pitchFamily="2" charset="2"/>
              <a:buNone/>
              <a:defRPr/>
            </a:pPr>
            <a:r>
              <a:rPr lang="en-US" sz="1800" dirty="0">
                <a:latin typeface="Century Gothic"/>
                <a:hlinkClick r:id="rId4"/>
              </a:rPr>
              <a:t>http://www.hqmc.marines.mil/hrom/SponsoredTraining.aspx</a:t>
            </a:r>
            <a:r>
              <a:rPr lang="en-US" sz="1800" dirty="0">
                <a:latin typeface="Century Gothic"/>
              </a:rPr>
              <a:t>  </a:t>
            </a:r>
          </a:p>
          <a:p>
            <a:pPr marL="0" indent="0" algn="ctr">
              <a:lnSpc>
                <a:spcPct val="80000"/>
              </a:lnSpc>
              <a:buFont typeface="Wingdings" pitchFamily="2" charset="2"/>
              <a:buNone/>
              <a:defRPr/>
            </a:pPr>
            <a:endParaRPr lang="en-US" sz="1800">
              <a:latin typeface="Century Gothic" panose="020B0502020202020204" pitchFamily="34" charset="0"/>
            </a:endParaRPr>
          </a:p>
          <a:p>
            <a:pPr marL="0" indent="0" algn="ctr">
              <a:lnSpc>
                <a:spcPct val="80000"/>
              </a:lnSpc>
              <a:buFont typeface="Wingdings" pitchFamily="2" charset="2"/>
              <a:buNone/>
              <a:defRPr/>
            </a:pPr>
            <a:r>
              <a:rPr lang="en-US" sz="1800" b="1" dirty="0">
                <a:solidFill>
                  <a:srgbClr val="002060"/>
                </a:solidFill>
                <a:latin typeface="Century Gothic"/>
              </a:rPr>
              <a:t>Online Training </a:t>
            </a:r>
          </a:p>
          <a:p>
            <a:pPr marL="0" indent="0">
              <a:lnSpc>
                <a:spcPct val="80000"/>
              </a:lnSpc>
              <a:buFont typeface="Wingdings" pitchFamily="2" charset="2"/>
              <a:buNone/>
              <a:defRPr/>
            </a:pPr>
            <a:r>
              <a:rPr lang="en-US" sz="1800" dirty="0">
                <a:latin typeface="Century Gothic"/>
              </a:rPr>
              <a:t>                             - </a:t>
            </a:r>
            <a:r>
              <a:rPr lang="en-US" sz="1800" b="1" dirty="0">
                <a:latin typeface="Century Gothic"/>
              </a:rPr>
              <a:t>TWMS:</a:t>
            </a:r>
            <a:r>
              <a:rPr lang="en-US" sz="1800" dirty="0">
                <a:solidFill>
                  <a:schemeClr val="accent1">
                    <a:lumMod val="49000"/>
                  </a:schemeClr>
                </a:solidFill>
                <a:latin typeface="Century Gothic"/>
              </a:rPr>
              <a:t> </a:t>
            </a:r>
            <a:r>
              <a:rPr lang="en-US" sz="1800" dirty="0">
                <a:solidFill>
                  <a:schemeClr val="accent1">
                    <a:lumMod val="49000"/>
                  </a:schemeClr>
                </a:solidFill>
                <a:latin typeface="Century Gothic"/>
                <a:hlinkClick r:id="rId5">
                  <a:extLst>
                    <a:ext uri="{A12FA001-AC4F-418D-AE19-62706E023703}">
                      <ahyp:hlinkClr xmlns:ahyp="http://schemas.microsoft.com/office/drawing/2018/hyperlinkcolor" val="tx"/>
                    </a:ext>
                  </a:extLst>
                </a:hlinkClick>
              </a:rPr>
              <a:t>https://twms.navy.mil/login.asp</a:t>
            </a:r>
            <a:r>
              <a:rPr lang="en-US" sz="1800" dirty="0">
                <a:solidFill>
                  <a:schemeClr val="accent1">
                    <a:lumMod val="49000"/>
                  </a:schemeClr>
                </a:solidFill>
                <a:latin typeface="Century Gothic"/>
              </a:rPr>
              <a:t> </a:t>
            </a:r>
          </a:p>
          <a:p>
            <a:pPr marL="0" indent="0" eaLnBrk="1" hangingPunct="1">
              <a:lnSpc>
                <a:spcPct val="80000"/>
              </a:lnSpc>
              <a:buNone/>
              <a:defRPr/>
            </a:pPr>
            <a:r>
              <a:rPr lang="en-US" sz="1800" dirty="0">
                <a:latin typeface="Century Gothic"/>
              </a:rPr>
              <a:t>                             - </a:t>
            </a:r>
            <a:r>
              <a:rPr lang="en-US" sz="1800" b="1" dirty="0">
                <a:latin typeface="Century Gothic"/>
              </a:rPr>
              <a:t>MARINE NET: </a:t>
            </a:r>
            <a:r>
              <a:rPr lang="en-US" sz="1800" dirty="0">
                <a:solidFill>
                  <a:schemeClr val="accent1">
                    <a:lumMod val="49000"/>
                  </a:schemeClr>
                </a:solidFill>
                <a:latin typeface="Century Gothic"/>
                <a:hlinkClick r:id="rId6">
                  <a:extLst>
                    <a:ext uri="{A12FA001-AC4F-418D-AE19-62706E023703}">
                      <ahyp:hlinkClr xmlns:ahyp="http://schemas.microsoft.com/office/drawing/2018/hyperlinkcolor" val="tx"/>
                    </a:ext>
                  </a:extLst>
                </a:hlinkClick>
              </a:rPr>
              <a:t>https://www.marinenet.usmc.mil</a:t>
            </a:r>
            <a:r>
              <a:rPr lang="en-US" sz="1800" dirty="0">
                <a:solidFill>
                  <a:schemeClr val="accent1">
                    <a:lumMod val="49000"/>
                  </a:schemeClr>
                </a:solidFill>
                <a:latin typeface="Century Gothic"/>
              </a:rPr>
              <a:t>  </a:t>
            </a:r>
          </a:p>
          <a:p>
            <a:pPr marL="0" indent="0" eaLnBrk="1" hangingPunct="1">
              <a:lnSpc>
                <a:spcPct val="80000"/>
              </a:lnSpc>
              <a:buNone/>
              <a:defRPr/>
            </a:pPr>
            <a:r>
              <a:rPr lang="en-US" sz="1800" dirty="0">
                <a:latin typeface="Century Gothic"/>
              </a:rPr>
              <a:t>                             - </a:t>
            </a:r>
            <a:r>
              <a:rPr lang="en-US" sz="1800" b="1" dirty="0">
                <a:latin typeface="Century Gothic"/>
              </a:rPr>
              <a:t>JOINT KNOWLEDGE ONLINE: </a:t>
            </a:r>
            <a:r>
              <a:rPr lang="en-US" sz="1800" dirty="0">
                <a:solidFill>
                  <a:schemeClr val="accent1">
                    <a:lumMod val="49000"/>
                  </a:schemeClr>
                </a:solidFill>
                <a:latin typeface="Century Gothic"/>
                <a:hlinkClick r:id="rId7">
                  <a:extLst>
                    <a:ext uri="{A12FA001-AC4F-418D-AE19-62706E023703}">
                      <ahyp:hlinkClr xmlns:ahyp="http://schemas.microsoft.com/office/drawing/2018/hyperlinkcolor" val="tx"/>
                    </a:ext>
                  </a:extLst>
                </a:hlinkClick>
              </a:rPr>
              <a:t>http://jko.jten.mil/</a:t>
            </a:r>
            <a:r>
              <a:rPr lang="en-US" sz="1800" dirty="0">
                <a:solidFill>
                  <a:schemeClr val="accent1">
                    <a:lumMod val="49000"/>
                  </a:schemeClr>
                </a:solidFill>
                <a:latin typeface="Century Gothic"/>
              </a:rPr>
              <a:t> </a:t>
            </a:r>
          </a:p>
          <a:p>
            <a:pPr marL="0" indent="0" eaLnBrk="1" hangingPunct="1">
              <a:lnSpc>
                <a:spcPct val="80000"/>
              </a:lnSpc>
              <a:buNone/>
              <a:defRPr/>
            </a:pPr>
            <a:r>
              <a:rPr lang="en-US" sz="1800" dirty="0">
                <a:latin typeface="Century Gothic"/>
              </a:rPr>
              <a:t>                             - </a:t>
            </a:r>
            <a:r>
              <a:rPr lang="en-US" sz="1800" b="1" dirty="0">
                <a:latin typeface="Century Gothic"/>
              </a:rPr>
              <a:t>NAVY GENERAL LIBRARY: </a:t>
            </a:r>
            <a:r>
              <a:rPr lang="en-US" sz="1800" dirty="0">
                <a:solidFill>
                  <a:schemeClr val="accent1">
                    <a:lumMod val="49000"/>
                  </a:schemeClr>
                </a:solidFill>
                <a:latin typeface="Century Gothic"/>
                <a:hlinkClick r:id="rId8">
                  <a:extLst>
                    <a:ext uri="{A12FA001-AC4F-418D-AE19-62706E023703}">
                      <ahyp:hlinkClr xmlns:ahyp="http://schemas.microsoft.com/office/drawing/2018/hyperlinkcolor" val="tx"/>
                    </a:ext>
                  </a:extLst>
                </a:hlinkClick>
              </a:rPr>
              <a:t>https://navy.libraryreserve.com</a:t>
            </a:r>
            <a:endParaRPr lang="en-US" sz="1800" dirty="0">
              <a:solidFill>
                <a:schemeClr val="accent1">
                  <a:lumMod val="49000"/>
                </a:schemeClr>
              </a:solidFill>
              <a:latin typeface="Century Gothic"/>
            </a:endParaRPr>
          </a:p>
          <a:p>
            <a:pPr marL="0" indent="0" eaLnBrk="1" hangingPunct="1">
              <a:lnSpc>
                <a:spcPct val="80000"/>
              </a:lnSpc>
              <a:buNone/>
              <a:defRPr/>
            </a:pPr>
            <a:r>
              <a:rPr lang="en-US" sz="1800" dirty="0">
                <a:latin typeface="Century Gothic"/>
              </a:rPr>
              <a:t>                             - </a:t>
            </a:r>
            <a:r>
              <a:rPr lang="en-US" sz="1800" b="1" dirty="0">
                <a:latin typeface="Century Gothic"/>
              </a:rPr>
              <a:t>DAU (acquisition): </a:t>
            </a:r>
            <a:r>
              <a:rPr lang="en-US" sz="1800" dirty="0">
                <a:solidFill>
                  <a:schemeClr val="accent1">
                    <a:lumMod val="49000"/>
                  </a:schemeClr>
                </a:solidFill>
                <a:latin typeface="Century Gothic"/>
                <a:hlinkClick r:id="rId9">
                  <a:extLst>
                    <a:ext uri="{A12FA001-AC4F-418D-AE19-62706E023703}">
                      <ahyp:hlinkClr xmlns:ahyp="http://schemas.microsoft.com/office/drawing/2018/hyperlinkcolor" val="tx"/>
                    </a:ext>
                  </a:extLst>
                </a:hlinkClick>
              </a:rPr>
              <a:t>http://www.dau.edu</a:t>
            </a:r>
            <a:endParaRPr lang="en-US" sz="1800" dirty="0">
              <a:solidFill>
                <a:schemeClr val="accent1">
                  <a:lumMod val="49000"/>
                </a:schemeClr>
              </a:solidFill>
              <a:latin typeface="Century Gothic"/>
            </a:endParaRPr>
          </a:p>
          <a:p>
            <a:pPr marL="0" indent="0">
              <a:lnSpc>
                <a:spcPct val="80000"/>
              </a:lnSpc>
              <a:buNone/>
              <a:defRPr/>
            </a:pPr>
            <a:r>
              <a:rPr lang="en-US" sz="1800" dirty="0">
                <a:latin typeface="Century Gothic"/>
              </a:rPr>
              <a:t>-</a:t>
            </a:r>
            <a:r>
              <a:rPr lang="en-US" sz="1800" b="1" dirty="0">
                <a:latin typeface="Century Gothic"/>
              </a:rPr>
              <a:t>WAYPOINTS:</a:t>
            </a:r>
            <a:r>
              <a:rPr lang="en-US" sz="1800" dirty="0">
                <a:solidFill>
                  <a:schemeClr val="accent5">
                    <a:lumMod val="49000"/>
                  </a:schemeClr>
                </a:solidFill>
                <a:latin typeface="Century Gothic"/>
              </a:rPr>
              <a:t> </a:t>
            </a:r>
            <a:r>
              <a:rPr lang="en-US" sz="1800" u="sng" dirty="0">
                <a:solidFill>
                  <a:schemeClr val="accent5">
                    <a:lumMod val="49000"/>
                  </a:schemeClr>
                </a:solidFill>
                <a:ea typeface="+mn-lt"/>
                <a:cs typeface="+mn-lt"/>
              </a:rPr>
              <a:t>https://don.csodfed.com/</a:t>
            </a:r>
            <a:endParaRPr lang="en-US" sz="1800" u="sng" dirty="0">
              <a:solidFill>
                <a:schemeClr val="accent5">
                  <a:lumMod val="49000"/>
                </a:schemeClr>
              </a:solidFill>
              <a:latin typeface="Arial"/>
            </a:endParaRPr>
          </a:p>
          <a:p>
            <a:pPr marL="0" indent="0" algn="ctr" eaLnBrk="1" hangingPunct="1">
              <a:lnSpc>
                <a:spcPct val="80000"/>
              </a:lnSpc>
              <a:buFont typeface="Wingdings" pitchFamily="2" charset="2"/>
              <a:buNone/>
              <a:defRPr/>
            </a:pPr>
            <a:endParaRPr lang="en-US" sz="1800"/>
          </a:p>
        </p:txBody>
      </p:sp>
      <p:sp>
        <p:nvSpPr>
          <p:cNvPr id="5" name="Title 1"/>
          <p:cNvSpPr txBox="1">
            <a:spLocks/>
          </p:cNvSpPr>
          <p:nvPr/>
        </p:nvSpPr>
        <p:spPr>
          <a:xfrm>
            <a:off x="1449807" y="602878"/>
            <a:ext cx="6941840" cy="757975"/>
          </a:xfrm>
          <a:prstGeom prst="rect">
            <a:avLst/>
          </a:prstGeom>
          <a:noFill/>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a:lstStyle>
          <a:p>
            <a:r>
              <a:rPr lang="en-US" b="0" kern="0">
                <a:latin typeface="Century Gothic" panose="020B0502020202020204" pitchFamily="34" charset="0"/>
              </a:rPr>
              <a:t>Additional Resources</a:t>
            </a:r>
          </a:p>
        </p:txBody>
      </p:sp>
      <p:pic>
        <p:nvPicPr>
          <p:cNvPr id="7" name="Picture 6"/>
          <p:cNvPicPr>
            <a:picLocks noChangeAspect="1"/>
          </p:cNvPicPr>
          <p:nvPr/>
        </p:nvPicPr>
        <p:blipFill>
          <a:blip r:embed="rId10"/>
          <a:stretch>
            <a:fillRect/>
          </a:stretch>
        </p:blipFill>
        <p:spPr>
          <a:xfrm>
            <a:off x="358815" y="8212"/>
            <a:ext cx="1273074" cy="1352641"/>
          </a:xfrm>
          <a:prstGeom prst="rect">
            <a:avLst/>
          </a:prstGeom>
        </p:spPr>
      </p:pic>
    </p:spTree>
    <p:extLst>
      <p:ext uri="{BB962C8B-B14F-4D97-AF65-F5344CB8AC3E}">
        <p14:creationId xmlns:p14="http://schemas.microsoft.com/office/powerpoint/2010/main" val="216503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1776132"/>
            <a:ext cx="9144000" cy="4585871"/>
          </a:xfrm>
          <a:prstGeom prst="rect">
            <a:avLst/>
          </a:prstGeom>
          <a:noFill/>
        </p:spPr>
        <p:txBody>
          <a:bodyPr wrap="square" lIns="91440" tIns="45720" rIns="91440" bIns="45720" anchor="t">
            <a:spAutoFit/>
          </a:bodyPr>
          <a:lstStyle/>
          <a:p>
            <a:pPr algn="ctr">
              <a:defRPr/>
            </a:pPr>
            <a:r>
              <a:rPr lang="en-US" sz="2400" dirty="0">
                <a:solidFill>
                  <a:srgbClr val="002060"/>
                </a:solidFill>
                <a:latin typeface="Century Gothic"/>
              </a:rPr>
              <a:t>Workforce Development Unit</a:t>
            </a:r>
            <a:endParaRPr lang="en-US" sz="2800" b="0" dirty="0">
              <a:solidFill>
                <a:srgbClr val="002060"/>
              </a:solidFill>
              <a:latin typeface="Century Gothic"/>
            </a:endParaRPr>
          </a:p>
          <a:p>
            <a:pPr algn="ctr">
              <a:defRPr/>
            </a:pPr>
            <a:r>
              <a:rPr lang="en-US" sz="2400" dirty="0">
                <a:solidFill>
                  <a:srgbClr val="002060"/>
                </a:solidFill>
                <a:latin typeface="Century Gothic"/>
              </a:rPr>
              <a:t>Pentagon Room 2C253</a:t>
            </a:r>
          </a:p>
          <a:p>
            <a:pPr algn="ctr">
              <a:buFont typeface="Wingdings" pitchFamily="2" charset="2"/>
              <a:buNone/>
              <a:defRPr/>
            </a:pPr>
            <a:r>
              <a:rPr lang="en-US" sz="2400" dirty="0">
                <a:latin typeface="Century Gothic"/>
              </a:rPr>
              <a:t>Phone</a:t>
            </a:r>
            <a:r>
              <a:rPr lang="en-US" sz="2400" b="0" dirty="0">
                <a:latin typeface="Century Gothic"/>
              </a:rPr>
              <a:t>: (703) 614-9088</a:t>
            </a:r>
          </a:p>
          <a:p>
            <a:pPr algn="ctr">
              <a:buFont typeface="Wingdings" pitchFamily="2" charset="2"/>
              <a:buNone/>
              <a:defRPr/>
            </a:pPr>
            <a:endParaRPr lang="en-US" sz="2000" b="0">
              <a:latin typeface="Century Gothic" panose="020B0502020202020204" pitchFamily="34" charset="0"/>
            </a:endParaRPr>
          </a:p>
          <a:p>
            <a:pPr algn="ctr">
              <a:buFont typeface="Wingdings" pitchFamily="2" charset="2"/>
              <a:buNone/>
              <a:defRPr/>
            </a:pPr>
            <a:r>
              <a:rPr lang="en-US" sz="2000" dirty="0">
                <a:solidFill>
                  <a:srgbClr val="002060"/>
                </a:solidFill>
                <a:latin typeface="Century Gothic"/>
              </a:rPr>
              <a:t>Onsite Training </a:t>
            </a:r>
          </a:p>
          <a:p>
            <a:pPr algn="ctr">
              <a:buFont typeface="Wingdings" pitchFamily="2" charset="2"/>
              <a:buNone/>
              <a:defRPr/>
            </a:pPr>
            <a:r>
              <a:rPr lang="en-US" sz="2000" dirty="0">
                <a:latin typeface="Century Gothic"/>
              </a:rPr>
              <a:t>Email</a:t>
            </a:r>
            <a:r>
              <a:rPr lang="en-US" sz="2000" b="0" dirty="0">
                <a:latin typeface="Century Gothic"/>
              </a:rPr>
              <a:t>: </a:t>
            </a:r>
            <a:r>
              <a:rPr lang="en-US" sz="2000" b="0" dirty="0">
                <a:solidFill>
                  <a:srgbClr val="0070C0"/>
                </a:solidFill>
                <a:latin typeface="Century Gothic"/>
                <a:hlinkClick r:id="rId3"/>
              </a:rPr>
              <a:t>SMB.HQMC.ARHB.TRNG@usmc.mil</a:t>
            </a:r>
            <a:endParaRPr lang="en-US" sz="2000" b="0" dirty="0">
              <a:latin typeface="Century Gothic"/>
            </a:endParaRPr>
          </a:p>
          <a:p>
            <a:pPr algn="ctr">
              <a:buFont typeface="Wingdings" pitchFamily="2" charset="2"/>
              <a:buNone/>
              <a:defRPr/>
            </a:pPr>
            <a:endParaRPr lang="en-US" sz="2000" b="0">
              <a:latin typeface="Century Gothic" panose="020B0502020202020204" pitchFamily="34" charset="0"/>
            </a:endParaRPr>
          </a:p>
          <a:p>
            <a:pPr algn="ctr">
              <a:buFont typeface="Wingdings" pitchFamily="2" charset="2"/>
              <a:buNone/>
              <a:defRPr/>
            </a:pPr>
            <a:r>
              <a:rPr lang="en-US" sz="2000" dirty="0">
                <a:solidFill>
                  <a:srgbClr val="002060"/>
                </a:solidFill>
                <a:latin typeface="Century Gothic"/>
              </a:rPr>
              <a:t>Civilian Development Programs Administrator</a:t>
            </a:r>
          </a:p>
          <a:p>
            <a:pPr algn="ctr">
              <a:buFont typeface="Wingdings" pitchFamily="2" charset="2"/>
              <a:buNone/>
              <a:defRPr/>
            </a:pPr>
            <a:r>
              <a:rPr lang="fr-FR" sz="2000" dirty="0">
                <a:latin typeface="Century Gothic"/>
              </a:rPr>
              <a:t>Email</a:t>
            </a:r>
            <a:r>
              <a:rPr lang="fr-FR" sz="2000" b="0" dirty="0">
                <a:latin typeface="Century Gothic"/>
              </a:rPr>
              <a:t>: </a:t>
            </a:r>
            <a:r>
              <a:rPr lang="fr-FR" sz="2000" b="0" dirty="0">
                <a:latin typeface="Century Gothic"/>
                <a:hlinkClick r:id="rId4"/>
              </a:rPr>
              <a:t>SMBHQMCCLDP@usmc.mil</a:t>
            </a:r>
            <a:r>
              <a:rPr lang="fr-FR" sz="2000" b="0" dirty="0">
                <a:latin typeface="Century Gothic"/>
              </a:rPr>
              <a:t>  </a:t>
            </a:r>
            <a:br>
              <a:rPr lang="fr-FR" sz="2000" b="0" dirty="0">
                <a:latin typeface="Century Gothic" panose="020B0502020202020204" pitchFamily="34" charset="0"/>
              </a:rPr>
            </a:br>
            <a:endParaRPr lang="fr-FR" sz="2000" b="0">
              <a:latin typeface="Century Gothic" panose="020B0502020202020204" pitchFamily="34" charset="0"/>
            </a:endParaRPr>
          </a:p>
          <a:p>
            <a:pPr algn="ctr">
              <a:buFont typeface="Wingdings" pitchFamily="2" charset="2"/>
              <a:buNone/>
              <a:defRPr/>
            </a:pPr>
            <a:r>
              <a:rPr lang="fr-FR" sz="2000" dirty="0">
                <a:solidFill>
                  <a:srgbClr val="002060"/>
                </a:solidFill>
                <a:latin typeface="Century Gothic"/>
              </a:rPr>
              <a:t>Administrative Community of </a:t>
            </a:r>
            <a:r>
              <a:rPr lang="fr-FR" sz="2000" dirty="0" err="1">
                <a:solidFill>
                  <a:srgbClr val="002060"/>
                </a:solidFill>
                <a:latin typeface="Century Gothic"/>
              </a:rPr>
              <a:t>Interest</a:t>
            </a:r>
            <a:endParaRPr lang="fr-FR" sz="2000" dirty="0" err="1">
              <a:solidFill>
                <a:srgbClr val="002060"/>
              </a:solidFill>
              <a:latin typeface="Century Gothic" panose="020B0502020202020204" pitchFamily="34" charset="0"/>
            </a:endParaRPr>
          </a:p>
          <a:p>
            <a:pPr algn="ctr">
              <a:buFont typeface="Wingdings" pitchFamily="2" charset="2"/>
              <a:buNone/>
              <a:defRPr/>
            </a:pPr>
            <a:r>
              <a:rPr lang="fr-FR" sz="2000" dirty="0">
                <a:latin typeface="Century Gothic"/>
              </a:rPr>
              <a:t>Email</a:t>
            </a:r>
            <a:r>
              <a:rPr lang="fr-FR" sz="2000" b="0" dirty="0">
                <a:latin typeface="Century Gothic"/>
              </a:rPr>
              <a:t>: </a:t>
            </a:r>
            <a:r>
              <a:rPr lang="fr-FR" sz="2000" b="0" dirty="0">
                <a:latin typeface="Century Gothic"/>
                <a:hlinkClick r:id="rId5"/>
              </a:rPr>
              <a:t>SMB_HQMC_COI-ADMIN@usmc.mil</a:t>
            </a:r>
            <a:endParaRPr lang="fr-FR" sz="2000" b="0" dirty="0">
              <a:latin typeface="Century Gothic"/>
            </a:endParaRPr>
          </a:p>
          <a:p>
            <a:pPr>
              <a:buFont typeface="Wingdings" pitchFamily="2" charset="2"/>
              <a:buNone/>
              <a:defRPr/>
            </a:pPr>
            <a:br>
              <a:rPr lang="fr-FR" sz="2000" b="0" dirty="0"/>
            </a:br>
            <a:endParaRPr lang="en-US" sz="2000" b="0">
              <a:solidFill>
                <a:srgbClr val="0070C0"/>
              </a:solidFill>
              <a:latin typeface="+mj-lt"/>
            </a:endParaRPr>
          </a:p>
        </p:txBody>
      </p:sp>
      <p:sp>
        <p:nvSpPr>
          <p:cNvPr id="8" name="Title 1"/>
          <p:cNvSpPr txBox="1">
            <a:spLocks/>
          </p:cNvSpPr>
          <p:nvPr/>
        </p:nvSpPr>
        <p:spPr>
          <a:xfrm>
            <a:off x="1565553" y="602878"/>
            <a:ext cx="6826094" cy="1143000"/>
          </a:xfrm>
          <a:prstGeom prst="rect">
            <a:avLst/>
          </a:prstGeom>
          <a:noFill/>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a:lstStyle>
          <a:p>
            <a:r>
              <a:rPr lang="en-US" b="0" kern="0">
                <a:latin typeface="Century Gothic" panose="020B0502020202020204" pitchFamily="34" charset="0"/>
              </a:rPr>
              <a:t>Contact Us</a:t>
            </a:r>
          </a:p>
        </p:txBody>
      </p:sp>
      <p:pic>
        <p:nvPicPr>
          <p:cNvPr id="9" name="Picture 8"/>
          <p:cNvPicPr>
            <a:picLocks noChangeAspect="1"/>
          </p:cNvPicPr>
          <p:nvPr/>
        </p:nvPicPr>
        <p:blipFill>
          <a:blip r:embed="rId6"/>
          <a:stretch>
            <a:fillRect/>
          </a:stretch>
        </p:blipFill>
        <p:spPr>
          <a:xfrm>
            <a:off x="358815" y="8212"/>
            <a:ext cx="1273074" cy="1352641"/>
          </a:xfrm>
          <a:prstGeom prst="rect">
            <a:avLst/>
          </a:prstGeom>
        </p:spPr>
      </p:pic>
    </p:spTree>
  </p:cSld>
  <p:clrMapOvr>
    <a:masterClrMapping/>
  </p:clrMapOvr>
</p:sld>
</file>

<file path=ppt/theme/theme1.xml><?xml version="1.0" encoding="utf-8"?>
<a:theme xmlns:a="http://schemas.openxmlformats.org/drawingml/2006/main" name="AR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e832997-50dc-4a44-8950-ef08e15f787f">
      <Terms xmlns="http://schemas.microsoft.com/office/infopath/2007/PartnerControls"/>
    </lcf76f155ced4ddcb4097134ff3c332f>
    <_ip_UnifiedCompliancePolicyUIAction xmlns="http://schemas.microsoft.com/sharepoint/v3" xsi:nil="true"/>
    <_ip_UnifiedCompliancePolicyProperties xmlns="http://schemas.microsoft.com/sharepoint/v3" xsi:nil="true"/>
    <TaxCatchAll xmlns="d29cc644-bb3d-4ce5-8824-1a00feee76d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3C8C744EC7A7345B5C30B697F2B31DC" ma:contentTypeVersion="15" ma:contentTypeDescription="Create a new document." ma:contentTypeScope="" ma:versionID="c6588068dd721453d497364ec05adf26">
  <xsd:schema xmlns:xsd="http://www.w3.org/2001/XMLSchema" xmlns:xs="http://www.w3.org/2001/XMLSchema" xmlns:p="http://schemas.microsoft.com/office/2006/metadata/properties" xmlns:ns1="http://schemas.microsoft.com/sharepoint/v3" xmlns:ns2="7e832997-50dc-4a44-8950-ef08e15f787f" xmlns:ns3="d29cc644-bb3d-4ce5-8824-1a00feee76d3" targetNamespace="http://schemas.microsoft.com/office/2006/metadata/properties" ma:root="true" ma:fieldsID="6dd05e981a7006ac243be9f377a5e113" ns1:_="" ns2:_="" ns3:_="">
    <xsd:import namespace="http://schemas.microsoft.com/sharepoint/v3"/>
    <xsd:import namespace="7e832997-50dc-4a44-8950-ef08e15f787f"/>
    <xsd:import namespace="d29cc644-bb3d-4ce5-8824-1a00feee76d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ObjectDetectorVersions" minOccurs="0"/>
                <xsd:element ref="ns1:_ip_UnifiedCompliancePolicyProperties" minOccurs="0"/>
                <xsd:element ref="ns1:_ip_UnifiedCompliancePolicyUIAc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e832997-50dc-4a44-8950-ef08e15f78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1c7be36e-9551-4638-a550-39ad87444971"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29cc644-bb3d-4ce5-8824-1a00feee76d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951ab699-717e-4fd2-a85c-277057e28ddd}" ma:internalName="TaxCatchAll" ma:showField="CatchAllData" ma:web="d29cc644-bb3d-4ce5-8824-1a00feee76d3">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C4FC9F0-2670-40DC-9233-34A84DC16E2A}">
  <ds:schemaRefs>
    <ds:schemaRef ds:uri="http://schemas.microsoft.com/sharepoint/v3/contenttype/forms"/>
  </ds:schemaRefs>
</ds:datastoreItem>
</file>

<file path=customXml/itemProps2.xml><?xml version="1.0" encoding="utf-8"?>
<ds:datastoreItem xmlns:ds="http://schemas.openxmlformats.org/officeDocument/2006/customXml" ds:itemID="{DE496C54-D147-4C60-9E01-13BB5ECC97F7}">
  <ds:schemaRefs>
    <ds:schemaRef ds:uri="8b9f81f9-c63b-40d4-ae0e-c08678e85ca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7e832997-50dc-4a44-8950-ef08e15f787f"/>
    <ds:schemaRef ds:uri="http://schemas.microsoft.com/sharepoint/v3"/>
    <ds:schemaRef ds:uri="d29cc644-bb3d-4ce5-8824-1a00feee76d3"/>
  </ds:schemaRefs>
</ds:datastoreItem>
</file>

<file path=customXml/itemProps3.xml><?xml version="1.0" encoding="utf-8"?>
<ds:datastoreItem xmlns:ds="http://schemas.openxmlformats.org/officeDocument/2006/customXml" ds:itemID="{B550B87C-D4AE-4F39-9AA3-0D96674FE1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e832997-50dc-4a44-8950-ef08e15f787f"/>
    <ds:schemaRef ds:uri="d29cc644-bb3d-4ce5-8824-1a00feee76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89f80511-b267-4892-be9d-6cc8d3fffe7e}" enabled="1" method="Standard" siteId="{f4c44cda-18c6-46b0-80f2-e290072444fd}" removed="0"/>
</clbl:labelList>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On-screen Show (4:3)</PresentationFormat>
  <Slides>7</Slides>
  <Notes>7</Notes>
  <HiddenSlides>0</HiddenSlide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AR Template</vt:lpstr>
      <vt:lpstr>PowerPoint Presentation</vt:lpstr>
      <vt:lpstr>PowerPoint Presentation</vt:lpstr>
      <vt:lpstr>Workforce Development</vt:lpstr>
      <vt:lpstr>PowerPoint Presentation</vt:lpstr>
      <vt:lpstr>PowerPoint Presentation</vt:lpstr>
      <vt:lpstr>PowerPoint Presentation</vt:lpstr>
      <vt:lpstr>PowerPoint Presentation</vt:lpstr>
    </vt:vector>
  </TitlesOfParts>
  <Company>SAIC - NSSSG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EOD WFD Brief</dc:title>
  <dc:creator>Hannah Civ Christine</dc:creator>
  <cp:revision>30</cp:revision>
  <cp:lastPrinted>2020-03-30T13:37:00Z</cp:lastPrinted>
  <dcterms:created xsi:type="dcterms:W3CDTF">2003-08-22T14:02:45Z</dcterms:created>
  <dcterms:modified xsi:type="dcterms:W3CDTF">2026-02-12T16:12:19Z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0x01010023C8C744EC7A7345B5C30B697F2B31DC</vt:lpwstr>
  </property>
  <property fmtid="{D5CDD505-2E9C-101B-9397-08002B2CF9AE}" pid="3" name="ClassificationContentMarkingFooterLocations">
    <vt:lpwstr>AR Template:3</vt:lpwstr>
  </property>
  <property fmtid="{D5CDD505-2E9C-101B-9397-08002B2CF9AE}" pid="4" name="ClassificationContentMarkingFooterText">
    <vt:lpwstr>DISTRIBUTION: DoD COMMUNITY ONLY</vt:lpwstr>
  </property>
  <property fmtid="{D5CDD505-2E9C-101B-9397-08002B2CF9AE}" pid="5" name="MediaServiceImageTags">
    <vt:lpwstr/>
  </property>
</Properties>
</file>