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7" r:id="rId4"/>
  </p:sldMasterIdLst>
  <p:notesMasterIdLst>
    <p:notesMasterId r:id="rId19"/>
  </p:notesMasterIdLst>
  <p:handoutMasterIdLst>
    <p:handoutMasterId r:id="rId20"/>
  </p:handoutMasterIdLst>
  <p:sldIdLst>
    <p:sldId id="489" r:id="rId5"/>
    <p:sldId id="492" r:id="rId6"/>
    <p:sldId id="491" r:id="rId7"/>
    <p:sldId id="493" r:id="rId8"/>
    <p:sldId id="494" r:id="rId9"/>
    <p:sldId id="487" r:id="rId10"/>
    <p:sldId id="471" r:id="rId11"/>
    <p:sldId id="486" r:id="rId12"/>
    <p:sldId id="488" r:id="rId13"/>
    <p:sldId id="463" r:id="rId14"/>
    <p:sldId id="485" r:id="rId15"/>
    <p:sldId id="465" r:id="rId16"/>
    <p:sldId id="446" r:id="rId17"/>
    <p:sldId id="462" r:id="rId18"/>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76">
          <p15:clr>
            <a:srgbClr val="A4A3A4"/>
          </p15:clr>
        </p15:guide>
        <p15:guide id="2" pos="4848">
          <p15:clr>
            <a:srgbClr val="A4A3A4"/>
          </p15:clr>
        </p15:guide>
        <p15:guide id="3" pos="924">
          <p15:clr>
            <a:srgbClr val="A4A3A4"/>
          </p15:clr>
        </p15:guide>
        <p15:guide id="4" pos="336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son CIV Brittany M" initials="RCBM" lastIdx="12" clrIdx="0">
    <p:extLst>
      <p:ext uri="{19B8F6BF-5375-455C-9EA6-DF929625EA0E}">
        <p15:presenceInfo xmlns:p15="http://schemas.microsoft.com/office/powerpoint/2012/main" userId="S-1-5-21-2103720589-201469717-587693536-3621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2E2E86"/>
    <a:srgbClr val="99002F"/>
    <a:srgbClr val="8E002F"/>
    <a:srgbClr val="920031"/>
    <a:srgbClr val="990000"/>
    <a:srgbClr val="8A002B"/>
    <a:srgbClr val="A50021"/>
    <a:srgbClr val="8E00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64" autoAdjust="0"/>
    <p:restoredTop sz="89139" autoAdjust="0"/>
  </p:normalViewPr>
  <p:slideViewPr>
    <p:cSldViewPr snapToGrid="0" snapToObjects="1">
      <p:cViewPr varScale="1">
        <p:scale>
          <a:sx n="63" d="100"/>
          <a:sy n="63" d="100"/>
        </p:scale>
        <p:origin x="1482" y="78"/>
      </p:cViewPr>
      <p:guideLst>
        <p:guide orient="horz" pos="976"/>
        <p:guide pos="4848"/>
        <p:guide pos="924"/>
        <p:guide pos="3360"/>
      </p:guideLst>
    </p:cSldViewPr>
  </p:slideViewPr>
  <p:outlineViewPr>
    <p:cViewPr>
      <p:scale>
        <a:sx n="33" d="100"/>
        <a:sy n="33" d="100"/>
      </p:scale>
      <p:origin x="0" y="23172"/>
    </p:cViewPr>
  </p:outlineViewPr>
  <p:notesTextViewPr>
    <p:cViewPr>
      <p:scale>
        <a:sx n="100" d="100"/>
        <a:sy n="100" d="100"/>
      </p:scale>
      <p:origin x="0" y="0"/>
    </p:cViewPr>
  </p:notesTextViewPr>
  <p:sorterViewPr>
    <p:cViewPr>
      <p:scale>
        <a:sx n="75" d="100"/>
        <a:sy n="75" d="100"/>
      </p:scale>
      <p:origin x="0" y="0"/>
    </p:cViewPr>
  </p:sorterViewPr>
  <p:notesViewPr>
    <p:cSldViewPr snapToGrid="0" snapToObjects="1">
      <p:cViewPr varScale="1">
        <p:scale>
          <a:sx n="54" d="100"/>
          <a:sy n="54" d="100"/>
        </p:scale>
        <p:origin x="289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5346" name="Rectangle 2"/>
          <p:cNvSpPr>
            <a:spLocks noGrp="1" noChangeArrowheads="1"/>
          </p:cNvSpPr>
          <p:nvPr>
            <p:ph type="hdr" sz="quarter"/>
          </p:nvPr>
        </p:nvSpPr>
        <p:spPr bwMode="auto">
          <a:xfrm>
            <a:off x="0" y="0"/>
            <a:ext cx="2971722" cy="454720"/>
          </a:xfrm>
          <a:prstGeom prst="rect">
            <a:avLst/>
          </a:prstGeom>
          <a:noFill/>
          <a:ln w="9525">
            <a:noFill/>
            <a:miter lim="800000"/>
            <a:headEnd/>
            <a:tailEnd/>
          </a:ln>
          <a:effectLst/>
        </p:spPr>
        <p:txBody>
          <a:bodyPr vert="horz" wrap="square" lIns="91401" tIns="45700" rIns="91401" bIns="45700" numCol="1" anchor="t" anchorCtr="0" compatLnSpc="1">
            <a:prstTxWarp prst="textNoShape">
              <a:avLst/>
            </a:prstTxWarp>
          </a:bodyPr>
          <a:lstStyle>
            <a:lvl1pPr defTabSz="914211">
              <a:defRPr sz="1200" b="0"/>
            </a:lvl1pPr>
          </a:lstStyle>
          <a:p>
            <a:pPr>
              <a:defRPr/>
            </a:pPr>
            <a:endParaRPr lang="en-US" dirty="0"/>
          </a:p>
        </p:txBody>
      </p:sp>
      <p:sp>
        <p:nvSpPr>
          <p:cNvPr id="185347" name="Rectangle 3"/>
          <p:cNvSpPr>
            <a:spLocks noGrp="1" noChangeArrowheads="1"/>
          </p:cNvSpPr>
          <p:nvPr>
            <p:ph type="dt" sz="quarter" idx="1"/>
          </p:nvPr>
        </p:nvSpPr>
        <p:spPr bwMode="auto">
          <a:xfrm>
            <a:off x="3885109" y="0"/>
            <a:ext cx="2971722" cy="454720"/>
          </a:xfrm>
          <a:prstGeom prst="rect">
            <a:avLst/>
          </a:prstGeom>
          <a:noFill/>
          <a:ln w="9525">
            <a:noFill/>
            <a:miter lim="800000"/>
            <a:headEnd/>
            <a:tailEnd/>
          </a:ln>
          <a:effectLst/>
        </p:spPr>
        <p:txBody>
          <a:bodyPr vert="horz" wrap="square" lIns="91401" tIns="45700" rIns="91401" bIns="45700" numCol="1" anchor="t" anchorCtr="0" compatLnSpc="1">
            <a:prstTxWarp prst="textNoShape">
              <a:avLst/>
            </a:prstTxWarp>
          </a:bodyPr>
          <a:lstStyle>
            <a:lvl1pPr algn="r" defTabSz="914211">
              <a:defRPr sz="1200" b="0"/>
            </a:lvl1pPr>
          </a:lstStyle>
          <a:p>
            <a:pPr>
              <a:defRPr/>
            </a:pPr>
            <a:endParaRPr lang="en-US" dirty="0"/>
          </a:p>
        </p:txBody>
      </p:sp>
      <p:sp>
        <p:nvSpPr>
          <p:cNvPr id="185348" name="Rectangle 4"/>
          <p:cNvSpPr>
            <a:spLocks noGrp="1" noChangeArrowheads="1"/>
          </p:cNvSpPr>
          <p:nvPr>
            <p:ph type="ftr" sz="quarter" idx="2"/>
          </p:nvPr>
        </p:nvSpPr>
        <p:spPr bwMode="auto">
          <a:xfrm>
            <a:off x="0" y="8687215"/>
            <a:ext cx="2971722" cy="454720"/>
          </a:xfrm>
          <a:prstGeom prst="rect">
            <a:avLst/>
          </a:prstGeom>
          <a:noFill/>
          <a:ln w="9525">
            <a:noFill/>
            <a:miter lim="800000"/>
            <a:headEnd/>
            <a:tailEnd/>
          </a:ln>
          <a:effectLst/>
        </p:spPr>
        <p:txBody>
          <a:bodyPr vert="horz" wrap="square" lIns="91401" tIns="45700" rIns="91401" bIns="45700" numCol="1" anchor="b" anchorCtr="0" compatLnSpc="1">
            <a:prstTxWarp prst="textNoShape">
              <a:avLst/>
            </a:prstTxWarp>
          </a:bodyPr>
          <a:lstStyle>
            <a:lvl1pPr defTabSz="914211">
              <a:defRPr sz="1200" b="0"/>
            </a:lvl1pPr>
          </a:lstStyle>
          <a:p>
            <a:pPr>
              <a:defRPr/>
            </a:pPr>
            <a:endParaRPr lang="en-US" dirty="0"/>
          </a:p>
        </p:txBody>
      </p:sp>
      <p:sp>
        <p:nvSpPr>
          <p:cNvPr id="185349" name="Rectangle 5"/>
          <p:cNvSpPr>
            <a:spLocks noGrp="1" noChangeArrowheads="1"/>
          </p:cNvSpPr>
          <p:nvPr>
            <p:ph type="sldNum" sz="quarter" idx="3"/>
          </p:nvPr>
        </p:nvSpPr>
        <p:spPr bwMode="auto">
          <a:xfrm>
            <a:off x="3885109" y="8687215"/>
            <a:ext cx="2971722" cy="454720"/>
          </a:xfrm>
          <a:prstGeom prst="rect">
            <a:avLst/>
          </a:prstGeom>
          <a:noFill/>
          <a:ln w="9525">
            <a:noFill/>
            <a:miter lim="800000"/>
            <a:headEnd/>
            <a:tailEnd/>
          </a:ln>
          <a:effectLst/>
        </p:spPr>
        <p:txBody>
          <a:bodyPr vert="horz" wrap="square" lIns="91401" tIns="45700" rIns="91401" bIns="45700" numCol="1" anchor="b" anchorCtr="0" compatLnSpc="1">
            <a:prstTxWarp prst="textNoShape">
              <a:avLst/>
            </a:prstTxWarp>
          </a:bodyPr>
          <a:lstStyle>
            <a:lvl1pPr algn="r" defTabSz="914211">
              <a:defRPr sz="1200" b="0"/>
            </a:lvl1pPr>
          </a:lstStyle>
          <a:p>
            <a:pPr>
              <a:defRPr/>
            </a:pPr>
            <a:fld id="{A9B7F961-6FB2-4AE1-A51F-EDAEEECE60AB}" type="slidenum">
              <a:rPr lang="en-US"/>
              <a:pPr>
                <a:defRPr/>
              </a:pPr>
              <a:t>‹#›</a:t>
            </a:fld>
            <a:endParaRPr lang="en-US" dirty="0"/>
          </a:p>
        </p:txBody>
      </p:sp>
    </p:spTree>
    <p:extLst>
      <p:ext uri="{BB962C8B-B14F-4D97-AF65-F5344CB8AC3E}">
        <p14:creationId xmlns:p14="http://schemas.microsoft.com/office/powerpoint/2010/main" val="24058375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2971722" cy="454720"/>
          </a:xfrm>
          <a:prstGeom prst="rect">
            <a:avLst/>
          </a:prstGeom>
          <a:noFill/>
          <a:ln w="9525">
            <a:noFill/>
            <a:miter lim="800000"/>
            <a:headEnd/>
            <a:tailEnd/>
          </a:ln>
          <a:effectLst/>
        </p:spPr>
        <p:txBody>
          <a:bodyPr vert="horz" wrap="square" lIns="91401" tIns="45700" rIns="91401" bIns="45700" numCol="1" anchor="t" anchorCtr="0" compatLnSpc="1">
            <a:prstTxWarp prst="textNoShape">
              <a:avLst/>
            </a:prstTxWarp>
          </a:bodyPr>
          <a:lstStyle>
            <a:lvl1pPr defTabSz="914211">
              <a:defRPr sz="1200" b="0"/>
            </a:lvl1pPr>
          </a:lstStyle>
          <a:p>
            <a:pPr>
              <a:defRPr/>
            </a:pPr>
            <a:endParaRPr lang="en-US" dirty="0"/>
          </a:p>
        </p:txBody>
      </p:sp>
      <p:sp>
        <p:nvSpPr>
          <p:cNvPr id="105475" name="Rectangle 3"/>
          <p:cNvSpPr>
            <a:spLocks noGrp="1" noChangeArrowheads="1"/>
          </p:cNvSpPr>
          <p:nvPr>
            <p:ph type="dt" idx="1"/>
          </p:nvPr>
        </p:nvSpPr>
        <p:spPr bwMode="auto">
          <a:xfrm>
            <a:off x="3885109" y="0"/>
            <a:ext cx="2971722" cy="454720"/>
          </a:xfrm>
          <a:prstGeom prst="rect">
            <a:avLst/>
          </a:prstGeom>
          <a:noFill/>
          <a:ln w="9525">
            <a:noFill/>
            <a:miter lim="800000"/>
            <a:headEnd/>
            <a:tailEnd/>
          </a:ln>
          <a:effectLst/>
        </p:spPr>
        <p:txBody>
          <a:bodyPr vert="horz" wrap="square" lIns="91401" tIns="45700" rIns="91401" bIns="45700" numCol="1" anchor="t" anchorCtr="0" compatLnSpc="1">
            <a:prstTxWarp prst="textNoShape">
              <a:avLst/>
            </a:prstTxWarp>
          </a:bodyPr>
          <a:lstStyle>
            <a:lvl1pPr algn="r" defTabSz="914211">
              <a:defRPr sz="1200" b="0"/>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143000" y="687388"/>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7" name="Rectangle 5"/>
          <p:cNvSpPr>
            <a:spLocks noGrp="1" noChangeArrowheads="1"/>
          </p:cNvSpPr>
          <p:nvPr>
            <p:ph type="body" sz="quarter" idx="3"/>
          </p:nvPr>
        </p:nvSpPr>
        <p:spPr bwMode="auto">
          <a:xfrm>
            <a:off x="686503" y="4344642"/>
            <a:ext cx="5484997" cy="4111081"/>
          </a:xfrm>
          <a:prstGeom prst="rect">
            <a:avLst/>
          </a:prstGeom>
          <a:solidFill>
            <a:schemeClr val="bg1"/>
          </a:solidFill>
          <a:ln w="9525">
            <a:solidFill>
              <a:schemeClr val="tx1"/>
            </a:solidFill>
            <a:miter lim="800000"/>
            <a:headEnd/>
            <a:tailEnd/>
          </a:ln>
          <a:effectLst/>
        </p:spPr>
        <p:txBody>
          <a:bodyPr vert="horz" wrap="square" lIns="91401" tIns="45700" rIns="91401" bIns="4570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5478" name="Rectangle 6"/>
          <p:cNvSpPr>
            <a:spLocks noGrp="1" noChangeArrowheads="1"/>
          </p:cNvSpPr>
          <p:nvPr>
            <p:ph type="ftr" sz="quarter" idx="4"/>
          </p:nvPr>
        </p:nvSpPr>
        <p:spPr bwMode="auto">
          <a:xfrm>
            <a:off x="0" y="8687215"/>
            <a:ext cx="2971722" cy="454720"/>
          </a:xfrm>
          <a:prstGeom prst="rect">
            <a:avLst/>
          </a:prstGeom>
          <a:noFill/>
          <a:ln w="9525">
            <a:noFill/>
            <a:miter lim="800000"/>
            <a:headEnd/>
            <a:tailEnd/>
          </a:ln>
          <a:effectLst/>
        </p:spPr>
        <p:txBody>
          <a:bodyPr vert="horz" wrap="square" lIns="91401" tIns="45700" rIns="91401" bIns="45700" numCol="1" anchor="b" anchorCtr="0" compatLnSpc="1">
            <a:prstTxWarp prst="textNoShape">
              <a:avLst/>
            </a:prstTxWarp>
          </a:bodyPr>
          <a:lstStyle>
            <a:lvl1pPr defTabSz="914211">
              <a:defRPr sz="1200" b="0"/>
            </a:lvl1pPr>
          </a:lstStyle>
          <a:p>
            <a:pPr>
              <a:defRPr/>
            </a:pPr>
            <a:endParaRPr lang="en-US" dirty="0"/>
          </a:p>
        </p:txBody>
      </p:sp>
      <p:sp>
        <p:nvSpPr>
          <p:cNvPr id="105479" name="Rectangle 7"/>
          <p:cNvSpPr>
            <a:spLocks noGrp="1" noChangeArrowheads="1"/>
          </p:cNvSpPr>
          <p:nvPr>
            <p:ph type="sldNum" sz="quarter" idx="5"/>
          </p:nvPr>
        </p:nvSpPr>
        <p:spPr bwMode="auto">
          <a:xfrm>
            <a:off x="3885109" y="8687215"/>
            <a:ext cx="2971722" cy="454720"/>
          </a:xfrm>
          <a:prstGeom prst="rect">
            <a:avLst/>
          </a:prstGeom>
          <a:noFill/>
          <a:ln w="9525">
            <a:noFill/>
            <a:miter lim="800000"/>
            <a:headEnd/>
            <a:tailEnd/>
          </a:ln>
          <a:effectLst/>
        </p:spPr>
        <p:txBody>
          <a:bodyPr vert="horz" wrap="square" lIns="91401" tIns="45700" rIns="91401" bIns="45700" numCol="1" anchor="b" anchorCtr="0" compatLnSpc="1">
            <a:prstTxWarp prst="textNoShape">
              <a:avLst/>
            </a:prstTxWarp>
          </a:bodyPr>
          <a:lstStyle>
            <a:lvl1pPr algn="r" defTabSz="914211">
              <a:defRPr sz="1200" b="0"/>
            </a:lvl1pPr>
          </a:lstStyle>
          <a:p>
            <a:pPr>
              <a:defRPr/>
            </a:pPr>
            <a:fld id="{55A525A6-F4CB-43B6-9C78-57158083D282}" type="slidenum">
              <a:rPr lang="en-US"/>
              <a:pPr>
                <a:defRPr/>
              </a:pPr>
              <a:t>‹#›</a:t>
            </a:fld>
            <a:endParaRPr lang="en-US" dirty="0"/>
          </a:p>
        </p:txBody>
      </p:sp>
    </p:spTree>
    <p:extLst>
      <p:ext uri="{BB962C8B-B14F-4D97-AF65-F5344CB8AC3E}">
        <p14:creationId xmlns:p14="http://schemas.microsoft.com/office/powerpoint/2010/main" val="34511858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5A525A6-F4CB-43B6-9C78-57158083D282}" type="slidenum">
              <a:rPr lang="en-US" smtClean="0"/>
              <a:pPr>
                <a:defRPr/>
              </a:pPr>
              <a:t>1</a:t>
            </a:fld>
            <a:endParaRPr lang="en-US" dirty="0"/>
          </a:p>
        </p:txBody>
      </p:sp>
    </p:spTree>
    <p:extLst>
      <p:ext uri="{BB962C8B-B14F-4D97-AF65-F5344CB8AC3E}">
        <p14:creationId xmlns:p14="http://schemas.microsoft.com/office/powerpoint/2010/main" val="1139186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6315075" y="8687215"/>
            <a:ext cx="541756" cy="454720"/>
          </a:xfrm>
        </p:spPr>
        <p:txBody>
          <a:bodyPr/>
          <a:lstStyle/>
          <a:p>
            <a:pPr>
              <a:defRPr/>
            </a:pPr>
            <a:fld id="{55A525A6-F4CB-43B6-9C78-57158083D282}" type="slidenum">
              <a:rPr lang="en-US" smtClean="0"/>
              <a:pPr>
                <a:defRPr/>
              </a:pPr>
              <a:t>10</a:t>
            </a:fld>
            <a:endParaRPr lang="en-US" dirty="0"/>
          </a:p>
        </p:txBody>
      </p:sp>
    </p:spTree>
    <p:extLst>
      <p:ext uri="{BB962C8B-B14F-4D97-AF65-F5344CB8AC3E}">
        <p14:creationId xmlns:p14="http://schemas.microsoft.com/office/powerpoint/2010/main" val="969801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11</a:t>
            </a:fld>
            <a:endParaRPr lang="en-US" dirty="0"/>
          </a:p>
        </p:txBody>
      </p:sp>
    </p:spTree>
    <p:extLst>
      <p:ext uri="{BB962C8B-B14F-4D97-AF65-F5344CB8AC3E}">
        <p14:creationId xmlns:p14="http://schemas.microsoft.com/office/powerpoint/2010/main" val="2029481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xfrm>
            <a:off x="1144588" y="685800"/>
            <a:ext cx="4572000" cy="3429000"/>
          </a:xfrm>
          <a:ln/>
        </p:spPr>
      </p:sp>
      <p:sp>
        <p:nvSpPr>
          <p:cNvPr id="36867" name="Rectangle 3"/>
          <p:cNvSpPr>
            <a:spLocks noGrp="1" noChangeArrowheads="1"/>
          </p:cNvSpPr>
          <p:nvPr>
            <p:ph type="body" idx="1"/>
          </p:nvPr>
        </p:nvSpPr>
        <p:spPr>
          <a:xfrm>
            <a:off x="686503" y="4346709"/>
            <a:ext cx="5484996" cy="4111079"/>
          </a:xfrm>
        </p:spPr>
        <p:txBody>
          <a:bodyPr/>
          <a:lstStyle/>
          <a:p>
            <a:pPr>
              <a:defRPr/>
            </a:pPr>
            <a:endParaRPr lang="en-US" dirty="0"/>
          </a:p>
        </p:txBody>
      </p:sp>
    </p:spTree>
    <p:extLst>
      <p:ext uri="{BB962C8B-B14F-4D97-AF65-F5344CB8AC3E}">
        <p14:creationId xmlns:p14="http://schemas.microsoft.com/office/powerpoint/2010/main" val="2901994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pPr eaLnBrk="1" hangingPunct="1"/>
            <a:endParaRPr lang="en-US" dirty="0"/>
          </a:p>
        </p:txBody>
      </p:sp>
    </p:spTree>
    <p:extLst>
      <p:ext uri="{BB962C8B-B14F-4D97-AF65-F5344CB8AC3E}">
        <p14:creationId xmlns:p14="http://schemas.microsoft.com/office/powerpoint/2010/main" val="36191204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34749CF-4610-4B27-A674-7E89B8DA37D8}" type="slidenum">
              <a:rPr lang="en-US" smtClean="0"/>
              <a:pPr/>
              <a:t>14</a:t>
            </a:fld>
            <a:endParaRPr lang="en-US" dirty="0"/>
          </a:p>
        </p:txBody>
      </p:sp>
    </p:spTree>
    <p:extLst>
      <p:ext uri="{BB962C8B-B14F-4D97-AF65-F5344CB8AC3E}">
        <p14:creationId xmlns:p14="http://schemas.microsoft.com/office/powerpoint/2010/main" val="3228364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Arial" charset="0"/>
              <a:ea typeface="+mn-ea"/>
              <a:cs typeface="+mn-cs"/>
            </a:endParaRPr>
          </a:p>
        </p:txBody>
      </p:sp>
      <p:sp>
        <p:nvSpPr>
          <p:cNvPr id="4" name="Slide Number Placeholder 3"/>
          <p:cNvSpPr>
            <a:spLocks noGrp="1"/>
          </p:cNvSpPr>
          <p:nvPr>
            <p:ph type="sldNum" sz="quarter" idx="5"/>
          </p:nvPr>
        </p:nvSpPr>
        <p:spPr/>
        <p:txBody>
          <a:bodyPr/>
          <a:lstStyle/>
          <a:p>
            <a:pPr>
              <a:defRPr/>
            </a:pPr>
            <a:fld id="{55A525A6-F4CB-43B6-9C78-57158083D282}" type="slidenum">
              <a:rPr lang="en-US" smtClean="0"/>
              <a:pPr>
                <a:defRPr/>
              </a:pPr>
              <a:t>2</a:t>
            </a:fld>
            <a:endParaRPr lang="en-US" dirty="0"/>
          </a:p>
        </p:txBody>
      </p:sp>
    </p:spTree>
    <p:extLst>
      <p:ext uri="{BB962C8B-B14F-4D97-AF65-F5344CB8AC3E}">
        <p14:creationId xmlns:p14="http://schemas.microsoft.com/office/powerpoint/2010/main" val="2452436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55A525A6-F4CB-43B6-9C78-57158083D282}" type="slidenum">
              <a:rPr lang="en-US" smtClean="0"/>
              <a:pPr>
                <a:defRPr/>
              </a:pPr>
              <a:t>3</a:t>
            </a:fld>
            <a:endParaRPr lang="en-US" dirty="0"/>
          </a:p>
        </p:txBody>
      </p:sp>
    </p:spTree>
    <p:extLst>
      <p:ext uri="{BB962C8B-B14F-4D97-AF65-F5344CB8AC3E}">
        <p14:creationId xmlns:p14="http://schemas.microsoft.com/office/powerpoint/2010/main" val="1970392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6503" y="4344642"/>
            <a:ext cx="5459855" cy="4417695"/>
          </a:xfrm>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5"/>
          </p:nvPr>
        </p:nvSpPr>
        <p:spPr/>
        <p:txBody>
          <a:bodyPr/>
          <a:lstStyle/>
          <a:p>
            <a:pPr>
              <a:defRPr/>
            </a:pPr>
            <a:fld id="{55A525A6-F4CB-43B6-9C78-57158083D282}" type="slidenum">
              <a:rPr lang="en-US" smtClean="0"/>
              <a:pPr>
                <a:defRPr/>
              </a:pPr>
              <a:t>4</a:t>
            </a:fld>
            <a:endParaRPr lang="en-US" dirty="0"/>
          </a:p>
        </p:txBody>
      </p:sp>
    </p:spTree>
    <p:extLst>
      <p:ext uri="{BB962C8B-B14F-4D97-AF65-F5344CB8AC3E}">
        <p14:creationId xmlns:p14="http://schemas.microsoft.com/office/powerpoint/2010/main" val="536628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5A525A6-F4CB-43B6-9C78-57158083D282}" type="slidenum">
              <a:rPr lang="en-US" smtClean="0"/>
              <a:pPr>
                <a:defRPr/>
              </a:pPr>
              <a:t>5</a:t>
            </a:fld>
            <a:endParaRPr lang="en-US" dirty="0"/>
          </a:p>
        </p:txBody>
      </p:sp>
    </p:spTree>
    <p:extLst>
      <p:ext uri="{BB962C8B-B14F-4D97-AF65-F5344CB8AC3E}">
        <p14:creationId xmlns:p14="http://schemas.microsoft.com/office/powerpoint/2010/main" val="3139625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5A525A6-F4CB-43B6-9C78-57158083D282}" type="slidenum">
              <a:rPr lang="en-US" smtClean="0"/>
              <a:pPr>
                <a:defRPr/>
              </a:pPr>
              <a:t>6</a:t>
            </a:fld>
            <a:endParaRPr lang="en-US" dirty="0"/>
          </a:p>
        </p:txBody>
      </p:sp>
    </p:spTree>
    <p:extLst>
      <p:ext uri="{BB962C8B-B14F-4D97-AF65-F5344CB8AC3E}">
        <p14:creationId xmlns:p14="http://schemas.microsoft.com/office/powerpoint/2010/main" val="236867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7</a:t>
            </a:fld>
            <a:endParaRPr lang="en-US" dirty="0"/>
          </a:p>
        </p:txBody>
      </p:sp>
    </p:spTree>
    <p:extLst>
      <p:ext uri="{BB962C8B-B14F-4D97-AF65-F5344CB8AC3E}">
        <p14:creationId xmlns:p14="http://schemas.microsoft.com/office/powerpoint/2010/main" val="2249993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8</a:t>
            </a:fld>
            <a:endParaRPr lang="en-US" dirty="0"/>
          </a:p>
        </p:txBody>
      </p:sp>
    </p:spTree>
    <p:extLst>
      <p:ext uri="{BB962C8B-B14F-4D97-AF65-F5344CB8AC3E}">
        <p14:creationId xmlns:p14="http://schemas.microsoft.com/office/powerpoint/2010/main" val="1875407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5A525A6-F4CB-43B6-9C78-57158083D282}" type="slidenum">
              <a:rPr lang="en-US" smtClean="0"/>
              <a:pPr>
                <a:defRPr/>
              </a:pPr>
              <a:t>9</a:t>
            </a:fld>
            <a:endParaRPr lang="en-US" dirty="0"/>
          </a:p>
        </p:txBody>
      </p:sp>
    </p:spTree>
    <p:extLst>
      <p:ext uri="{BB962C8B-B14F-4D97-AF65-F5344CB8AC3E}">
        <p14:creationId xmlns:p14="http://schemas.microsoft.com/office/powerpoint/2010/main" val="4111287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943062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75492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3727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87501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974975"/>
          </a:xfrm>
          <a:prstGeom prst="rect">
            <a:avLst/>
          </a:prstGeom>
        </p:spPr>
        <p:txBody>
          <a:bodyPr/>
          <a:lstStyle/>
          <a:p>
            <a:r>
              <a:rPr lang="en-US"/>
              <a:t>Click to edit Master title style</a:t>
            </a:r>
            <a:endParaRPr lang="en-US" dirty="0"/>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US" b="0" dirty="0">
                <a:solidFill>
                  <a:srgbClr val="000000"/>
                </a:solidFill>
              </a:rPr>
              <a:t>DD MMM YY</a:t>
            </a:r>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b="0" dirty="0">
              <a:solidFill>
                <a:srgbClr val="000000"/>
              </a:solidFill>
            </a:endParaRPr>
          </a:p>
        </p:txBody>
      </p:sp>
      <p:sp>
        <p:nvSpPr>
          <p:cNvPr id="5" name="Slide Number Placeholder 5"/>
          <p:cNvSpPr>
            <a:spLocks noGrp="1"/>
          </p:cNvSpPr>
          <p:nvPr>
            <p:ph type="sldNum" sz="quarter" idx="12"/>
          </p:nvPr>
        </p:nvSpPr>
        <p:spPr>
          <a:xfrm>
            <a:off x="3124200" y="6324600"/>
            <a:ext cx="2895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050" i="1"/>
            </a:lvl1pPr>
          </a:lstStyle>
          <a:p>
            <a:pPr>
              <a:defRPr/>
            </a:pPr>
            <a:r>
              <a:rPr lang="en-US" b="0" dirty="0">
                <a:solidFill>
                  <a:srgbClr val="000000"/>
                </a:solidFill>
              </a:rPr>
              <a:t/>
            </a:r>
            <a:br>
              <a:rPr lang="en-US" b="0" dirty="0">
                <a:solidFill>
                  <a:srgbClr val="000000"/>
                </a:solidFill>
              </a:rPr>
            </a:br>
            <a:endParaRPr lang="en-US" b="0" dirty="0">
              <a:solidFill>
                <a:srgbClr val="000000"/>
              </a:solidFill>
            </a:endParaRPr>
          </a:p>
          <a:p>
            <a:pPr>
              <a:defRPr/>
            </a:pPr>
            <a:r>
              <a:rPr lang="en-US" b="0" dirty="0">
                <a:solidFill>
                  <a:srgbClr val="000000"/>
                </a:solidFill>
              </a:rPr>
              <a:t>&lt;#&gt;</a:t>
            </a:r>
          </a:p>
          <a:p>
            <a:pPr>
              <a:defRPr/>
            </a:pPr>
            <a:endParaRPr lang="en-US" b="0" dirty="0">
              <a:solidFill>
                <a:srgbClr val="000000"/>
              </a:solidFill>
            </a:endParaRPr>
          </a:p>
        </p:txBody>
      </p:sp>
    </p:spTree>
    <p:extLst>
      <p:ext uri="{BB962C8B-B14F-4D97-AF65-F5344CB8AC3E}">
        <p14:creationId xmlns:p14="http://schemas.microsoft.com/office/powerpoint/2010/main" val="2983389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0636"/>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8901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130648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2578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0054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60148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8777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20104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67783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OfficerSeal"/>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03225" y="98425"/>
            <a:ext cx="968375"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Line 12"/>
          <p:cNvSpPr>
            <a:spLocks noChangeShapeType="1"/>
          </p:cNvSpPr>
          <p:nvPr/>
        </p:nvSpPr>
        <p:spPr bwMode="auto">
          <a:xfrm>
            <a:off x="797442" y="1447800"/>
            <a:ext cx="7584558" cy="0"/>
          </a:xfrm>
          <a:prstGeom prst="line">
            <a:avLst/>
          </a:prstGeom>
          <a:noFill/>
          <a:ln w="50800">
            <a:solidFill>
              <a:srgbClr val="FF0000"/>
            </a:solidFill>
            <a:round/>
            <a:headEnd/>
            <a:tailEn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4178" r:id="rId1"/>
    <p:sldLayoutId id="2147484179" r:id="rId2"/>
    <p:sldLayoutId id="2147484180" r:id="rId3"/>
    <p:sldLayoutId id="2147484181" r:id="rId4"/>
    <p:sldLayoutId id="2147484182" r:id="rId5"/>
    <p:sldLayoutId id="2147484183" r:id="rId6"/>
    <p:sldLayoutId id="2147484184" r:id="rId7"/>
    <p:sldLayoutId id="2147484185" r:id="rId8"/>
    <p:sldLayoutId id="2147484186" r:id="rId9"/>
    <p:sldLayoutId id="2147484187" r:id="rId10"/>
    <p:sldLayoutId id="2147484188" r:id="rId11"/>
    <p:sldLayoutId id="2147484189" r:id="rId12"/>
    <p:sldLayoutId id="2147484203"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navy.libraryreserve.com/" TargetMode="External"/><Relationship Id="rId3" Type="http://schemas.openxmlformats.org/officeDocument/2006/relationships/hyperlink" Target="http://www.hqmc.marines.mil/hrom/OrganizationWorkforce.aspx" TargetMode="External"/><Relationship Id="rId7" Type="http://schemas.openxmlformats.org/officeDocument/2006/relationships/hyperlink" Target="http://jko.jten.mi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marinenet.usmc.mil/" TargetMode="External"/><Relationship Id="rId5" Type="http://schemas.openxmlformats.org/officeDocument/2006/relationships/hyperlink" Target="https://twms.navy.mil/login.asp" TargetMode="External"/><Relationship Id="rId10" Type="http://schemas.openxmlformats.org/officeDocument/2006/relationships/image" Target="../media/image9.png"/><Relationship Id="rId4" Type="http://schemas.openxmlformats.org/officeDocument/2006/relationships/hyperlink" Target="http://www.hqmc.marines.mil/hrom/SponsoredTraining.aspx" TargetMode="External"/><Relationship Id="rId9" Type="http://schemas.openxmlformats.org/officeDocument/2006/relationships/hyperlink" Target="http://www.dau.edu/"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mailto:smb.hqmc.arhb.trng@usmc.mil"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hyperlink" Target="mailto:SMB_HQMC_COI-ADMIN@usmc.mil" TargetMode="External"/><Relationship Id="rId4" Type="http://schemas.openxmlformats.org/officeDocument/2006/relationships/hyperlink" Target="mailto:SMBHQMCCLDP@usmc.mil"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74730"/>
            <a:ext cx="1638300" cy="1196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685800" y="304982"/>
            <a:ext cx="8378190" cy="954107"/>
          </a:xfrm>
          <a:prstGeom prst="rect">
            <a:avLst/>
          </a:prstGeom>
        </p:spPr>
        <p:txBody>
          <a:bodyPr wrap="square">
            <a:spAutoFit/>
          </a:bodyPr>
          <a:lstStyle/>
          <a:p>
            <a:pPr algn="ctr"/>
            <a:r>
              <a:rPr lang="en-US" sz="2800" dirty="0">
                <a:latin typeface="Century Gothic" panose="020B0502020202020204" pitchFamily="34" charset="0"/>
              </a:rPr>
              <a:t>Human Resources &amp; </a:t>
            </a:r>
            <a:endParaRPr lang="en-US" sz="2800" dirty="0" smtClean="0">
              <a:latin typeface="Century Gothic" panose="020B0502020202020204" pitchFamily="34" charset="0"/>
            </a:endParaRPr>
          </a:p>
          <a:p>
            <a:pPr algn="ctr"/>
            <a:r>
              <a:rPr lang="en-US" sz="2800" dirty="0" smtClean="0">
                <a:latin typeface="Century Gothic" panose="020B0502020202020204" pitchFamily="34" charset="0"/>
              </a:rPr>
              <a:t>Organizational </a:t>
            </a:r>
            <a:r>
              <a:rPr lang="en-US" sz="2800" dirty="0">
                <a:latin typeface="Century Gothic" panose="020B0502020202020204" pitchFamily="34" charset="0"/>
              </a:rPr>
              <a:t>Management Branch (HROM)</a:t>
            </a: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434" y="63095"/>
            <a:ext cx="931316" cy="931316"/>
          </a:xfrm>
          <a:prstGeom prst="rect">
            <a:avLst/>
          </a:prstGeom>
        </p:spPr>
      </p:pic>
      <p:sp>
        <p:nvSpPr>
          <p:cNvPr id="19" name="Title 5"/>
          <p:cNvSpPr txBox="1">
            <a:spLocks/>
          </p:cNvSpPr>
          <p:nvPr/>
        </p:nvSpPr>
        <p:spPr>
          <a:xfrm>
            <a:off x="819150" y="1963260"/>
            <a:ext cx="7772400" cy="2247552"/>
          </a:xfrm>
          <a:prstGeom prst="rect">
            <a:avLst/>
          </a:prstGeom>
        </p:spPr>
        <p:txBody>
          <a:bodyPr>
            <a:normAutofit fontScale="90000"/>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pPr fontAlgn="auto">
              <a:spcAft>
                <a:spcPts val="0"/>
              </a:spcAft>
              <a:defRPr/>
            </a:pPr>
            <a:r>
              <a:rPr lang="en-US" b="0" kern="0" dirty="0" smtClean="0">
                <a:latin typeface="Century Gothic" panose="020B0502020202020204" pitchFamily="34" charset="0"/>
              </a:rPr>
              <a:t>Organizational and Workforce Management Section</a:t>
            </a:r>
            <a:br>
              <a:rPr lang="en-US" b="0" kern="0" dirty="0" smtClean="0">
                <a:latin typeface="Century Gothic" panose="020B0502020202020204" pitchFamily="34" charset="0"/>
              </a:rPr>
            </a:br>
            <a:r>
              <a:rPr lang="en-US" b="0" kern="0" dirty="0" smtClean="0">
                <a:latin typeface="Century Gothic" panose="020B0502020202020204" pitchFamily="34" charset="0"/>
              </a:rPr>
              <a:t>(ARHM)</a:t>
            </a:r>
            <a:endParaRPr lang="en-US" sz="2000" b="0" kern="0" dirty="0">
              <a:latin typeface="Century Gothic" panose="020B0502020202020204" pitchFamily="34" charset="0"/>
            </a:endParaRPr>
          </a:p>
        </p:txBody>
      </p:sp>
      <p:pic>
        <p:nvPicPr>
          <p:cNvPr id="21" name="Picture 20"/>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566410" y="3749040"/>
            <a:ext cx="2172890" cy="2308695"/>
          </a:xfrm>
          <a:prstGeom prst="rect">
            <a:avLst/>
          </a:prstGeom>
        </p:spPr>
      </p:pic>
      <p:pic>
        <p:nvPicPr>
          <p:cNvPr id="2" name="Picture 1"/>
          <p:cNvPicPr>
            <a:picLocks noChangeAspect="1"/>
          </p:cNvPicPr>
          <p:nvPr/>
        </p:nvPicPr>
        <p:blipFill>
          <a:blip r:embed="rId5"/>
          <a:stretch>
            <a:fillRect/>
          </a:stretch>
        </p:blipFill>
        <p:spPr>
          <a:xfrm>
            <a:off x="1472502" y="3961813"/>
            <a:ext cx="3234407" cy="2254981"/>
          </a:xfrm>
          <a:prstGeom prst="rect">
            <a:avLst/>
          </a:prstGeom>
        </p:spPr>
      </p:pic>
    </p:spTree>
    <p:extLst>
      <p:ext uri="{BB962C8B-B14F-4D97-AF65-F5344CB8AC3E}">
        <p14:creationId xmlns:p14="http://schemas.microsoft.com/office/powerpoint/2010/main" val="1223659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 descr="Image result for iwo jima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Title 1"/>
          <p:cNvSpPr txBox="1">
            <a:spLocks/>
          </p:cNvSpPr>
          <p:nvPr/>
        </p:nvSpPr>
        <p:spPr>
          <a:xfrm>
            <a:off x="1449807" y="602878"/>
            <a:ext cx="6953414" cy="1143000"/>
          </a:xfrm>
          <a:prstGeom prst="rect">
            <a:avLst/>
          </a:prstGeom>
          <a:noFill/>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b="0" kern="0" dirty="0">
                <a:latin typeface="Century Gothic" panose="020B0502020202020204" pitchFamily="34" charset="0"/>
              </a:rPr>
              <a:t>Our Services</a:t>
            </a:r>
          </a:p>
        </p:txBody>
      </p:sp>
      <p:sp>
        <p:nvSpPr>
          <p:cNvPr id="9" name="Rectangle 3"/>
          <p:cNvSpPr txBox="1">
            <a:spLocks noChangeArrowheads="1"/>
          </p:cNvSpPr>
          <p:nvPr/>
        </p:nvSpPr>
        <p:spPr>
          <a:xfrm>
            <a:off x="814388" y="1745877"/>
            <a:ext cx="8329612" cy="5112123"/>
          </a:xfrm>
          <a:prstGeom prst="rect">
            <a:avLst/>
          </a:prstGeom>
          <a:noFill/>
        </p:spPr>
        <p:txBody>
          <a:bodyPr wrap="square"/>
          <a:lstStyle>
            <a:lvl1pPr marL="342900" indent="-342900" algn="l" rtl="0" eaLnBrk="1" fontAlgn="base" hangingPunct="1">
              <a:spcBef>
                <a:spcPct val="20000"/>
              </a:spcBef>
              <a:spcAft>
                <a:spcPct val="0"/>
              </a:spcAft>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1"/>
            <a:r>
              <a:rPr lang="en-US" sz="1800" dirty="0">
                <a:solidFill>
                  <a:srgbClr val="002060"/>
                </a:solidFill>
                <a:latin typeface="Century Gothic" panose="020B0502020202020204" pitchFamily="34" charset="0"/>
              </a:rPr>
              <a:t>Academic Degree Program (ADP)</a:t>
            </a:r>
          </a:p>
          <a:p>
            <a:pPr lvl="2"/>
            <a:r>
              <a:rPr lang="en-US" sz="1800" b="0" dirty="0">
                <a:latin typeface="Century Gothic" panose="020B0502020202020204" pitchFamily="34" charset="0"/>
              </a:rPr>
              <a:t>Tuition Assistance</a:t>
            </a:r>
          </a:p>
          <a:p>
            <a:pPr lvl="2"/>
            <a:r>
              <a:rPr lang="en-US" sz="1800" b="0" dirty="0">
                <a:latin typeface="Century Gothic" panose="020B0502020202020204" pitchFamily="34" charset="0"/>
              </a:rPr>
              <a:t>Accredited Degrees and Certificates</a:t>
            </a:r>
          </a:p>
          <a:p>
            <a:pPr lvl="1"/>
            <a:r>
              <a:rPr lang="en-US" sz="1800" dirty="0">
                <a:solidFill>
                  <a:srgbClr val="002060"/>
                </a:solidFill>
                <a:latin typeface="Century Gothic" panose="020B0502020202020204" pitchFamily="34" charset="0"/>
              </a:rPr>
              <a:t>Civilian Leadership Development Program (CLD)</a:t>
            </a:r>
          </a:p>
          <a:p>
            <a:pPr lvl="1"/>
            <a:r>
              <a:rPr lang="en-US" sz="1800" dirty="0">
                <a:solidFill>
                  <a:srgbClr val="002060"/>
                </a:solidFill>
                <a:latin typeface="Century Gothic" panose="020B0502020202020204" pitchFamily="34" charset="0"/>
              </a:rPr>
              <a:t>Strategic Training Advising </a:t>
            </a:r>
          </a:p>
          <a:p>
            <a:pPr lvl="2"/>
            <a:r>
              <a:rPr lang="en-US" sz="1800" b="0" dirty="0">
                <a:latin typeface="Century Gothic" panose="020B0502020202020204" pitchFamily="34" charset="0"/>
              </a:rPr>
              <a:t>Individual Development Plan (IDP)</a:t>
            </a:r>
          </a:p>
          <a:p>
            <a:pPr lvl="2"/>
            <a:r>
              <a:rPr lang="en-US" sz="1800" b="0" dirty="0">
                <a:latin typeface="Century Gothic" panose="020B0502020202020204" pitchFamily="34" charset="0"/>
              </a:rPr>
              <a:t>Mandatory Training Completion Analytics</a:t>
            </a:r>
          </a:p>
          <a:p>
            <a:pPr lvl="2"/>
            <a:r>
              <a:rPr lang="en-US" sz="1800" b="0" dirty="0">
                <a:latin typeface="Century Gothic" panose="020B0502020202020204" pitchFamily="34" charset="0"/>
              </a:rPr>
              <a:t>Career Mapping Services</a:t>
            </a:r>
          </a:p>
          <a:p>
            <a:pPr lvl="1"/>
            <a:r>
              <a:rPr lang="en-US" sz="1800" dirty="0">
                <a:solidFill>
                  <a:srgbClr val="002060"/>
                </a:solidFill>
                <a:latin typeface="Century Gothic" panose="020B0502020202020204" pitchFamily="34" charset="0"/>
              </a:rPr>
              <a:t>On-Site Training</a:t>
            </a:r>
          </a:p>
          <a:p>
            <a:pPr lvl="2"/>
            <a:r>
              <a:rPr lang="en-US" sz="1800" b="0" dirty="0">
                <a:latin typeface="Century Gothic" panose="020B0502020202020204" pitchFamily="34" charset="0"/>
              </a:rPr>
              <a:t>Competency-Based Training</a:t>
            </a:r>
          </a:p>
          <a:p>
            <a:pPr lvl="2"/>
            <a:r>
              <a:rPr lang="en-US" sz="1800" b="0" dirty="0">
                <a:latin typeface="Century Gothic" panose="020B0502020202020204" pitchFamily="34" charset="0"/>
              </a:rPr>
              <a:t>Retirement Courses</a:t>
            </a:r>
          </a:p>
          <a:p>
            <a:pPr lvl="2"/>
            <a:r>
              <a:rPr lang="en-US" sz="1800" b="0" dirty="0">
                <a:latin typeface="Century Gothic" panose="020B0502020202020204" pitchFamily="34" charset="0"/>
              </a:rPr>
              <a:t>Professional Development Classes</a:t>
            </a:r>
          </a:p>
          <a:p>
            <a:pPr lvl="1"/>
            <a:r>
              <a:rPr lang="en-US" sz="1800" dirty="0">
                <a:solidFill>
                  <a:srgbClr val="002060"/>
                </a:solidFill>
                <a:latin typeface="Century Gothic" panose="020B0502020202020204" pitchFamily="34" charset="0"/>
              </a:rPr>
              <a:t>Administration Community of Interest (COI)</a:t>
            </a:r>
          </a:p>
          <a:p>
            <a:pPr lvl="1"/>
            <a:r>
              <a:rPr lang="en-US" sz="1800" dirty="0">
                <a:solidFill>
                  <a:srgbClr val="002060"/>
                </a:solidFill>
                <a:latin typeface="Century Gothic" panose="020B0502020202020204" pitchFamily="34" charset="0"/>
              </a:rPr>
              <a:t>Marine Corps Acculturation Program (MCAP)</a:t>
            </a:r>
          </a:p>
        </p:txBody>
      </p:sp>
      <p:pic>
        <p:nvPicPr>
          <p:cNvPr id="10" name="Picture 9"/>
          <p:cNvPicPr>
            <a:picLocks noChangeAspect="1"/>
          </p:cNvPicPr>
          <p:nvPr/>
        </p:nvPicPr>
        <p:blipFill>
          <a:blip r:embed="rId3"/>
          <a:stretch>
            <a:fillRect/>
          </a:stretch>
        </p:blipFill>
        <p:spPr>
          <a:xfrm>
            <a:off x="358815" y="8212"/>
            <a:ext cx="1273074" cy="1352641"/>
          </a:xfrm>
          <a:prstGeom prst="rect">
            <a:avLst/>
          </a:prstGeom>
        </p:spPr>
      </p:pic>
    </p:spTree>
    <p:extLst>
      <p:ext uri="{BB962C8B-B14F-4D97-AF65-F5344CB8AC3E}">
        <p14:creationId xmlns:p14="http://schemas.microsoft.com/office/powerpoint/2010/main" val="367763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1600200"/>
            <a:ext cx="9144000" cy="5257800"/>
          </a:xfrm>
        </p:spPr>
        <p:txBody>
          <a:bodyPr/>
          <a:lstStyle/>
          <a:p>
            <a:pPr marL="0" indent="0">
              <a:buNone/>
            </a:pPr>
            <a:endParaRPr lang="en-US" dirty="0">
              <a:solidFill>
                <a:srgbClr val="002060"/>
              </a:solidFill>
              <a:latin typeface="Century Gothic" panose="020B0502020202020204" pitchFamily="34" charset="0"/>
            </a:endParaRPr>
          </a:p>
          <a:p>
            <a:pPr marL="0" indent="0">
              <a:buNone/>
            </a:pPr>
            <a:r>
              <a:rPr lang="en-US" dirty="0">
                <a:solidFill>
                  <a:srgbClr val="002060"/>
                </a:solidFill>
                <a:latin typeface="Century Gothic" panose="020B0502020202020204" pitchFamily="34" charset="0"/>
              </a:rPr>
              <a:t>Don’t miss: </a:t>
            </a:r>
          </a:p>
          <a:p>
            <a:pPr marL="0" indent="0" algn="ctr">
              <a:buNone/>
            </a:pPr>
            <a:r>
              <a:rPr lang="en-US" b="1" dirty="0">
                <a:latin typeface="Century Gothic" panose="020B0502020202020204" pitchFamily="34" charset="0"/>
              </a:rPr>
              <a:t>Marine Corps Acculturation Program</a:t>
            </a:r>
          </a:p>
          <a:p>
            <a:pPr marL="0" indent="0" algn="ctr">
              <a:buNone/>
            </a:pPr>
            <a:r>
              <a:rPr lang="en-US" b="1" dirty="0">
                <a:latin typeface="Century Gothic" panose="020B0502020202020204" pitchFamily="34" charset="0"/>
              </a:rPr>
              <a:t>(MCAP)</a:t>
            </a:r>
          </a:p>
          <a:p>
            <a:pPr marL="0" indent="0">
              <a:buNone/>
            </a:pPr>
            <a:r>
              <a:rPr lang="en-US" dirty="0">
                <a:solidFill>
                  <a:srgbClr val="002060"/>
                </a:solidFill>
                <a:latin typeface="Century Gothic" panose="020B0502020202020204" pitchFamily="34" charset="0"/>
              </a:rPr>
              <a:t>Complete your:</a:t>
            </a:r>
          </a:p>
          <a:p>
            <a:pPr marL="0" indent="0" algn="ctr">
              <a:buNone/>
            </a:pPr>
            <a:r>
              <a:rPr lang="en-US" b="1" dirty="0">
                <a:latin typeface="Century Gothic" panose="020B0502020202020204" pitchFamily="34" charset="0"/>
              </a:rPr>
              <a:t>Introductory and Mandatory Training</a:t>
            </a:r>
          </a:p>
          <a:p>
            <a:pPr marL="0" indent="0">
              <a:buNone/>
            </a:pPr>
            <a:r>
              <a:rPr lang="en-US" sz="2000" dirty="0">
                <a:latin typeface="Century Gothic" panose="020B0502020202020204" pitchFamily="34" charset="0"/>
              </a:rPr>
              <a:t>Located in your Total Workforce Management System (TWMS) account</a:t>
            </a:r>
          </a:p>
        </p:txBody>
      </p:sp>
      <p:sp>
        <p:nvSpPr>
          <p:cNvPr id="7" name="AutoShape 4" descr="Image result for iwo jima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Title 1"/>
          <p:cNvSpPr txBox="1">
            <a:spLocks/>
          </p:cNvSpPr>
          <p:nvPr/>
        </p:nvSpPr>
        <p:spPr>
          <a:xfrm>
            <a:off x="1449807" y="602878"/>
            <a:ext cx="6953414" cy="1143000"/>
          </a:xfrm>
          <a:prstGeom prst="rect">
            <a:avLst/>
          </a:prstGeom>
          <a:noFill/>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b="0" kern="0" dirty="0">
                <a:latin typeface="Century Gothic" panose="020B0502020202020204" pitchFamily="34" charset="0"/>
              </a:rPr>
              <a:t>Next Steps…</a:t>
            </a:r>
          </a:p>
        </p:txBody>
      </p:sp>
      <p:pic>
        <p:nvPicPr>
          <p:cNvPr id="9" name="Picture 8"/>
          <p:cNvPicPr>
            <a:picLocks noChangeAspect="1"/>
          </p:cNvPicPr>
          <p:nvPr/>
        </p:nvPicPr>
        <p:blipFill>
          <a:blip r:embed="rId3"/>
          <a:stretch>
            <a:fillRect/>
          </a:stretch>
        </p:blipFill>
        <p:spPr>
          <a:xfrm>
            <a:off x="358815" y="8212"/>
            <a:ext cx="1273074" cy="1352641"/>
          </a:xfrm>
          <a:prstGeom prst="rect">
            <a:avLst/>
          </a:prstGeom>
        </p:spPr>
      </p:pic>
    </p:spTree>
    <p:extLst>
      <p:ext uri="{BB962C8B-B14F-4D97-AF65-F5344CB8AC3E}">
        <p14:creationId xmlns:p14="http://schemas.microsoft.com/office/powerpoint/2010/main" val="313863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0" y="1471613"/>
            <a:ext cx="9144000" cy="5386387"/>
          </a:xfrm>
        </p:spPr>
        <p:txBody>
          <a:bodyPr/>
          <a:lstStyle/>
          <a:p>
            <a:pPr marL="0" indent="0">
              <a:lnSpc>
                <a:spcPct val="80000"/>
              </a:lnSpc>
              <a:buFont typeface="Wingdings" pitchFamily="2" charset="2"/>
              <a:buNone/>
              <a:defRPr/>
            </a:pPr>
            <a:endParaRPr lang="en-US" sz="1600" dirty="0"/>
          </a:p>
          <a:p>
            <a:pPr marL="0" indent="0">
              <a:lnSpc>
                <a:spcPct val="80000"/>
              </a:lnSpc>
              <a:buFont typeface="Wingdings" pitchFamily="2" charset="2"/>
              <a:buNone/>
              <a:defRPr/>
            </a:pPr>
            <a:endParaRPr lang="en-US" sz="1600" b="1" dirty="0">
              <a:latin typeface="Century Gothic" panose="020B0502020202020204" pitchFamily="34" charset="0"/>
            </a:endParaRPr>
          </a:p>
          <a:p>
            <a:pPr marL="0" indent="0" algn="ctr">
              <a:lnSpc>
                <a:spcPct val="80000"/>
              </a:lnSpc>
              <a:buFont typeface="Wingdings" pitchFamily="2" charset="2"/>
              <a:buNone/>
              <a:defRPr/>
            </a:pPr>
            <a:r>
              <a:rPr lang="en-US" sz="1800" b="1" dirty="0">
                <a:solidFill>
                  <a:srgbClr val="002060"/>
                </a:solidFill>
                <a:latin typeface="Century Gothic" panose="020B0502020202020204" pitchFamily="34" charset="0"/>
              </a:rPr>
              <a:t>ARHM Website </a:t>
            </a:r>
          </a:p>
          <a:p>
            <a:pPr marL="0" indent="0" algn="ctr">
              <a:lnSpc>
                <a:spcPct val="80000"/>
              </a:lnSpc>
              <a:buFont typeface="Wingdings" pitchFamily="2" charset="2"/>
              <a:buNone/>
              <a:defRPr/>
            </a:pPr>
            <a:r>
              <a:rPr lang="en-US" sz="1800" dirty="0">
                <a:latin typeface="Century Gothic" panose="020B0502020202020204" pitchFamily="34" charset="0"/>
                <a:hlinkClick r:id="rId3"/>
              </a:rPr>
              <a:t>http://www.hqmc.marines.mil/hrom/OrganizationWorkforce.aspx</a:t>
            </a:r>
            <a:r>
              <a:rPr lang="en-US" sz="1800" dirty="0">
                <a:latin typeface="Century Gothic" panose="020B0502020202020204" pitchFamily="34" charset="0"/>
              </a:rPr>
              <a:t> </a:t>
            </a:r>
          </a:p>
          <a:p>
            <a:pPr marL="0" indent="0" algn="ctr">
              <a:lnSpc>
                <a:spcPct val="80000"/>
              </a:lnSpc>
              <a:buFont typeface="Wingdings" pitchFamily="2" charset="2"/>
              <a:buNone/>
              <a:defRPr/>
            </a:pPr>
            <a:endParaRPr lang="en-US" sz="1800" dirty="0">
              <a:latin typeface="Century Gothic" panose="020B0502020202020204" pitchFamily="34" charset="0"/>
            </a:endParaRPr>
          </a:p>
          <a:p>
            <a:pPr marL="0" indent="0" algn="ctr">
              <a:lnSpc>
                <a:spcPct val="80000"/>
              </a:lnSpc>
              <a:buFont typeface="Wingdings" pitchFamily="2" charset="2"/>
              <a:buNone/>
              <a:defRPr/>
            </a:pPr>
            <a:r>
              <a:rPr lang="en-US" sz="1800" b="1" dirty="0">
                <a:solidFill>
                  <a:srgbClr val="002060"/>
                </a:solidFill>
                <a:latin typeface="Century Gothic" panose="020B0502020202020204" pitchFamily="34" charset="0"/>
              </a:rPr>
              <a:t>On-site Training Webpage</a:t>
            </a:r>
          </a:p>
          <a:p>
            <a:pPr marL="0" indent="0" algn="ctr">
              <a:lnSpc>
                <a:spcPct val="80000"/>
              </a:lnSpc>
              <a:buFont typeface="Wingdings" pitchFamily="2" charset="2"/>
              <a:buNone/>
              <a:defRPr/>
            </a:pPr>
            <a:r>
              <a:rPr lang="en-US" sz="1800" dirty="0">
                <a:latin typeface="Century Gothic" panose="020B0502020202020204" pitchFamily="34" charset="0"/>
                <a:hlinkClick r:id="rId4"/>
              </a:rPr>
              <a:t>http://www.hqmc.marines.mil/hrom/SponsoredTraining.aspx</a:t>
            </a:r>
            <a:r>
              <a:rPr lang="en-US" sz="1800" dirty="0">
                <a:latin typeface="Century Gothic" panose="020B0502020202020204" pitchFamily="34" charset="0"/>
              </a:rPr>
              <a:t>  </a:t>
            </a:r>
          </a:p>
          <a:p>
            <a:pPr marL="0" indent="0" algn="ctr">
              <a:lnSpc>
                <a:spcPct val="80000"/>
              </a:lnSpc>
              <a:buFont typeface="Wingdings" pitchFamily="2" charset="2"/>
              <a:buNone/>
              <a:defRPr/>
            </a:pPr>
            <a:endParaRPr lang="en-US" sz="1800" dirty="0">
              <a:latin typeface="Century Gothic" panose="020B0502020202020204" pitchFamily="34" charset="0"/>
            </a:endParaRPr>
          </a:p>
          <a:p>
            <a:pPr marL="0" indent="0" algn="ctr">
              <a:lnSpc>
                <a:spcPct val="80000"/>
              </a:lnSpc>
              <a:buFont typeface="Wingdings" pitchFamily="2" charset="2"/>
              <a:buNone/>
              <a:defRPr/>
            </a:pPr>
            <a:r>
              <a:rPr lang="en-US" sz="1800" b="1" dirty="0">
                <a:solidFill>
                  <a:srgbClr val="002060"/>
                </a:solidFill>
                <a:latin typeface="Century Gothic" panose="020B0502020202020204" pitchFamily="34" charset="0"/>
              </a:rPr>
              <a:t>Online Training </a:t>
            </a:r>
          </a:p>
          <a:p>
            <a:pPr marL="0" indent="0">
              <a:lnSpc>
                <a:spcPct val="80000"/>
              </a:lnSpc>
              <a:buFont typeface="Wingdings" pitchFamily="2" charset="2"/>
              <a:buNone/>
              <a:defRPr/>
            </a:pPr>
            <a:r>
              <a:rPr lang="en-US" sz="1800" dirty="0">
                <a:latin typeface="Century Gothic" panose="020B0502020202020204" pitchFamily="34" charset="0"/>
              </a:rPr>
              <a:t>                             - </a:t>
            </a:r>
            <a:r>
              <a:rPr lang="en-US" sz="1800" b="1" dirty="0">
                <a:latin typeface="Century Gothic" panose="020B0502020202020204" pitchFamily="34" charset="0"/>
              </a:rPr>
              <a:t>TWMS:</a:t>
            </a:r>
            <a:r>
              <a:rPr lang="en-US" sz="1800" dirty="0">
                <a:latin typeface="Century Gothic" panose="020B0502020202020204" pitchFamily="34" charset="0"/>
              </a:rPr>
              <a:t> </a:t>
            </a:r>
            <a:r>
              <a:rPr lang="en-US" sz="1800" dirty="0">
                <a:latin typeface="Century Gothic" panose="020B0502020202020204" pitchFamily="34" charset="0"/>
                <a:hlinkClick r:id="rId5"/>
              </a:rPr>
              <a:t>https://twms.navy.mil/login.asp</a:t>
            </a:r>
            <a:r>
              <a:rPr lang="en-US" sz="1800" dirty="0">
                <a:latin typeface="Century Gothic" panose="020B0502020202020204" pitchFamily="34" charset="0"/>
              </a:rPr>
              <a:t> </a:t>
            </a:r>
          </a:p>
          <a:p>
            <a:pPr marL="0" indent="0" eaLnBrk="1" hangingPunct="1">
              <a:lnSpc>
                <a:spcPct val="80000"/>
              </a:lnSpc>
              <a:buNone/>
              <a:defRPr/>
            </a:pPr>
            <a:r>
              <a:rPr lang="en-US" sz="1800" dirty="0">
                <a:latin typeface="Century Gothic" panose="020B0502020202020204" pitchFamily="34" charset="0"/>
              </a:rPr>
              <a:t>                             - </a:t>
            </a:r>
            <a:r>
              <a:rPr lang="en-US" sz="1800" b="1" dirty="0">
                <a:latin typeface="Century Gothic" panose="020B0502020202020204" pitchFamily="34" charset="0"/>
              </a:rPr>
              <a:t>MARINE NET: </a:t>
            </a:r>
            <a:r>
              <a:rPr lang="en-US" sz="1800" dirty="0">
                <a:latin typeface="Century Gothic" panose="020B0502020202020204" pitchFamily="34" charset="0"/>
                <a:hlinkClick r:id="rId6"/>
              </a:rPr>
              <a:t>https://www.marinenet.usmc.mil</a:t>
            </a:r>
            <a:r>
              <a:rPr lang="en-US" sz="1800" dirty="0">
                <a:latin typeface="Century Gothic" panose="020B0502020202020204" pitchFamily="34" charset="0"/>
              </a:rPr>
              <a:t>  </a:t>
            </a:r>
          </a:p>
          <a:p>
            <a:pPr marL="0" indent="0" eaLnBrk="1" hangingPunct="1">
              <a:lnSpc>
                <a:spcPct val="80000"/>
              </a:lnSpc>
              <a:buNone/>
              <a:defRPr/>
            </a:pPr>
            <a:r>
              <a:rPr lang="en-US" sz="1800" dirty="0">
                <a:latin typeface="Century Gothic" panose="020B0502020202020204" pitchFamily="34" charset="0"/>
              </a:rPr>
              <a:t>                             - </a:t>
            </a:r>
            <a:r>
              <a:rPr lang="en-US" sz="1800" b="1" dirty="0">
                <a:latin typeface="Century Gothic" panose="020B0502020202020204" pitchFamily="34" charset="0"/>
              </a:rPr>
              <a:t>JOINT KNOWLEDGE ONLINE: </a:t>
            </a:r>
            <a:r>
              <a:rPr lang="en-US" sz="1800" dirty="0">
                <a:latin typeface="Century Gothic" panose="020B0502020202020204" pitchFamily="34" charset="0"/>
                <a:hlinkClick r:id="rId7"/>
              </a:rPr>
              <a:t>http://jko.jten.mil/</a:t>
            </a:r>
            <a:r>
              <a:rPr lang="en-US" sz="1800" dirty="0">
                <a:latin typeface="Century Gothic" panose="020B0502020202020204" pitchFamily="34" charset="0"/>
              </a:rPr>
              <a:t> </a:t>
            </a:r>
          </a:p>
          <a:p>
            <a:pPr marL="0" indent="0" eaLnBrk="1" hangingPunct="1">
              <a:lnSpc>
                <a:spcPct val="80000"/>
              </a:lnSpc>
              <a:buNone/>
              <a:defRPr/>
            </a:pPr>
            <a:r>
              <a:rPr lang="en-US" sz="1800" dirty="0">
                <a:latin typeface="Century Gothic" panose="020B0502020202020204" pitchFamily="34" charset="0"/>
              </a:rPr>
              <a:t>                             - </a:t>
            </a:r>
            <a:r>
              <a:rPr lang="en-US" sz="1800" b="1" dirty="0">
                <a:latin typeface="Century Gothic" panose="020B0502020202020204" pitchFamily="34" charset="0"/>
              </a:rPr>
              <a:t>NAVY GENERAL LIBRARY: </a:t>
            </a:r>
            <a:r>
              <a:rPr lang="en-US" sz="1800" dirty="0">
                <a:latin typeface="Century Gothic" panose="020B0502020202020204" pitchFamily="34" charset="0"/>
                <a:hlinkClick r:id="rId8"/>
              </a:rPr>
              <a:t>https://navy.libraryreserve.com</a:t>
            </a:r>
            <a:endParaRPr lang="en-US" sz="1800" dirty="0">
              <a:latin typeface="Century Gothic" panose="020B0502020202020204" pitchFamily="34" charset="0"/>
            </a:endParaRPr>
          </a:p>
          <a:p>
            <a:pPr marL="0" indent="0" eaLnBrk="1" hangingPunct="1">
              <a:lnSpc>
                <a:spcPct val="80000"/>
              </a:lnSpc>
              <a:buNone/>
              <a:defRPr/>
            </a:pPr>
            <a:r>
              <a:rPr lang="en-US" sz="1800" dirty="0">
                <a:latin typeface="Century Gothic" panose="020B0502020202020204" pitchFamily="34" charset="0"/>
              </a:rPr>
              <a:t>                             - </a:t>
            </a:r>
            <a:r>
              <a:rPr lang="en-US" sz="1800" b="1" dirty="0">
                <a:latin typeface="Century Gothic" panose="020B0502020202020204" pitchFamily="34" charset="0"/>
              </a:rPr>
              <a:t>DAU (acquisition): </a:t>
            </a:r>
            <a:r>
              <a:rPr lang="en-US" sz="1800" dirty="0">
                <a:latin typeface="Century Gothic" panose="020B0502020202020204" pitchFamily="34" charset="0"/>
                <a:hlinkClick r:id="rId9"/>
              </a:rPr>
              <a:t>http://www.dau.edu</a:t>
            </a:r>
            <a:endParaRPr lang="en-US" sz="1800" dirty="0">
              <a:latin typeface="Century Gothic" panose="020B0502020202020204" pitchFamily="34" charset="0"/>
            </a:endParaRPr>
          </a:p>
          <a:p>
            <a:pPr marL="0" indent="0" algn="ctr" eaLnBrk="1" hangingPunct="1">
              <a:lnSpc>
                <a:spcPct val="80000"/>
              </a:lnSpc>
              <a:buFont typeface="Wingdings" pitchFamily="2" charset="2"/>
              <a:buNone/>
              <a:defRPr/>
            </a:pPr>
            <a:endParaRPr lang="en-US" sz="1800" dirty="0">
              <a:latin typeface="Century Gothic" panose="020B0502020202020204" pitchFamily="34" charset="0"/>
            </a:endParaRPr>
          </a:p>
          <a:p>
            <a:pPr marL="0" indent="0" algn="ctr" eaLnBrk="1" hangingPunct="1">
              <a:lnSpc>
                <a:spcPct val="80000"/>
              </a:lnSpc>
              <a:buFont typeface="Wingdings" pitchFamily="2" charset="2"/>
              <a:buNone/>
              <a:defRPr/>
            </a:pPr>
            <a:r>
              <a:rPr lang="en-US" sz="1800" b="1" dirty="0">
                <a:solidFill>
                  <a:srgbClr val="002060"/>
                </a:solidFill>
                <a:latin typeface="Century Gothic" panose="020B0502020202020204" pitchFamily="34" charset="0"/>
              </a:rPr>
              <a:t>Communities of Interest</a:t>
            </a:r>
          </a:p>
          <a:p>
            <a:pPr marL="0" indent="0" algn="ctr" eaLnBrk="1" hangingPunct="1">
              <a:lnSpc>
                <a:spcPct val="80000"/>
              </a:lnSpc>
              <a:buFont typeface="Wingdings" pitchFamily="2" charset="2"/>
              <a:buNone/>
              <a:defRPr/>
            </a:pPr>
            <a:r>
              <a:rPr lang="en-US" sz="1800" b="1" dirty="0">
                <a:latin typeface="Century Gothic" panose="020B0502020202020204" pitchFamily="34" charset="0"/>
              </a:rPr>
              <a:t>LINKEDIN LEARNING:  </a:t>
            </a:r>
          </a:p>
          <a:p>
            <a:pPr marL="0" indent="0" algn="ctr">
              <a:lnSpc>
                <a:spcPct val="80000"/>
              </a:lnSpc>
              <a:buNone/>
              <a:defRPr/>
            </a:pPr>
            <a:r>
              <a:rPr lang="en-US" sz="1800" dirty="0">
                <a:latin typeface="Century Gothic" panose="020B0502020202020204" pitchFamily="34" charset="0"/>
              </a:rPr>
              <a:t>Contact your COI Manager for registration information</a:t>
            </a:r>
          </a:p>
          <a:p>
            <a:pPr marL="0" indent="0">
              <a:buFont typeface="Wingdings" pitchFamily="2" charset="2"/>
              <a:buNone/>
              <a:defRPr/>
            </a:pPr>
            <a:endParaRPr lang="en-US" sz="1800" dirty="0"/>
          </a:p>
        </p:txBody>
      </p:sp>
      <p:sp>
        <p:nvSpPr>
          <p:cNvPr id="5" name="Title 1"/>
          <p:cNvSpPr txBox="1">
            <a:spLocks/>
          </p:cNvSpPr>
          <p:nvPr/>
        </p:nvSpPr>
        <p:spPr>
          <a:xfrm>
            <a:off x="1449807" y="602878"/>
            <a:ext cx="6941840" cy="757975"/>
          </a:xfrm>
          <a:prstGeom prst="rect">
            <a:avLst/>
          </a:prstGeom>
          <a:noFill/>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b="0" kern="0" dirty="0">
                <a:latin typeface="Century Gothic" panose="020B0502020202020204" pitchFamily="34" charset="0"/>
              </a:rPr>
              <a:t>Additional Resources</a:t>
            </a:r>
          </a:p>
        </p:txBody>
      </p:sp>
      <p:pic>
        <p:nvPicPr>
          <p:cNvPr id="7" name="Picture 6"/>
          <p:cNvPicPr>
            <a:picLocks noChangeAspect="1"/>
          </p:cNvPicPr>
          <p:nvPr/>
        </p:nvPicPr>
        <p:blipFill>
          <a:blip r:embed="rId10"/>
          <a:stretch>
            <a:fillRect/>
          </a:stretch>
        </p:blipFill>
        <p:spPr>
          <a:xfrm>
            <a:off x="358815" y="8212"/>
            <a:ext cx="1273074" cy="1352641"/>
          </a:xfrm>
          <a:prstGeom prst="rect">
            <a:avLst/>
          </a:prstGeom>
        </p:spPr>
      </p:pic>
    </p:spTree>
    <p:extLst>
      <p:ext uri="{BB962C8B-B14F-4D97-AF65-F5344CB8AC3E}">
        <p14:creationId xmlns:p14="http://schemas.microsoft.com/office/powerpoint/2010/main" val="216503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776132"/>
            <a:ext cx="9144000" cy="4585871"/>
          </a:xfrm>
          <a:prstGeom prst="rect">
            <a:avLst/>
          </a:prstGeom>
          <a:noFill/>
        </p:spPr>
        <p:txBody>
          <a:bodyPr wrap="square">
            <a:spAutoFit/>
          </a:bodyPr>
          <a:lstStyle/>
          <a:p>
            <a:pPr algn="ctr">
              <a:defRPr/>
            </a:pPr>
            <a:r>
              <a:rPr lang="en-US" sz="2400" dirty="0">
                <a:solidFill>
                  <a:srgbClr val="002060"/>
                </a:solidFill>
                <a:latin typeface="Century Gothic" panose="020B0502020202020204" pitchFamily="34" charset="0"/>
              </a:rPr>
              <a:t>Workforce Development Unit</a:t>
            </a:r>
            <a:endParaRPr lang="en-US" sz="2800" b="0" dirty="0">
              <a:solidFill>
                <a:srgbClr val="002060"/>
              </a:solidFill>
              <a:latin typeface="Century Gothic" panose="020B0502020202020204" pitchFamily="34" charset="0"/>
            </a:endParaRPr>
          </a:p>
          <a:p>
            <a:pPr algn="ctr">
              <a:defRPr/>
            </a:pPr>
            <a:r>
              <a:rPr lang="en-US" sz="2400" dirty="0">
                <a:solidFill>
                  <a:srgbClr val="002060"/>
                </a:solidFill>
                <a:latin typeface="Century Gothic" panose="020B0502020202020204" pitchFamily="34" charset="0"/>
              </a:rPr>
              <a:t>Pentagon Room 2C253</a:t>
            </a:r>
          </a:p>
          <a:p>
            <a:pPr algn="ctr">
              <a:buFont typeface="Wingdings" pitchFamily="2" charset="2"/>
              <a:buNone/>
              <a:defRPr/>
            </a:pPr>
            <a:r>
              <a:rPr lang="en-US" sz="2400" dirty="0">
                <a:latin typeface="Century Gothic" panose="020B0502020202020204" pitchFamily="34" charset="0"/>
              </a:rPr>
              <a:t>Phone</a:t>
            </a:r>
            <a:r>
              <a:rPr lang="en-US" sz="2400" b="0" dirty="0">
                <a:latin typeface="Century Gothic" panose="020B0502020202020204" pitchFamily="34" charset="0"/>
              </a:rPr>
              <a:t>: (703) 614-9088</a:t>
            </a:r>
          </a:p>
          <a:p>
            <a:pPr algn="ctr">
              <a:buFont typeface="Wingdings" pitchFamily="2" charset="2"/>
              <a:buNone/>
              <a:defRPr/>
            </a:pPr>
            <a:endParaRPr lang="en-US" sz="2000" b="0" dirty="0">
              <a:latin typeface="Century Gothic" panose="020B0502020202020204" pitchFamily="34" charset="0"/>
            </a:endParaRPr>
          </a:p>
          <a:p>
            <a:pPr algn="ctr">
              <a:buFont typeface="Wingdings" pitchFamily="2" charset="2"/>
              <a:buNone/>
              <a:defRPr/>
            </a:pPr>
            <a:r>
              <a:rPr lang="en-US" sz="2000" dirty="0">
                <a:solidFill>
                  <a:srgbClr val="002060"/>
                </a:solidFill>
                <a:latin typeface="Century Gothic" panose="020B0502020202020204" pitchFamily="34" charset="0"/>
              </a:rPr>
              <a:t>Onsite Training </a:t>
            </a:r>
          </a:p>
          <a:p>
            <a:pPr algn="ctr">
              <a:buFont typeface="Wingdings" pitchFamily="2" charset="2"/>
              <a:buNone/>
              <a:defRPr/>
            </a:pPr>
            <a:r>
              <a:rPr lang="en-US" sz="2000" dirty="0">
                <a:latin typeface="Century Gothic" panose="020B0502020202020204" pitchFamily="34" charset="0"/>
              </a:rPr>
              <a:t>Email</a:t>
            </a:r>
            <a:r>
              <a:rPr lang="en-US" sz="2000" b="0" dirty="0">
                <a:latin typeface="Century Gothic" panose="020B0502020202020204" pitchFamily="34" charset="0"/>
              </a:rPr>
              <a:t>: </a:t>
            </a:r>
            <a:r>
              <a:rPr lang="en-US" sz="2000" b="0" dirty="0">
                <a:solidFill>
                  <a:srgbClr val="0070C0"/>
                </a:solidFill>
                <a:latin typeface="Century Gothic" panose="020B0502020202020204" pitchFamily="34" charset="0"/>
                <a:hlinkClick r:id="rId3"/>
              </a:rPr>
              <a:t>SMB.HQMC.ARHB.TRNG@usmc.mil</a:t>
            </a:r>
            <a:endParaRPr lang="en-US" sz="2000" b="0" dirty="0">
              <a:latin typeface="Century Gothic" panose="020B0502020202020204" pitchFamily="34" charset="0"/>
            </a:endParaRPr>
          </a:p>
          <a:p>
            <a:pPr algn="ctr">
              <a:buFont typeface="Wingdings" pitchFamily="2" charset="2"/>
              <a:buNone/>
              <a:defRPr/>
            </a:pPr>
            <a:endParaRPr lang="en-US" sz="2000" b="0" dirty="0">
              <a:latin typeface="Century Gothic" panose="020B0502020202020204" pitchFamily="34" charset="0"/>
            </a:endParaRPr>
          </a:p>
          <a:p>
            <a:pPr algn="ctr">
              <a:buFont typeface="Wingdings" pitchFamily="2" charset="2"/>
              <a:buNone/>
              <a:defRPr/>
            </a:pPr>
            <a:r>
              <a:rPr lang="en-US" sz="2000" dirty="0">
                <a:solidFill>
                  <a:srgbClr val="002060"/>
                </a:solidFill>
                <a:latin typeface="Century Gothic" panose="020B0502020202020204" pitchFamily="34" charset="0"/>
              </a:rPr>
              <a:t>Civilian Development Programs Administrator</a:t>
            </a:r>
          </a:p>
          <a:p>
            <a:pPr algn="ctr">
              <a:buFont typeface="Wingdings" pitchFamily="2" charset="2"/>
              <a:buNone/>
              <a:defRPr/>
            </a:pPr>
            <a:r>
              <a:rPr lang="fr-FR" sz="2000" dirty="0">
                <a:latin typeface="Century Gothic" panose="020B0502020202020204" pitchFamily="34" charset="0"/>
              </a:rPr>
              <a:t>Email</a:t>
            </a:r>
            <a:r>
              <a:rPr lang="fr-FR" sz="2000" b="0" dirty="0">
                <a:latin typeface="Century Gothic" panose="020B0502020202020204" pitchFamily="34" charset="0"/>
              </a:rPr>
              <a:t>: </a:t>
            </a:r>
            <a:r>
              <a:rPr lang="fr-FR" sz="2000" b="0" dirty="0">
                <a:latin typeface="Century Gothic" panose="020B0502020202020204" pitchFamily="34" charset="0"/>
                <a:hlinkClick r:id="rId4"/>
              </a:rPr>
              <a:t>SMBHQMCCLDP@usmc.mil</a:t>
            </a:r>
            <a:r>
              <a:rPr lang="fr-FR" sz="2000" b="0" dirty="0">
                <a:latin typeface="Century Gothic" panose="020B0502020202020204" pitchFamily="34" charset="0"/>
              </a:rPr>
              <a:t>  </a:t>
            </a:r>
            <a:br>
              <a:rPr lang="fr-FR" sz="2000" b="0" dirty="0">
                <a:latin typeface="Century Gothic" panose="020B0502020202020204" pitchFamily="34" charset="0"/>
              </a:rPr>
            </a:br>
            <a:endParaRPr lang="fr-FR" sz="2000" b="0" dirty="0">
              <a:latin typeface="Century Gothic" panose="020B0502020202020204" pitchFamily="34" charset="0"/>
            </a:endParaRPr>
          </a:p>
          <a:p>
            <a:pPr algn="ctr">
              <a:buFont typeface="Wingdings" pitchFamily="2" charset="2"/>
              <a:buNone/>
              <a:defRPr/>
            </a:pPr>
            <a:r>
              <a:rPr lang="fr-FR" sz="2000" dirty="0">
                <a:solidFill>
                  <a:srgbClr val="002060"/>
                </a:solidFill>
                <a:latin typeface="Century Gothic" panose="020B0502020202020204" pitchFamily="34" charset="0"/>
              </a:rPr>
              <a:t>Administrative Community of Interest</a:t>
            </a:r>
          </a:p>
          <a:p>
            <a:pPr algn="ctr">
              <a:buFont typeface="Wingdings" pitchFamily="2" charset="2"/>
              <a:buNone/>
              <a:defRPr/>
            </a:pPr>
            <a:r>
              <a:rPr lang="fr-FR" sz="2000" dirty="0">
                <a:latin typeface="Century Gothic" panose="020B0502020202020204" pitchFamily="34" charset="0"/>
              </a:rPr>
              <a:t>Email</a:t>
            </a:r>
            <a:r>
              <a:rPr lang="fr-FR" sz="2000" b="0" dirty="0">
                <a:latin typeface="Century Gothic" panose="020B0502020202020204" pitchFamily="34" charset="0"/>
              </a:rPr>
              <a:t>: </a:t>
            </a:r>
            <a:r>
              <a:rPr lang="fr-FR" sz="2000" b="0" dirty="0">
                <a:latin typeface="Century Gothic" panose="020B0502020202020204" pitchFamily="34" charset="0"/>
                <a:hlinkClick r:id="rId5"/>
              </a:rPr>
              <a:t>SMB_HQMC_COI-ADMIN@usmc.mil</a:t>
            </a:r>
            <a:endParaRPr lang="fr-FR" sz="2000" b="0" dirty="0">
              <a:latin typeface="Century Gothic" panose="020B0502020202020204" pitchFamily="34" charset="0"/>
            </a:endParaRPr>
          </a:p>
          <a:p>
            <a:pPr>
              <a:buFont typeface="Wingdings" pitchFamily="2" charset="2"/>
              <a:buNone/>
              <a:defRPr/>
            </a:pPr>
            <a:r>
              <a:rPr lang="fr-FR" sz="2000" b="0" dirty="0"/>
              <a:t/>
            </a:r>
            <a:br>
              <a:rPr lang="fr-FR" sz="2000" b="0" dirty="0"/>
            </a:br>
            <a:endParaRPr lang="en-US" sz="2000" b="0" dirty="0">
              <a:solidFill>
                <a:srgbClr val="0070C0"/>
              </a:solidFill>
              <a:latin typeface="+mj-lt"/>
            </a:endParaRPr>
          </a:p>
        </p:txBody>
      </p:sp>
      <p:sp>
        <p:nvSpPr>
          <p:cNvPr id="8" name="Title 1"/>
          <p:cNvSpPr txBox="1">
            <a:spLocks/>
          </p:cNvSpPr>
          <p:nvPr/>
        </p:nvSpPr>
        <p:spPr>
          <a:xfrm>
            <a:off x="1565553" y="602878"/>
            <a:ext cx="6826094" cy="1143000"/>
          </a:xfrm>
          <a:prstGeom prst="rect">
            <a:avLst/>
          </a:prstGeom>
          <a:noFill/>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b="0" kern="0" dirty="0">
                <a:latin typeface="Century Gothic" panose="020B0502020202020204" pitchFamily="34" charset="0"/>
              </a:rPr>
              <a:t>Contact Us</a:t>
            </a:r>
          </a:p>
        </p:txBody>
      </p:sp>
      <p:pic>
        <p:nvPicPr>
          <p:cNvPr id="9" name="Picture 8"/>
          <p:cNvPicPr>
            <a:picLocks noChangeAspect="1"/>
          </p:cNvPicPr>
          <p:nvPr/>
        </p:nvPicPr>
        <p:blipFill>
          <a:blip r:embed="rId6"/>
          <a:stretch>
            <a:fillRect/>
          </a:stretch>
        </p:blipFill>
        <p:spPr>
          <a:xfrm>
            <a:off x="358815" y="8212"/>
            <a:ext cx="1273074" cy="1352641"/>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743793" y="1600200"/>
            <a:ext cx="5656414" cy="4525963"/>
          </a:xfrm>
        </p:spPr>
      </p:pic>
      <p:sp>
        <p:nvSpPr>
          <p:cNvPr id="6" name="Title 1"/>
          <p:cNvSpPr txBox="1">
            <a:spLocks/>
          </p:cNvSpPr>
          <p:nvPr/>
        </p:nvSpPr>
        <p:spPr>
          <a:xfrm>
            <a:off x="1449807" y="602878"/>
            <a:ext cx="6941840" cy="1143000"/>
          </a:xfrm>
          <a:prstGeom prst="rect">
            <a:avLst/>
          </a:prstGeom>
          <a:noFill/>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b="0" kern="0" dirty="0">
                <a:latin typeface="Century Gothic" panose="020B0502020202020204" pitchFamily="34" charset="0"/>
              </a:rPr>
              <a:t>Thank You!</a:t>
            </a:r>
          </a:p>
        </p:txBody>
      </p:sp>
      <p:pic>
        <p:nvPicPr>
          <p:cNvPr id="5" name="Picture 4"/>
          <p:cNvPicPr>
            <a:picLocks noChangeAspect="1"/>
          </p:cNvPicPr>
          <p:nvPr/>
        </p:nvPicPr>
        <p:blipFill>
          <a:blip r:embed="rId4"/>
          <a:stretch>
            <a:fillRect/>
          </a:stretch>
        </p:blipFill>
        <p:spPr>
          <a:xfrm>
            <a:off x="331766" y="8212"/>
            <a:ext cx="1273074" cy="1352641"/>
          </a:xfrm>
          <a:prstGeom prst="rect">
            <a:avLst/>
          </a:prstGeom>
        </p:spPr>
      </p:pic>
      <p:pic>
        <p:nvPicPr>
          <p:cNvPr id="7" name="Picture 6"/>
          <p:cNvPicPr>
            <a:picLocks noChangeAspect="1"/>
          </p:cNvPicPr>
          <p:nvPr/>
        </p:nvPicPr>
        <p:blipFill>
          <a:blip r:embed="rId5"/>
          <a:stretch>
            <a:fillRect/>
          </a:stretch>
        </p:blipFill>
        <p:spPr>
          <a:xfrm>
            <a:off x="7217983" y="79022"/>
            <a:ext cx="1926017" cy="1342791"/>
          </a:xfrm>
          <a:prstGeom prst="rect">
            <a:avLst/>
          </a:prstGeom>
        </p:spPr>
      </p:pic>
    </p:spTree>
    <p:extLst>
      <p:ext uri="{BB962C8B-B14F-4D97-AF65-F5344CB8AC3E}">
        <p14:creationId xmlns:p14="http://schemas.microsoft.com/office/powerpoint/2010/main" val="1739494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47850"/>
            <a:ext cx="9144000" cy="5010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174730"/>
            <a:ext cx="1638300" cy="1196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a:spLocks noGrp="1"/>
          </p:cNvSpPr>
          <p:nvPr>
            <p:ph type="title"/>
          </p:nvPr>
        </p:nvSpPr>
        <p:spPr>
          <a:xfrm>
            <a:off x="0" y="603355"/>
            <a:ext cx="9144000" cy="1143000"/>
          </a:xfrm>
          <a:noFill/>
        </p:spPr>
        <p:txBody>
          <a:bodyPr/>
          <a:lstStyle/>
          <a:p>
            <a:r>
              <a:rPr lang="en-US" dirty="0" smtClean="0">
                <a:latin typeface="Century Gothic" panose="020B0502020202020204" pitchFamily="34" charset="0"/>
              </a:rPr>
              <a:t>Organization Development</a:t>
            </a:r>
            <a:endParaRPr lang="en-US" dirty="0">
              <a:latin typeface="Century Gothic" panose="020B0502020202020204" pitchFamily="34" charset="0"/>
            </a:endParaRPr>
          </a:p>
        </p:txBody>
      </p:sp>
      <p:pic>
        <p:nvPicPr>
          <p:cNvPr id="8" name="Picture 7"/>
          <p:cNvPicPr>
            <a:picLocks noChangeAspect="1"/>
          </p:cNvPicPr>
          <p:nvPr/>
        </p:nvPicPr>
        <p:blipFill>
          <a:blip r:embed="rId3"/>
          <a:stretch>
            <a:fillRect/>
          </a:stretch>
        </p:blipFill>
        <p:spPr>
          <a:xfrm>
            <a:off x="1673334" y="1847850"/>
            <a:ext cx="5797331" cy="4041814"/>
          </a:xfrm>
          <a:prstGeom prst="rect">
            <a:avLst/>
          </a:prstGeom>
        </p:spPr>
      </p:pic>
    </p:spTree>
    <p:extLst>
      <p:ext uri="{BB962C8B-B14F-4D97-AF65-F5344CB8AC3E}">
        <p14:creationId xmlns:p14="http://schemas.microsoft.com/office/powerpoint/2010/main" val="3670833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74730"/>
            <a:ext cx="1638300" cy="1196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a:spLocks noGrp="1"/>
          </p:cNvSpPr>
          <p:nvPr>
            <p:ph type="title"/>
          </p:nvPr>
        </p:nvSpPr>
        <p:spPr>
          <a:xfrm>
            <a:off x="811531" y="603355"/>
            <a:ext cx="7566660" cy="1143000"/>
          </a:xfrm>
          <a:noFill/>
        </p:spPr>
        <p:txBody>
          <a:bodyPr/>
          <a:lstStyle/>
          <a:p>
            <a:r>
              <a:rPr lang="en-US" dirty="0" smtClean="0">
                <a:latin typeface="Century Gothic" panose="020B0502020202020204" pitchFamily="34" charset="0"/>
              </a:rPr>
              <a:t>What </a:t>
            </a:r>
            <a:r>
              <a:rPr lang="en-US" i="1" dirty="0" smtClean="0">
                <a:latin typeface="Century Gothic" panose="020B0502020202020204" pitchFamily="34" charset="0"/>
              </a:rPr>
              <a:t>is</a:t>
            </a:r>
            <a:r>
              <a:rPr lang="en-US" dirty="0" smtClean="0">
                <a:latin typeface="Century Gothic" panose="020B0502020202020204" pitchFamily="34" charset="0"/>
              </a:rPr>
              <a:t> OD?</a:t>
            </a:r>
            <a:endParaRPr lang="en-US" dirty="0">
              <a:latin typeface="Century Gothic" panose="020B0502020202020204" pitchFamily="34" charset="0"/>
            </a:endParaRPr>
          </a:p>
        </p:txBody>
      </p:sp>
      <p:sp>
        <p:nvSpPr>
          <p:cNvPr id="11" name="Content Placeholder 2"/>
          <p:cNvSpPr>
            <a:spLocks noGrp="1"/>
          </p:cNvSpPr>
          <p:nvPr>
            <p:ph idx="1"/>
          </p:nvPr>
        </p:nvSpPr>
        <p:spPr>
          <a:xfrm>
            <a:off x="4331970" y="2449300"/>
            <a:ext cx="4469130" cy="3204209"/>
          </a:xfrm>
        </p:spPr>
        <p:txBody>
          <a:bodyPr/>
          <a:lstStyle/>
          <a:p>
            <a:pPr marL="0" indent="0">
              <a:buNone/>
            </a:pPr>
            <a:r>
              <a:rPr lang="en-US" sz="2400" dirty="0" smtClean="0">
                <a:latin typeface="Century Gothic" panose="020B0502020202020204" pitchFamily="34" charset="0"/>
              </a:rPr>
              <a:t>Organization Development </a:t>
            </a:r>
            <a:r>
              <a:rPr lang="en-US" sz="2400" dirty="0">
                <a:latin typeface="Century Gothic" panose="020B0502020202020204" pitchFamily="34" charset="0"/>
              </a:rPr>
              <a:t>is a form of behavioral science which </a:t>
            </a:r>
            <a:r>
              <a:rPr lang="en-US" sz="2400" dirty="0" smtClean="0">
                <a:latin typeface="Century Gothic" panose="020B0502020202020204" pitchFamily="34" charset="0"/>
              </a:rPr>
              <a:t>plans, develops </a:t>
            </a:r>
            <a:r>
              <a:rPr lang="en-US" sz="2400" dirty="0">
                <a:latin typeface="Century Gothic" panose="020B0502020202020204" pitchFamily="34" charset="0"/>
              </a:rPr>
              <a:t>and reinforces organizational strategies, structures, and processes that improve an organization’s </a:t>
            </a:r>
            <a:r>
              <a:rPr lang="en-US" sz="2400" dirty="0" smtClean="0">
                <a:latin typeface="Century Gothic" panose="020B0502020202020204" pitchFamily="34" charset="0"/>
              </a:rPr>
              <a:t>performance and overall health.</a:t>
            </a:r>
            <a:endParaRPr lang="en-US" sz="2400" dirty="0">
              <a:latin typeface="Century Gothic" panose="020B0502020202020204" pitchFamily="34" charset="0"/>
            </a:endParaRPr>
          </a:p>
        </p:txBody>
      </p:sp>
      <p:pic>
        <p:nvPicPr>
          <p:cNvPr id="8" name="Picture 7"/>
          <p:cNvPicPr>
            <a:picLocks noChangeAspect="1"/>
          </p:cNvPicPr>
          <p:nvPr/>
        </p:nvPicPr>
        <p:blipFill>
          <a:blip r:embed="rId3"/>
          <a:stretch>
            <a:fillRect/>
          </a:stretch>
        </p:blipFill>
        <p:spPr>
          <a:xfrm>
            <a:off x="143203" y="2351390"/>
            <a:ext cx="4188767" cy="2920347"/>
          </a:xfrm>
          <a:prstGeom prst="rect">
            <a:avLst/>
          </a:prstGeom>
        </p:spPr>
      </p:pic>
      <p:pic>
        <p:nvPicPr>
          <p:cNvPr id="4" name="Picture 3"/>
          <p:cNvPicPr>
            <a:picLocks noChangeAspect="1"/>
          </p:cNvPicPr>
          <p:nvPr/>
        </p:nvPicPr>
        <p:blipFill>
          <a:blip r:embed="rId4"/>
          <a:stretch>
            <a:fillRect/>
          </a:stretch>
        </p:blipFill>
        <p:spPr>
          <a:xfrm>
            <a:off x="132585" y="279661"/>
            <a:ext cx="1902393" cy="1196870"/>
          </a:xfrm>
          <a:prstGeom prst="rect">
            <a:avLst/>
          </a:prstGeom>
        </p:spPr>
      </p:pic>
    </p:spTree>
    <p:extLst>
      <p:ext uri="{BB962C8B-B14F-4D97-AF65-F5344CB8AC3E}">
        <p14:creationId xmlns:p14="http://schemas.microsoft.com/office/powerpoint/2010/main" val="199394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74730"/>
            <a:ext cx="1638300" cy="1196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a:spLocks noGrp="1"/>
          </p:cNvSpPr>
          <p:nvPr>
            <p:ph type="title"/>
          </p:nvPr>
        </p:nvSpPr>
        <p:spPr>
          <a:xfrm>
            <a:off x="811531" y="603355"/>
            <a:ext cx="7566660" cy="1143000"/>
          </a:xfrm>
          <a:noFill/>
        </p:spPr>
        <p:txBody>
          <a:bodyPr/>
          <a:lstStyle/>
          <a:p>
            <a:r>
              <a:rPr lang="en-US" dirty="0" smtClean="0">
                <a:latin typeface="Century Gothic" panose="020B0502020202020204" pitchFamily="34" charset="0"/>
              </a:rPr>
              <a:t>What We Do</a:t>
            </a:r>
            <a:endParaRPr lang="en-US" dirty="0">
              <a:latin typeface="Century Gothic" panose="020B0502020202020204" pitchFamily="34" charset="0"/>
            </a:endParaRPr>
          </a:p>
        </p:txBody>
      </p:sp>
      <p:pic>
        <p:nvPicPr>
          <p:cNvPr id="8" name="Picture 7"/>
          <p:cNvPicPr>
            <a:picLocks noChangeAspect="1"/>
          </p:cNvPicPr>
          <p:nvPr/>
        </p:nvPicPr>
        <p:blipFill rotWithShape="1">
          <a:blip r:embed="rId3">
            <a:clrChange>
              <a:clrFrom>
                <a:srgbClr val="FFFFFF"/>
              </a:clrFrom>
              <a:clrTo>
                <a:srgbClr val="FFFFFF">
                  <a:alpha val="0"/>
                </a:srgbClr>
              </a:clrTo>
            </a:clrChange>
            <a:duotone>
              <a:schemeClr val="accent6">
                <a:shade val="45000"/>
                <a:satMod val="135000"/>
              </a:schemeClr>
              <a:prstClr val="white"/>
            </a:duotone>
          </a:blip>
          <a:srcRect t="13586" r="14445"/>
          <a:stretch/>
        </p:blipFill>
        <p:spPr>
          <a:xfrm>
            <a:off x="176460" y="3181350"/>
            <a:ext cx="2809380" cy="316424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12" name="Subtitle 2"/>
          <p:cNvSpPr txBox="1">
            <a:spLocks/>
          </p:cNvSpPr>
          <p:nvPr/>
        </p:nvSpPr>
        <p:spPr>
          <a:xfrm>
            <a:off x="335280" y="2466720"/>
            <a:ext cx="2423160" cy="673566"/>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r>
              <a:rPr lang="en-US" sz="1900" dirty="0" smtClean="0">
                <a:solidFill>
                  <a:schemeClr val="tx1"/>
                </a:solidFill>
                <a:latin typeface="Century Gothic" panose="020B0502020202020204" pitchFamily="34" charset="0"/>
              </a:rPr>
              <a:t>Leadership Development</a:t>
            </a:r>
            <a:endParaRPr lang="en-US" sz="1900" dirty="0">
              <a:solidFill>
                <a:schemeClr val="tx1"/>
              </a:solidFill>
              <a:latin typeface="Century Gothic" panose="020B0502020202020204" pitchFamily="34" charset="0"/>
            </a:endParaRPr>
          </a:p>
        </p:txBody>
      </p:sp>
      <p:sp>
        <p:nvSpPr>
          <p:cNvPr id="2" name="Rectangle 1"/>
          <p:cNvSpPr/>
          <p:nvPr/>
        </p:nvSpPr>
        <p:spPr>
          <a:xfrm>
            <a:off x="-123330" y="3917569"/>
            <a:ext cx="2980830" cy="2031325"/>
          </a:xfrm>
          <a:prstGeom prst="rect">
            <a:avLst/>
          </a:prstGeom>
        </p:spPr>
        <p:txBody>
          <a:bodyPr wrap="square">
            <a:spAutoFit/>
          </a:bodyPr>
          <a:lstStyle/>
          <a:p>
            <a:pPr marL="742950" lvl="1" indent="-285750">
              <a:buFont typeface="Arial" panose="020B0604020202020204" pitchFamily="34" charset="0"/>
              <a:buChar char="•"/>
            </a:pPr>
            <a:r>
              <a:rPr lang="en-US" b="0" dirty="0">
                <a:latin typeface="Century Gothic" panose="020B0502020202020204" pitchFamily="34" charset="0"/>
              </a:rPr>
              <a:t>Strategic Planning &amp; </a:t>
            </a:r>
            <a:r>
              <a:rPr lang="en-US" b="0" dirty="0" smtClean="0">
                <a:latin typeface="Century Gothic" panose="020B0502020202020204" pitchFamily="34" charset="0"/>
              </a:rPr>
              <a:t>Consultation</a:t>
            </a:r>
          </a:p>
          <a:p>
            <a:pPr lvl="1"/>
            <a:r>
              <a:rPr lang="en-US" sz="900" b="0" dirty="0">
                <a:latin typeface="Century Gothic" panose="020B0502020202020204" pitchFamily="34" charset="0"/>
              </a:rPr>
              <a:t> </a:t>
            </a:r>
            <a:endParaRPr lang="en-US" b="0" dirty="0">
              <a:latin typeface="Century Gothic" panose="020B0502020202020204" pitchFamily="34" charset="0"/>
            </a:endParaRPr>
          </a:p>
          <a:p>
            <a:pPr marL="742950" lvl="1" indent="-285750">
              <a:buFont typeface="Arial" panose="020B0604020202020204" pitchFamily="34" charset="0"/>
              <a:buChar char="•"/>
            </a:pPr>
            <a:r>
              <a:rPr lang="en-US" b="0" dirty="0" smtClean="0">
                <a:latin typeface="Century Gothic" panose="020B0502020202020204" pitchFamily="34" charset="0"/>
              </a:rPr>
              <a:t>Executive </a:t>
            </a:r>
            <a:r>
              <a:rPr lang="en-US" b="0" dirty="0">
                <a:latin typeface="Century Gothic" panose="020B0502020202020204" pitchFamily="34" charset="0"/>
              </a:rPr>
              <a:t>Decision-Making </a:t>
            </a:r>
            <a:endParaRPr lang="en-US" b="0" dirty="0" smtClean="0">
              <a:latin typeface="Century Gothic" panose="020B0502020202020204" pitchFamily="34" charset="0"/>
            </a:endParaRPr>
          </a:p>
          <a:p>
            <a:pPr lvl="1"/>
            <a:endParaRPr lang="en-US" sz="900" b="0" dirty="0">
              <a:latin typeface="Century Gothic" panose="020B0502020202020204" pitchFamily="34" charset="0"/>
            </a:endParaRPr>
          </a:p>
          <a:p>
            <a:pPr marL="742950" lvl="1" indent="-285750">
              <a:buFont typeface="Arial" panose="020B0604020202020204" pitchFamily="34" charset="0"/>
              <a:buChar char="•"/>
            </a:pPr>
            <a:r>
              <a:rPr lang="en-US" b="0" dirty="0">
                <a:latin typeface="Century Gothic" panose="020B0502020202020204" pitchFamily="34" charset="0"/>
              </a:rPr>
              <a:t>Culture Assessment</a:t>
            </a:r>
          </a:p>
        </p:txBody>
      </p:sp>
      <p:pic>
        <p:nvPicPr>
          <p:cNvPr id="20" name="Picture 19"/>
          <p:cNvPicPr>
            <a:picLocks noChangeAspect="1"/>
          </p:cNvPicPr>
          <p:nvPr/>
        </p:nvPicPr>
        <p:blipFill rotWithShape="1">
          <a:blip r:embed="rId3">
            <a:clrChange>
              <a:clrFrom>
                <a:srgbClr val="FFFFFF"/>
              </a:clrFrom>
              <a:clrTo>
                <a:srgbClr val="FFFFFF">
                  <a:alpha val="0"/>
                </a:srgbClr>
              </a:clrTo>
            </a:clrChange>
            <a:duotone>
              <a:schemeClr val="accent6">
                <a:shade val="45000"/>
                <a:satMod val="135000"/>
              </a:schemeClr>
              <a:prstClr val="white"/>
            </a:duotone>
          </a:blip>
          <a:srcRect t="13586" r="14445"/>
          <a:stretch/>
        </p:blipFill>
        <p:spPr>
          <a:xfrm>
            <a:off x="3120390" y="3181350"/>
            <a:ext cx="2809380" cy="3145193"/>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18" name="Subtitle 2"/>
          <p:cNvSpPr txBox="1">
            <a:spLocks/>
          </p:cNvSpPr>
          <p:nvPr/>
        </p:nvSpPr>
        <p:spPr>
          <a:xfrm>
            <a:off x="3273495" y="2432799"/>
            <a:ext cx="2503170" cy="668838"/>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r>
              <a:rPr lang="en-US" sz="1900" dirty="0" smtClean="0">
                <a:solidFill>
                  <a:schemeClr val="tx1"/>
                </a:solidFill>
                <a:latin typeface="Century Gothic" panose="020B0502020202020204" pitchFamily="34" charset="0"/>
              </a:rPr>
              <a:t>Change Management</a:t>
            </a:r>
            <a:endParaRPr lang="en-US" sz="1900" dirty="0">
              <a:solidFill>
                <a:schemeClr val="tx1"/>
              </a:solidFill>
              <a:latin typeface="Century Gothic" panose="020B0502020202020204" pitchFamily="34" charset="0"/>
            </a:endParaRPr>
          </a:p>
        </p:txBody>
      </p:sp>
      <p:sp>
        <p:nvSpPr>
          <p:cNvPr id="19" name="Rectangle 18"/>
          <p:cNvSpPr/>
          <p:nvPr/>
        </p:nvSpPr>
        <p:spPr>
          <a:xfrm>
            <a:off x="2857500" y="3822320"/>
            <a:ext cx="2980830" cy="2308324"/>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marL="742950" lvl="1" indent="-285750">
              <a:buFont typeface="Arial" panose="020B0604020202020204" pitchFamily="34" charset="0"/>
              <a:buChar char="•"/>
            </a:pPr>
            <a:r>
              <a:rPr lang="en-US" b="0" dirty="0" smtClean="0">
                <a:latin typeface="Century Gothic" panose="020B0502020202020204" pitchFamily="34" charset="0"/>
              </a:rPr>
              <a:t>Organization-wide Transitions</a:t>
            </a:r>
          </a:p>
          <a:p>
            <a:pPr lvl="1"/>
            <a:r>
              <a:rPr lang="en-US" sz="900" b="0" dirty="0">
                <a:latin typeface="Century Gothic" panose="020B0502020202020204" pitchFamily="34" charset="0"/>
              </a:rPr>
              <a:t> </a:t>
            </a:r>
            <a:endParaRPr lang="en-US" b="0" dirty="0">
              <a:latin typeface="Century Gothic" panose="020B0502020202020204" pitchFamily="34" charset="0"/>
            </a:endParaRPr>
          </a:p>
          <a:p>
            <a:pPr marL="742950" lvl="1" indent="-285750">
              <a:buFont typeface="Arial" panose="020B0604020202020204" pitchFamily="34" charset="0"/>
              <a:buChar char="•"/>
            </a:pPr>
            <a:r>
              <a:rPr lang="en-US" b="0" dirty="0">
                <a:latin typeface="Century Gothic" panose="020B0502020202020204" pitchFamily="34" charset="0"/>
              </a:rPr>
              <a:t>Knowledge Management </a:t>
            </a:r>
            <a:endParaRPr lang="en-US" b="0" dirty="0" smtClean="0">
              <a:latin typeface="Century Gothic" panose="020B0502020202020204" pitchFamily="34" charset="0"/>
            </a:endParaRPr>
          </a:p>
          <a:p>
            <a:pPr lvl="1"/>
            <a:endParaRPr lang="en-US" sz="900" b="0" dirty="0">
              <a:latin typeface="Century Gothic" panose="020B0502020202020204" pitchFamily="34" charset="0"/>
            </a:endParaRPr>
          </a:p>
          <a:p>
            <a:pPr marL="742950" lvl="1" indent="-285750">
              <a:buFont typeface="Arial" panose="020B0604020202020204" pitchFamily="34" charset="0"/>
              <a:buChar char="•"/>
            </a:pPr>
            <a:r>
              <a:rPr lang="en-US" b="0" dirty="0" smtClean="0">
                <a:latin typeface="Century Gothic" panose="020B0502020202020204" pitchFamily="34" charset="0"/>
              </a:rPr>
              <a:t>Process Improvement &amp; Integration</a:t>
            </a:r>
            <a:endParaRPr lang="en-US" b="0" dirty="0">
              <a:latin typeface="Century Gothic" panose="020B0502020202020204" pitchFamily="34" charset="0"/>
            </a:endParaRPr>
          </a:p>
        </p:txBody>
      </p:sp>
      <p:grpSp>
        <p:nvGrpSpPr>
          <p:cNvPr id="4" name="Group 3"/>
          <p:cNvGrpSpPr/>
          <p:nvPr/>
        </p:nvGrpSpPr>
        <p:grpSpPr>
          <a:xfrm>
            <a:off x="5838330" y="2413749"/>
            <a:ext cx="3072270" cy="3893743"/>
            <a:chOff x="5929770" y="2779512"/>
            <a:chExt cx="3072270" cy="3893743"/>
          </a:xfrm>
          <a:scene3d>
            <a:camera prst="orthographicFront">
              <a:rot lat="0" lon="0" rev="0"/>
            </a:camera>
            <a:lightRig rig="glow" dir="t">
              <a:rot lat="0" lon="0" rev="4800000"/>
            </a:lightRig>
          </a:scene3d>
        </p:grpSpPr>
        <p:pic>
          <p:nvPicPr>
            <p:cNvPr id="21" name="Picture 20"/>
            <p:cNvPicPr>
              <a:picLocks noChangeAspect="1"/>
            </p:cNvPicPr>
            <p:nvPr/>
          </p:nvPicPr>
          <p:blipFill rotWithShape="1">
            <a:blip r:embed="rId3">
              <a:clrChange>
                <a:clrFrom>
                  <a:srgbClr val="FFFFFF"/>
                </a:clrFrom>
                <a:clrTo>
                  <a:srgbClr val="FFFFFF">
                    <a:alpha val="0"/>
                  </a:srgbClr>
                </a:clrTo>
              </a:clrChange>
              <a:duotone>
                <a:schemeClr val="accent6">
                  <a:shade val="45000"/>
                  <a:satMod val="135000"/>
                </a:schemeClr>
                <a:prstClr val="white"/>
              </a:duotone>
            </a:blip>
            <a:srcRect t="13586" r="14445"/>
            <a:stretch/>
          </p:blipFill>
          <p:spPr>
            <a:xfrm>
              <a:off x="6192660" y="3547113"/>
              <a:ext cx="2809380" cy="3126142"/>
            </a:xfrm>
            <a:prstGeom prst="rect">
              <a:avLst/>
            </a:prstGeom>
            <a:ln>
              <a:noFill/>
            </a:ln>
            <a:effectLst>
              <a:outerShdw blurRad="190500" dist="228600" dir="2700000" algn="ctr">
                <a:srgbClr val="000000">
                  <a:alpha val="30000"/>
                </a:srgbClr>
              </a:outerShdw>
            </a:effectLst>
            <a:sp3d prstMaterial="matte">
              <a:bevelT w="127000" h="63500"/>
            </a:sp3d>
          </p:spPr>
        </p:pic>
        <p:sp>
          <p:nvSpPr>
            <p:cNvPr id="22" name="Rectangle 21"/>
            <p:cNvSpPr/>
            <p:nvPr/>
          </p:nvSpPr>
          <p:spPr>
            <a:xfrm>
              <a:off x="5929770" y="4245233"/>
              <a:ext cx="2980830" cy="2031325"/>
            </a:xfrm>
            <a:prstGeom prst="rect">
              <a:avLst/>
            </a:prstGeom>
            <a:ln>
              <a:noFill/>
            </a:ln>
            <a:effectLst>
              <a:outerShdw blurRad="190500" dist="228600" dir="2700000" algn="ctr">
                <a:srgbClr val="000000">
                  <a:alpha val="30000"/>
                </a:srgbClr>
              </a:outerShdw>
            </a:effectLst>
            <a:sp3d prstMaterial="matte">
              <a:bevelT w="127000" h="63500"/>
            </a:sp3d>
          </p:spPr>
          <p:txBody>
            <a:bodyPr wrap="square">
              <a:spAutoFit/>
            </a:bodyPr>
            <a:lstStyle/>
            <a:p>
              <a:pPr marL="742950" lvl="1" indent="-285750">
                <a:buFont typeface="Arial" panose="020B0604020202020204" pitchFamily="34" charset="0"/>
                <a:buChar char="•"/>
              </a:pPr>
              <a:r>
                <a:rPr lang="en-US" b="0" dirty="0" smtClean="0">
                  <a:latin typeface="Century Gothic" panose="020B0502020202020204" pitchFamily="34" charset="0"/>
                </a:rPr>
                <a:t>Team Development</a:t>
              </a:r>
            </a:p>
            <a:p>
              <a:pPr lvl="1"/>
              <a:r>
                <a:rPr lang="en-US" sz="900" b="0" dirty="0">
                  <a:latin typeface="Century Gothic" panose="020B0502020202020204" pitchFamily="34" charset="0"/>
                </a:rPr>
                <a:t> </a:t>
              </a:r>
              <a:endParaRPr lang="en-US" b="0" dirty="0">
                <a:latin typeface="Century Gothic" panose="020B0502020202020204" pitchFamily="34" charset="0"/>
              </a:endParaRPr>
            </a:p>
            <a:p>
              <a:pPr marL="742950" lvl="1" indent="-285750">
                <a:buFont typeface="Arial" panose="020B0604020202020204" pitchFamily="34" charset="0"/>
                <a:buChar char="•"/>
              </a:pPr>
              <a:r>
                <a:rPr lang="en-US" b="0" dirty="0" smtClean="0">
                  <a:latin typeface="Century Gothic" panose="020B0502020202020204" pitchFamily="34" charset="0"/>
                </a:rPr>
                <a:t>Performance Development</a:t>
              </a:r>
            </a:p>
            <a:p>
              <a:pPr lvl="1"/>
              <a:endParaRPr lang="en-US" sz="900" b="0" dirty="0">
                <a:latin typeface="Century Gothic" panose="020B0502020202020204" pitchFamily="34" charset="0"/>
              </a:endParaRPr>
            </a:p>
            <a:p>
              <a:pPr marL="742950" lvl="1" indent="-285750">
                <a:buFont typeface="Arial" panose="020B0604020202020204" pitchFamily="34" charset="0"/>
                <a:buChar char="•"/>
              </a:pPr>
              <a:r>
                <a:rPr lang="en-US" b="0" dirty="0" smtClean="0">
                  <a:latin typeface="Century Gothic" panose="020B0502020202020204" pitchFamily="34" charset="0"/>
                </a:rPr>
                <a:t>Meeting/Off-site Design</a:t>
              </a:r>
              <a:endParaRPr lang="en-US" b="0" dirty="0">
                <a:latin typeface="Century Gothic" panose="020B0502020202020204" pitchFamily="34" charset="0"/>
              </a:endParaRPr>
            </a:p>
          </p:txBody>
        </p:sp>
        <p:sp>
          <p:nvSpPr>
            <p:cNvPr id="23" name="Subtitle 2"/>
            <p:cNvSpPr txBox="1">
              <a:spLocks/>
            </p:cNvSpPr>
            <p:nvPr/>
          </p:nvSpPr>
          <p:spPr>
            <a:xfrm>
              <a:off x="6385770" y="2779512"/>
              <a:ext cx="2423160" cy="685483"/>
            </a:xfrm>
            <a:prstGeom prst="rect">
              <a:avLst/>
            </a:prstGeom>
            <a:ln>
              <a:noFill/>
            </a:ln>
            <a:effectLst>
              <a:outerShdw blurRad="190500" dist="228600" dir="2700000" algn="ctr">
                <a:srgbClr val="000000">
                  <a:alpha val="30000"/>
                </a:srgbClr>
              </a:outerShdw>
            </a:effectLst>
            <a:sp3d prstMaterial="matte">
              <a:bevelT w="127000" h="63500"/>
            </a:sp3d>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ctr"/>
              <a:r>
                <a:rPr lang="en-US" sz="1900" dirty="0" smtClean="0">
                  <a:solidFill>
                    <a:schemeClr val="tx1"/>
                  </a:solidFill>
                  <a:latin typeface="Century Gothic" panose="020B0502020202020204" pitchFamily="34" charset="0"/>
                </a:rPr>
                <a:t>Workforce Engagement</a:t>
              </a:r>
              <a:endParaRPr lang="en-US" sz="1900" dirty="0">
                <a:solidFill>
                  <a:schemeClr val="tx1"/>
                </a:solidFill>
                <a:latin typeface="Century Gothic" panose="020B0502020202020204" pitchFamily="34" charset="0"/>
              </a:endParaRPr>
            </a:p>
          </p:txBody>
        </p:sp>
      </p:grpSp>
      <p:pic>
        <p:nvPicPr>
          <p:cNvPr id="27" name="Picture 26"/>
          <p:cNvPicPr>
            <a:picLocks noChangeAspect="1"/>
          </p:cNvPicPr>
          <p:nvPr/>
        </p:nvPicPr>
        <p:blipFill>
          <a:blip r:embed="rId4"/>
          <a:stretch>
            <a:fillRect/>
          </a:stretch>
        </p:blipFill>
        <p:spPr>
          <a:xfrm>
            <a:off x="132585" y="279661"/>
            <a:ext cx="1902393" cy="1196870"/>
          </a:xfrm>
          <a:prstGeom prst="rect">
            <a:avLst/>
          </a:prstGeom>
        </p:spPr>
      </p:pic>
    </p:spTree>
    <p:extLst>
      <p:ext uri="{BB962C8B-B14F-4D97-AF65-F5344CB8AC3E}">
        <p14:creationId xmlns:p14="http://schemas.microsoft.com/office/powerpoint/2010/main" val="463166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74730"/>
            <a:ext cx="1638300" cy="1196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a:spLocks noGrp="1"/>
          </p:cNvSpPr>
          <p:nvPr>
            <p:ph type="title"/>
          </p:nvPr>
        </p:nvSpPr>
        <p:spPr>
          <a:xfrm>
            <a:off x="811531" y="603355"/>
            <a:ext cx="7566660" cy="1143000"/>
          </a:xfrm>
          <a:noFill/>
        </p:spPr>
        <p:txBody>
          <a:bodyPr/>
          <a:lstStyle/>
          <a:p>
            <a:r>
              <a:rPr lang="en-US" dirty="0" smtClean="0">
                <a:latin typeface="Century Gothic" panose="020B0502020202020204" pitchFamily="34" charset="0"/>
              </a:rPr>
              <a:t>Contact Us</a:t>
            </a:r>
            <a:endParaRPr lang="en-US" dirty="0">
              <a:latin typeface="Century Gothic" panose="020B0502020202020204" pitchFamily="34" charset="0"/>
            </a:endParaRPr>
          </a:p>
        </p:txBody>
      </p:sp>
      <p:sp>
        <p:nvSpPr>
          <p:cNvPr id="11" name="Content Placeholder 2"/>
          <p:cNvSpPr>
            <a:spLocks noGrp="1"/>
          </p:cNvSpPr>
          <p:nvPr>
            <p:ph idx="1"/>
          </p:nvPr>
        </p:nvSpPr>
        <p:spPr>
          <a:xfrm>
            <a:off x="3360420" y="2767604"/>
            <a:ext cx="5520690" cy="1428846"/>
          </a:xfrm>
        </p:spPr>
        <p:txBody>
          <a:bodyPr/>
          <a:lstStyle/>
          <a:p>
            <a:pPr marL="0" indent="0">
              <a:buNone/>
            </a:pPr>
            <a:r>
              <a:rPr lang="en-US" sz="2400" dirty="0" smtClean="0">
                <a:latin typeface="Century Gothic" panose="020B0502020202020204" pitchFamily="34" charset="0"/>
              </a:rPr>
              <a:t>Team Inbox:</a:t>
            </a:r>
          </a:p>
          <a:p>
            <a:pPr marL="0" indent="0">
              <a:buNone/>
            </a:pPr>
            <a:endParaRPr lang="en-US" sz="2000" dirty="0" smtClean="0">
              <a:latin typeface="Century Gothic" panose="020B0502020202020204" pitchFamily="34" charset="0"/>
            </a:endParaRPr>
          </a:p>
          <a:p>
            <a:pPr marL="0" indent="0">
              <a:buNone/>
            </a:pPr>
            <a:r>
              <a:rPr lang="en-US" sz="2400" dirty="0" smtClean="0">
                <a:latin typeface="Century Gothic" panose="020B0502020202020204" pitchFamily="34" charset="0"/>
              </a:rPr>
              <a:t>SMB_HQMC_ARHM_OD@usmc.mil</a:t>
            </a:r>
            <a:endParaRPr lang="en-US" sz="2400" dirty="0">
              <a:latin typeface="Century Gothic" panose="020B0502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900" y="2174980"/>
            <a:ext cx="2648949" cy="2614094"/>
          </a:xfrm>
          <a:prstGeom prst="rect">
            <a:avLst/>
          </a:prstGeom>
        </p:spPr>
      </p:pic>
      <p:pic>
        <p:nvPicPr>
          <p:cNvPr id="9" name="Picture 8"/>
          <p:cNvPicPr>
            <a:picLocks noChangeAspect="1"/>
          </p:cNvPicPr>
          <p:nvPr/>
        </p:nvPicPr>
        <p:blipFill>
          <a:blip r:embed="rId4"/>
          <a:stretch>
            <a:fillRect/>
          </a:stretch>
        </p:blipFill>
        <p:spPr>
          <a:xfrm>
            <a:off x="132585" y="279661"/>
            <a:ext cx="1902393" cy="1196870"/>
          </a:xfrm>
          <a:prstGeom prst="rect">
            <a:avLst/>
          </a:prstGeom>
        </p:spPr>
      </p:pic>
    </p:spTree>
    <p:extLst>
      <p:ext uri="{BB962C8B-B14F-4D97-AF65-F5344CB8AC3E}">
        <p14:creationId xmlns:p14="http://schemas.microsoft.com/office/powerpoint/2010/main" val="1663550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47850"/>
            <a:ext cx="9144000" cy="50101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9931" y="2087166"/>
            <a:ext cx="3064137" cy="3255645"/>
          </a:xfrm>
          <a:prstGeom prst="rect">
            <a:avLst/>
          </a:prstGeom>
        </p:spPr>
      </p:pic>
      <p:sp>
        <p:nvSpPr>
          <p:cNvPr id="7" name="Rectangle 6"/>
          <p:cNvSpPr/>
          <p:nvPr/>
        </p:nvSpPr>
        <p:spPr>
          <a:xfrm>
            <a:off x="0" y="174730"/>
            <a:ext cx="1638300" cy="11968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p:cNvSpPr>
            <a:spLocks noGrp="1"/>
          </p:cNvSpPr>
          <p:nvPr>
            <p:ph type="title"/>
          </p:nvPr>
        </p:nvSpPr>
        <p:spPr>
          <a:xfrm>
            <a:off x="1024256" y="603355"/>
            <a:ext cx="7095485" cy="1143000"/>
          </a:xfrm>
          <a:noFill/>
        </p:spPr>
        <p:txBody>
          <a:bodyPr/>
          <a:lstStyle/>
          <a:p>
            <a:r>
              <a:rPr lang="en-US" dirty="0">
                <a:latin typeface="Century Gothic" panose="020B0502020202020204" pitchFamily="34" charset="0"/>
              </a:rPr>
              <a:t>Workforce Development</a:t>
            </a:r>
          </a:p>
        </p:txBody>
      </p:sp>
    </p:spTree>
    <p:extLst>
      <p:ext uri="{BB962C8B-B14F-4D97-AF65-F5344CB8AC3E}">
        <p14:creationId xmlns:p14="http://schemas.microsoft.com/office/powerpoint/2010/main" val="1021102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2131199" y="1987050"/>
            <a:ext cx="6260447" cy="4179456"/>
          </a:xfrm>
          <a:noFill/>
        </p:spPr>
        <p:txBody>
          <a:bodyPr/>
          <a:lstStyle/>
          <a:p>
            <a:pPr marL="0" indent="0">
              <a:buNone/>
            </a:pPr>
            <a:endParaRPr lang="en-US" sz="1800" dirty="0">
              <a:latin typeface="Century Gothic" panose="020B0502020202020204" pitchFamily="34" charset="0"/>
            </a:endParaRPr>
          </a:p>
          <a:p>
            <a:pPr marL="0" indent="0">
              <a:buNone/>
            </a:pPr>
            <a:endParaRPr lang="en-US" sz="1800" dirty="0">
              <a:latin typeface="Century Gothic" panose="020B0502020202020204" pitchFamily="34" charset="0"/>
            </a:endParaRPr>
          </a:p>
          <a:p>
            <a:pPr marL="0" indent="0">
              <a:buNone/>
            </a:pPr>
            <a:r>
              <a:rPr lang="en-US" sz="2000" b="1" dirty="0">
                <a:solidFill>
                  <a:srgbClr val="002060"/>
                </a:solidFill>
                <a:latin typeface="Century Gothic" panose="020B0502020202020204" pitchFamily="34" charset="0"/>
              </a:rPr>
              <a:t>We are here to be the best Civilian onsite, Leadership Development, and Administrative Community of Interest (COI) training provider in the US Marine Corps (USMC). To serve as the best training liaison to HQMC Civilian personnel, our training coordinators, USMC Installations, and other stakeholders who utilize the training and development services we provide. </a:t>
            </a:r>
          </a:p>
          <a:p>
            <a:pPr marL="0" indent="0" algn="ctr">
              <a:buNone/>
            </a:pPr>
            <a:endParaRPr lang="en-US" sz="2000" b="1" dirty="0"/>
          </a:p>
        </p:txBody>
      </p:sp>
      <p:sp>
        <p:nvSpPr>
          <p:cNvPr id="7" name="Title 1"/>
          <p:cNvSpPr txBox="1">
            <a:spLocks/>
          </p:cNvSpPr>
          <p:nvPr/>
        </p:nvSpPr>
        <p:spPr>
          <a:xfrm>
            <a:off x="1449806" y="602878"/>
            <a:ext cx="7095485" cy="1143000"/>
          </a:xfrm>
          <a:prstGeom prst="rect">
            <a:avLst/>
          </a:prstGeom>
          <a:noFill/>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b="0" kern="0" dirty="0">
                <a:latin typeface="Century Gothic" panose="020B0502020202020204" pitchFamily="34" charset="0"/>
              </a:rPr>
              <a:t>Workforce Development</a:t>
            </a:r>
          </a:p>
        </p:txBody>
      </p:sp>
      <p:sp>
        <p:nvSpPr>
          <p:cNvPr id="9" name="Rectangle 3"/>
          <p:cNvSpPr txBox="1">
            <a:spLocks noChangeArrowheads="1"/>
          </p:cNvSpPr>
          <p:nvPr/>
        </p:nvSpPr>
        <p:spPr>
          <a:xfrm>
            <a:off x="2025570" y="4561626"/>
            <a:ext cx="6215605" cy="1604880"/>
          </a:xfrm>
          <a:prstGeom prst="rect">
            <a:avLst/>
          </a:prstGeom>
          <a:noFill/>
        </p:spPr>
        <p:txBody>
          <a:bodyPr/>
          <a:lstStyle>
            <a:lvl1pPr marL="342900" indent="-342900" algn="l" rtl="0" eaLnBrk="1" fontAlgn="base" hangingPunct="1">
              <a:spcBef>
                <a:spcPct val="20000"/>
              </a:spcBef>
              <a:spcAft>
                <a:spcPct val="0"/>
              </a:spcAft>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marL="0" indent="0">
              <a:buNone/>
              <a:defRPr/>
            </a:pPr>
            <a:endParaRPr lang="en-US" sz="800" dirty="0"/>
          </a:p>
        </p:txBody>
      </p:sp>
      <p:pic>
        <p:nvPicPr>
          <p:cNvPr id="2056" name="Picture 8" descr="Related imag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2583" t="18916" r="12669" b="20732"/>
          <a:stretch/>
        </p:blipFill>
        <p:spPr bwMode="auto">
          <a:xfrm>
            <a:off x="358815" y="3128963"/>
            <a:ext cx="1562582" cy="184308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4"/>
          <a:stretch>
            <a:fillRect/>
          </a:stretch>
        </p:blipFill>
        <p:spPr>
          <a:xfrm>
            <a:off x="358815" y="8212"/>
            <a:ext cx="1273074" cy="1352641"/>
          </a:xfrm>
          <a:prstGeom prst="rect">
            <a:avLst/>
          </a:prstGeom>
        </p:spPr>
      </p:pic>
    </p:spTree>
    <p:extLst>
      <p:ext uri="{BB962C8B-B14F-4D97-AF65-F5344CB8AC3E}">
        <p14:creationId xmlns:p14="http://schemas.microsoft.com/office/powerpoint/2010/main" val="1224801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9806" y="602878"/>
            <a:ext cx="7095485" cy="1143000"/>
          </a:xfrm>
          <a:noFill/>
        </p:spPr>
        <p:txBody>
          <a:bodyPr/>
          <a:lstStyle/>
          <a:p>
            <a:r>
              <a:rPr lang="en-US" dirty="0">
                <a:latin typeface="Century Gothic" panose="020B0502020202020204" pitchFamily="34" charset="0"/>
              </a:rPr>
              <a:t>Workforce Development</a:t>
            </a:r>
          </a:p>
        </p:txBody>
      </p:sp>
      <p:sp>
        <p:nvSpPr>
          <p:cNvPr id="13" name="TextBox 12"/>
          <p:cNvSpPr txBox="1"/>
          <p:nvPr/>
        </p:nvSpPr>
        <p:spPr>
          <a:xfrm>
            <a:off x="258680" y="2335484"/>
            <a:ext cx="8545291" cy="646331"/>
          </a:xfrm>
          <a:prstGeom prst="rect">
            <a:avLst/>
          </a:prstGeom>
          <a:noFill/>
        </p:spPr>
        <p:txBody>
          <a:bodyPr wrap="square" rtlCol="0">
            <a:spAutoFit/>
          </a:bodyPr>
          <a:lstStyle/>
          <a:p>
            <a:pPr algn="ctr"/>
            <a:r>
              <a:rPr lang="en-US" sz="3600" b="0" u="sng" dirty="0">
                <a:solidFill>
                  <a:srgbClr val="002060"/>
                </a:solidFill>
                <a:latin typeface="Century Gothic" panose="020B0502020202020204" pitchFamily="34" charset="0"/>
              </a:rPr>
              <a:t>AIDE</a:t>
            </a:r>
            <a:r>
              <a:rPr lang="en-US" sz="3600" b="0" dirty="0">
                <a:solidFill>
                  <a:srgbClr val="002060"/>
                </a:solidFill>
                <a:latin typeface="Century Gothic" panose="020B0502020202020204" pitchFamily="34" charset="0"/>
              </a:rPr>
              <a:t> THE WORKFORCE</a:t>
            </a:r>
            <a:endParaRPr lang="en-US" sz="3600" dirty="0">
              <a:solidFill>
                <a:srgbClr val="002060"/>
              </a:solidFill>
              <a:latin typeface="Century Gothic" panose="020B0502020202020204" pitchFamily="34" charset="0"/>
            </a:endParaRPr>
          </a:p>
        </p:txBody>
      </p:sp>
      <p:grpSp>
        <p:nvGrpSpPr>
          <p:cNvPr id="15" name="Group 14"/>
          <p:cNvGrpSpPr/>
          <p:nvPr/>
        </p:nvGrpSpPr>
        <p:grpSpPr>
          <a:xfrm>
            <a:off x="652454" y="3465013"/>
            <a:ext cx="7757742" cy="1930164"/>
            <a:chOff x="630791" y="3678714"/>
            <a:chExt cx="7757742" cy="1930164"/>
          </a:xfrm>
        </p:grpSpPr>
        <p:grpSp>
          <p:nvGrpSpPr>
            <p:cNvPr id="3" name="Group 2"/>
            <p:cNvGrpSpPr/>
            <p:nvPr/>
          </p:nvGrpSpPr>
          <p:grpSpPr>
            <a:xfrm>
              <a:off x="630791" y="5141577"/>
              <a:ext cx="7757742" cy="467301"/>
              <a:chOff x="787549" y="5465337"/>
              <a:chExt cx="7757742" cy="467301"/>
            </a:xfrm>
          </p:grpSpPr>
          <p:sp>
            <p:nvSpPr>
              <p:cNvPr id="6" name="TextBox 5"/>
              <p:cNvSpPr txBox="1"/>
              <p:nvPr/>
            </p:nvSpPr>
            <p:spPr>
              <a:xfrm>
                <a:off x="787549" y="5465340"/>
                <a:ext cx="1324513" cy="461665"/>
              </a:xfrm>
              <a:prstGeom prst="rect">
                <a:avLst/>
              </a:prstGeom>
              <a:noFill/>
            </p:spPr>
            <p:txBody>
              <a:bodyPr wrap="square" rtlCol="0">
                <a:spAutoFit/>
              </a:bodyPr>
              <a:lstStyle/>
              <a:p>
                <a:pPr algn="ctr"/>
                <a:r>
                  <a:rPr lang="en-US" sz="2400" dirty="0">
                    <a:latin typeface="Century Gothic" panose="020B0502020202020204" pitchFamily="34" charset="0"/>
                  </a:rPr>
                  <a:t>A</a:t>
                </a:r>
                <a:r>
                  <a:rPr lang="en-US" sz="2400" b="0" dirty="0">
                    <a:latin typeface="Century Gothic" panose="020B0502020202020204" pitchFamily="34" charset="0"/>
                  </a:rPr>
                  <a:t>DVISE</a:t>
                </a:r>
                <a:endParaRPr lang="en-US" sz="2400" dirty="0">
                  <a:latin typeface="Century Gothic" panose="020B0502020202020204" pitchFamily="34" charset="0"/>
                </a:endParaRPr>
              </a:p>
            </p:txBody>
          </p:sp>
          <p:sp>
            <p:nvSpPr>
              <p:cNvPr id="7" name="TextBox 6"/>
              <p:cNvSpPr txBox="1"/>
              <p:nvPr/>
            </p:nvSpPr>
            <p:spPr>
              <a:xfrm>
                <a:off x="2764515" y="5470973"/>
                <a:ext cx="1311009" cy="461665"/>
              </a:xfrm>
              <a:prstGeom prst="rect">
                <a:avLst/>
              </a:prstGeom>
              <a:noFill/>
            </p:spPr>
            <p:txBody>
              <a:bodyPr wrap="square" rtlCol="0">
                <a:spAutoFit/>
              </a:bodyPr>
              <a:lstStyle/>
              <a:p>
                <a:pPr algn="ctr"/>
                <a:r>
                  <a:rPr lang="en-US" sz="2400" dirty="0">
                    <a:latin typeface="Century Gothic" panose="020B0502020202020204" pitchFamily="34" charset="0"/>
                  </a:rPr>
                  <a:t>I</a:t>
                </a:r>
                <a:r>
                  <a:rPr lang="en-US" sz="2400" b="0" dirty="0">
                    <a:latin typeface="Century Gothic" panose="020B0502020202020204" pitchFamily="34" charset="0"/>
                  </a:rPr>
                  <a:t>NSPIRE</a:t>
                </a:r>
                <a:endParaRPr lang="en-US" sz="2400" dirty="0">
                  <a:latin typeface="Century Gothic" panose="020B0502020202020204" pitchFamily="34" charset="0"/>
                </a:endParaRPr>
              </a:p>
            </p:txBody>
          </p:sp>
          <p:sp>
            <p:nvSpPr>
              <p:cNvPr id="8" name="TextBox 7"/>
              <p:cNvSpPr txBox="1"/>
              <p:nvPr/>
            </p:nvSpPr>
            <p:spPr>
              <a:xfrm>
                <a:off x="4727977" y="5465337"/>
                <a:ext cx="1567582" cy="461665"/>
              </a:xfrm>
              <a:prstGeom prst="rect">
                <a:avLst/>
              </a:prstGeom>
              <a:noFill/>
            </p:spPr>
            <p:txBody>
              <a:bodyPr wrap="square" rtlCol="0">
                <a:spAutoFit/>
              </a:bodyPr>
              <a:lstStyle/>
              <a:p>
                <a:pPr algn="ctr"/>
                <a:r>
                  <a:rPr lang="en-US" sz="2400" dirty="0">
                    <a:latin typeface="Century Gothic" panose="020B0502020202020204" pitchFamily="34" charset="0"/>
                  </a:rPr>
                  <a:t>D</a:t>
                </a:r>
                <a:r>
                  <a:rPr lang="en-US" sz="2400" b="0" dirty="0">
                    <a:latin typeface="Century Gothic" panose="020B0502020202020204" pitchFamily="34" charset="0"/>
                  </a:rPr>
                  <a:t>EVELOP</a:t>
                </a:r>
                <a:endParaRPr lang="en-US" sz="2400" dirty="0">
                  <a:latin typeface="Century Gothic" panose="020B0502020202020204" pitchFamily="34" charset="0"/>
                </a:endParaRPr>
              </a:p>
            </p:txBody>
          </p:sp>
          <p:sp>
            <p:nvSpPr>
              <p:cNvPr id="9" name="TextBox 8"/>
              <p:cNvSpPr txBox="1"/>
              <p:nvPr/>
            </p:nvSpPr>
            <p:spPr>
              <a:xfrm>
                <a:off x="6948012" y="5465338"/>
                <a:ext cx="1597279" cy="461665"/>
              </a:xfrm>
              <a:prstGeom prst="rect">
                <a:avLst/>
              </a:prstGeom>
              <a:noFill/>
            </p:spPr>
            <p:txBody>
              <a:bodyPr wrap="square" rtlCol="0">
                <a:spAutoFit/>
              </a:bodyPr>
              <a:lstStyle/>
              <a:p>
                <a:pPr algn="ctr"/>
                <a:r>
                  <a:rPr lang="en-US" sz="2400" dirty="0">
                    <a:latin typeface="Century Gothic" panose="020B0502020202020204" pitchFamily="34" charset="0"/>
                  </a:rPr>
                  <a:t>E</a:t>
                </a:r>
                <a:r>
                  <a:rPr lang="en-US" sz="2400" b="0" dirty="0">
                    <a:latin typeface="Century Gothic" panose="020B0502020202020204" pitchFamily="34" charset="0"/>
                  </a:rPr>
                  <a:t>DUCATE</a:t>
                </a:r>
                <a:endParaRPr lang="en-US" sz="2400" dirty="0">
                  <a:latin typeface="Century Gothic" panose="020B0502020202020204" pitchFamily="34" charset="0"/>
                </a:endParaRPr>
              </a:p>
            </p:txBody>
          </p:sp>
        </p:grpSp>
        <p:grpSp>
          <p:nvGrpSpPr>
            <p:cNvPr id="12" name="Group 11"/>
            <p:cNvGrpSpPr/>
            <p:nvPr/>
          </p:nvGrpSpPr>
          <p:grpSpPr>
            <a:xfrm>
              <a:off x="652454" y="3678714"/>
              <a:ext cx="7592871" cy="1329644"/>
              <a:chOff x="674117" y="4236124"/>
              <a:chExt cx="7592871" cy="1329644"/>
            </a:xfrm>
          </p:grpSpPr>
          <p:pic>
            <p:nvPicPr>
              <p:cNvPr id="1028" name="Picture 4"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8125" y="4343536"/>
                <a:ext cx="1133598" cy="113359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Related image"/>
              <p:cNvPicPr>
                <a:picLocks noChangeAspect="1" noChangeArrowheads="1"/>
              </p:cNvPicPr>
              <p:nvPr/>
            </p:nvPicPr>
            <p:blipFill>
              <a:blip r:embed="rId4">
                <a:biLevel thresh="75000"/>
                <a:extLst>
                  <a:ext uri="{28A0092B-C50C-407E-A947-70E740481C1C}">
                    <a14:useLocalDpi xmlns:a14="http://schemas.microsoft.com/office/drawing/2010/main" val="0"/>
                  </a:ext>
                </a:extLst>
              </a:blip>
              <a:srcRect/>
              <a:stretch>
                <a:fillRect/>
              </a:stretch>
            </p:blipFill>
            <p:spPr bwMode="auto">
              <a:xfrm>
                <a:off x="4844627" y="4343536"/>
                <a:ext cx="1064091" cy="1059362"/>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Image result for EDUCATE IC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56123" y="4254903"/>
                <a:ext cx="1310865" cy="131086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Image result for ADVICE IC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4117" y="4236124"/>
                <a:ext cx="1302850" cy="1281185"/>
              </a:xfrm>
              <a:prstGeom prst="rect">
                <a:avLst/>
              </a:prstGeom>
              <a:noFill/>
              <a:extLst>
                <a:ext uri="{909E8E84-426E-40DD-AFC4-6F175D3DCCD1}">
                  <a14:hiddenFill xmlns:a14="http://schemas.microsoft.com/office/drawing/2010/main">
                    <a:solidFill>
                      <a:srgbClr val="FFFFFF"/>
                    </a:solidFill>
                  </a14:hiddenFill>
                </a:ext>
              </a:extLst>
            </p:spPr>
          </p:pic>
        </p:grpSp>
      </p:grpSp>
      <p:pic>
        <p:nvPicPr>
          <p:cNvPr id="17" name="Picture 16"/>
          <p:cNvPicPr>
            <a:picLocks noChangeAspect="1"/>
          </p:cNvPicPr>
          <p:nvPr/>
        </p:nvPicPr>
        <p:blipFill>
          <a:blip r:embed="rId7"/>
          <a:stretch>
            <a:fillRect/>
          </a:stretch>
        </p:blipFill>
        <p:spPr>
          <a:xfrm>
            <a:off x="358815" y="8212"/>
            <a:ext cx="1273074" cy="1352641"/>
          </a:xfrm>
          <a:prstGeom prst="rect">
            <a:avLst/>
          </a:prstGeom>
        </p:spPr>
      </p:pic>
    </p:spTree>
    <p:extLst>
      <p:ext uri="{BB962C8B-B14F-4D97-AF65-F5344CB8AC3E}">
        <p14:creationId xmlns:p14="http://schemas.microsoft.com/office/powerpoint/2010/main" val="237930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585731" y="602878"/>
            <a:ext cx="7558269" cy="1143000"/>
          </a:xfrm>
          <a:prstGeom prst="rect">
            <a:avLst/>
          </a:prstGeom>
          <a:noFill/>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sz="4000" b="0" kern="0" dirty="0">
                <a:latin typeface="Century Gothic" panose="020B0502020202020204" pitchFamily="34" charset="0"/>
              </a:rPr>
              <a:t>Continuous Learning Model</a:t>
            </a:r>
          </a:p>
        </p:txBody>
      </p:sp>
      <p:sp>
        <p:nvSpPr>
          <p:cNvPr id="3" name="Rectangle 2"/>
          <p:cNvSpPr/>
          <p:nvPr/>
        </p:nvSpPr>
        <p:spPr>
          <a:xfrm>
            <a:off x="1947441" y="2905248"/>
            <a:ext cx="1122744" cy="2974693"/>
          </a:xfrm>
          <a:prstGeom prst="rect">
            <a:avLst/>
          </a:prstGeom>
          <a:ln w="19050">
            <a:solidFill>
              <a:schemeClr val="accent6"/>
            </a:solid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rgbClr val="002060"/>
              </a:solidFill>
            </a:endParaRPr>
          </a:p>
          <a:p>
            <a:pPr algn="ctr"/>
            <a:endParaRPr lang="en-US" sz="1600" dirty="0">
              <a:solidFill>
                <a:srgbClr val="002060"/>
              </a:solidFill>
            </a:endParaRPr>
          </a:p>
          <a:p>
            <a:pPr algn="ctr"/>
            <a:endParaRPr lang="en-US" sz="1600" dirty="0">
              <a:solidFill>
                <a:srgbClr val="002060"/>
              </a:solidFill>
            </a:endParaRPr>
          </a:p>
          <a:p>
            <a:pPr algn="ctr"/>
            <a:endParaRPr lang="en-US" sz="1600" dirty="0">
              <a:solidFill>
                <a:srgbClr val="002060"/>
              </a:solidFill>
            </a:endParaRPr>
          </a:p>
          <a:p>
            <a:pPr algn="ctr"/>
            <a:endParaRPr lang="en-US" sz="1600" dirty="0">
              <a:solidFill>
                <a:srgbClr val="002060"/>
              </a:solidFill>
            </a:endParaRPr>
          </a:p>
          <a:p>
            <a:pPr algn="ctr"/>
            <a:endParaRPr lang="en-US" sz="1600" dirty="0">
              <a:solidFill>
                <a:srgbClr val="002060"/>
              </a:solidFill>
            </a:endParaRPr>
          </a:p>
          <a:p>
            <a:pPr algn="ctr"/>
            <a:endParaRPr lang="en-US" sz="1600" dirty="0">
              <a:solidFill>
                <a:srgbClr val="002060"/>
              </a:solidFill>
            </a:endParaRPr>
          </a:p>
          <a:p>
            <a:pPr algn="ctr"/>
            <a:endParaRPr lang="en-US" sz="1600" dirty="0">
              <a:solidFill>
                <a:srgbClr val="002060"/>
              </a:solidFill>
            </a:endParaRPr>
          </a:p>
          <a:p>
            <a:pPr algn="ctr"/>
            <a:endParaRPr lang="en-US" sz="1600" dirty="0">
              <a:solidFill>
                <a:srgbClr val="002060"/>
              </a:solidFill>
            </a:endParaRPr>
          </a:p>
          <a:p>
            <a:pPr algn="ctr"/>
            <a:r>
              <a:rPr lang="en-US" sz="1200" dirty="0">
                <a:solidFill>
                  <a:srgbClr val="002060"/>
                </a:solidFill>
              </a:rPr>
              <a:t>Exposure</a:t>
            </a:r>
          </a:p>
        </p:txBody>
      </p:sp>
      <p:sp>
        <p:nvSpPr>
          <p:cNvPr id="11" name="Rectangle 10"/>
          <p:cNvSpPr/>
          <p:nvPr/>
        </p:nvSpPr>
        <p:spPr>
          <a:xfrm>
            <a:off x="3303608" y="2905247"/>
            <a:ext cx="1122744" cy="2974693"/>
          </a:xfrm>
          <a:prstGeom prst="rect">
            <a:avLst/>
          </a:prstGeom>
          <a:ln w="19050">
            <a:solidFill>
              <a:schemeClr val="accent6"/>
            </a:solid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r>
              <a:rPr lang="en-US" sz="1200" dirty="0">
                <a:solidFill>
                  <a:srgbClr val="002060"/>
                </a:solidFill>
              </a:rPr>
              <a:t>Environment</a:t>
            </a:r>
          </a:p>
        </p:txBody>
      </p:sp>
      <p:sp>
        <p:nvSpPr>
          <p:cNvPr id="12" name="Rectangle 11"/>
          <p:cNvSpPr/>
          <p:nvPr/>
        </p:nvSpPr>
        <p:spPr>
          <a:xfrm>
            <a:off x="4659775" y="2905248"/>
            <a:ext cx="1122744" cy="2974693"/>
          </a:xfrm>
          <a:prstGeom prst="rect">
            <a:avLst/>
          </a:prstGeom>
          <a:ln w="19050">
            <a:solidFill>
              <a:schemeClr val="accent6"/>
            </a:solid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r>
              <a:rPr lang="en-US" sz="1200" dirty="0">
                <a:solidFill>
                  <a:srgbClr val="002060"/>
                </a:solidFill>
              </a:rPr>
              <a:t>Experience</a:t>
            </a:r>
          </a:p>
        </p:txBody>
      </p:sp>
      <p:sp>
        <p:nvSpPr>
          <p:cNvPr id="13" name="Rectangle 12"/>
          <p:cNvSpPr/>
          <p:nvPr/>
        </p:nvSpPr>
        <p:spPr>
          <a:xfrm>
            <a:off x="6004367" y="2905246"/>
            <a:ext cx="1122744" cy="2974693"/>
          </a:xfrm>
          <a:prstGeom prst="rect">
            <a:avLst/>
          </a:prstGeom>
          <a:ln w="19050">
            <a:solidFill>
              <a:schemeClr val="accent6"/>
            </a:solid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endParaRPr lang="en-US" sz="1200" dirty="0">
              <a:solidFill>
                <a:srgbClr val="002060"/>
              </a:solidFill>
            </a:endParaRPr>
          </a:p>
          <a:p>
            <a:pPr algn="ctr"/>
            <a:r>
              <a:rPr lang="en-US" sz="1200" dirty="0">
                <a:solidFill>
                  <a:srgbClr val="002060"/>
                </a:solidFill>
              </a:rPr>
              <a:t>Education</a:t>
            </a:r>
          </a:p>
        </p:txBody>
      </p:sp>
      <p:sp>
        <p:nvSpPr>
          <p:cNvPr id="8" name="Isosceles Triangle 7"/>
          <p:cNvSpPr/>
          <p:nvPr/>
        </p:nvSpPr>
        <p:spPr>
          <a:xfrm>
            <a:off x="1297987" y="1589139"/>
            <a:ext cx="6519086" cy="1197471"/>
          </a:xfrm>
          <a:prstGeom prst="triangle">
            <a:avLst/>
          </a:prstGeom>
          <a:ln>
            <a:noFill/>
          </a:ln>
          <a:effectLst>
            <a:outerShdw blurRad="50800" dist="38100" dir="2700000" algn="tl" rotWithShape="0">
              <a:prstClr val="black">
                <a:alpha val="40000"/>
              </a:prstClr>
            </a:outerShdw>
          </a:effectLst>
          <a:scene3d>
            <a:camera prst="orthographicFront"/>
            <a:lightRig rig="threePt" dir="t"/>
          </a:scene3d>
          <a:sp3d>
            <a:bevelT w="152400" h="50800" prst="softRound"/>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14" name="Rectangle 13"/>
          <p:cNvSpPr/>
          <p:nvPr/>
        </p:nvSpPr>
        <p:spPr>
          <a:xfrm>
            <a:off x="1866416" y="6018841"/>
            <a:ext cx="5382228" cy="422599"/>
          </a:xfrm>
          <a:prstGeom prst="rect">
            <a:avLst/>
          </a:prstGeom>
          <a:effectLst>
            <a:glow rad="63500">
              <a:schemeClr val="accent2">
                <a:satMod val="175000"/>
                <a:alpha val="40000"/>
              </a:schemeClr>
            </a:glow>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pic>
        <p:nvPicPr>
          <p:cNvPr id="17" name="Picture 18" descr="Image result for ADVICE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5346" y="3088126"/>
            <a:ext cx="690509" cy="67902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Related image"/>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37873" y="3126100"/>
            <a:ext cx="642638" cy="64263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2" descr="Related image"/>
          <p:cNvPicPr>
            <a:picLocks noChangeAspect="1" noChangeArrowheads="1"/>
          </p:cNvPicPr>
          <p:nvPr/>
        </p:nvPicPr>
        <p:blipFill>
          <a:blip r:embed="rId5" cstate="print">
            <a:clrChange>
              <a:clrFrom>
                <a:srgbClr val="FFFFFF"/>
              </a:clrFrom>
              <a:clrTo>
                <a:srgbClr val="FFFFFF">
                  <a:alpha val="0"/>
                </a:srgbClr>
              </a:clrTo>
            </a:clrChange>
            <a:biLevel thresh="75000"/>
            <a:extLst>
              <a:ext uri="{28A0092B-C50C-407E-A947-70E740481C1C}">
                <a14:useLocalDpi xmlns:a14="http://schemas.microsoft.com/office/drawing/2010/main" val="0"/>
              </a:ext>
            </a:extLst>
          </a:blip>
          <a:srcRect/>
          <a:stretch>
            <a:fillRect/>
          </a:stretch>
        </p:blipFill>
        <p:spPr bwMode="auto">
          <a:xfrm>
            <a:off x="4888685" y="3126100"/>
            <a:ext cx="653348" cy="650444"/>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6" descr="Image result for EDUCATE ICON"/>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38697" y="3111623"/>
            <a:ext cx="688055" cy="68805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947440" y="3830320"/>
            <a:ext cx="1134319" cy="307777"/>
          </a:xfrm>
          <a:prstGeom prst="rect">
            <a:avLst/>
          </a:prstGeom>
          <a:noFill/>
        </p:spPr>
        <p:txBody>
          <a:bodyPr wrap="square" rtlCol="0">
            <a:spAutoFit/>
          </a:bodyPr>
          <a:lstStyle/>
          <a:p>
            <a:pPr algn="ctr"/>
            <a:r>
              <a:rPr lang="en-US" sz="1400" b="0" dirty="0">
                <a:latin typeface="Century Gothic" panose="020B0502020202020204" pitchFamily="34" charset="0"/>
              </a:rPr>
              <a:t>ADVISE</a:t>
            </a:r>
          </a:p>
        </p:txBody>
      </p:sp>
      <p:sp>
        <p:nvSpPr>
          <p:cNvPr id="16" name="TextBox 15"/>
          <p:cNvSpPr txBox="1"/>
          <p:nvPr/>
        </p:nvSpPr>
        <p:spPr>
          <a:xfrm>
            <a:off x="3295952" y="3828831"/>
            <a:ext cx="1134319" cy="307777"/>
          </a:xfrm>
          <a:prstGeom prst="rect">
            <a:avLst/>
          </a:prstGeom>
          <a:noFill/>
        </p:spPr>
        <p:txBody>
          <a:bodyPr wrap="square" rtlCol="0">
            <a:spAutoFit/>
          </a:bodyPr>
          <a:lstStyle/>
          <a:p>
            <a:pPr algn="ctr"/>
            <a:r>
              <a:rPr lang="en-US" sz="1400" b="0" dirty="0">
                <a:latin typeface="Century Gothic" panose="020B0502020202020204" pitchFamily="34" charset="0"/>
              </a:rPr>
              <a:t>INSPIRE</a:t>
            </a:r>
          </a:p>
        </p:txBody>
      </p:sp>
      <p:sp>
        <p:nvSpPr>
          <p:cNvPr id="21" name="TextBox 20"/>
          <p:cNvSpPr txBox="1"/>
          <p:nvPr/>
        </p:nvSpPr>
        <p:spPr>
          <a:xfrm>
            <a:off x="4671349" y="3830320"/>
            <a:ext cx="1134319" cy="307777"/>
          </a:xfrm>
          <a:prstGeom prst="rect">
            <a:avLst/>
          </a:prstGeom>
          <a:noFill/>
        </p:spPr>
        <p:txBody>
          <a:bodyPr wrap="square" rtlCol="0">
            <a:spAutoFit/>
          </a:bodyPr>
          <a:lstStyle/>
          <a:p>
            <a:pPr algn="ctr"/>
            <a:r>
              <a:rPr lang="en-US" sz="1400" b="0" dirty="0">
                <a:latin typeface="Century Gothic" panose="020B0502020202020204" pitchFamily="34" charset="0"/>
              </a:rPr>
              <a:t>DEVELOP</a:t>
            </a:r>
          </a:p>
        </p:txBody>
      </p:sp>
      <p:sp>
        <p:nvSpPr>
          <p:cNvPr id="22" name="TextBox 21"/>
          <p:cNvSpPr txBox="1"/>
          <p:nvPr/>
        </p:nvSpPr>
        <p:spPr>
          <a:xfrm>
            <a:off x="6019861" y="3830320"/>
            <a:ext cx="1134319" cy="307777"/>
          </a:xfrm>
          <a:prstGeom prst="rect">
            <a:avLst/>
          </a:prstGeom>
          <a:noFill/>
        </p:spPr>
        <p:txBody>
          <a:bodyPr wrap="square" rtlCol="0">
            <a:spAutoFit/>
          </a:bodyPr>
          <a:lstStyle/>
          <a:p>
            <a:pPr algn="ctr"/>
            <a:r>
              <a:rPr lang="en-US" sz="1400" b="0" dirty="0">
                <a:latin typeface="Century Gothic" panose="020B0502020202020204" pitchFamily="34" charset="0"/>
              </a:rPr>
              <a:t>EDUCATE</a:t>
            </a:r>
          </a:p>
        </p:txBody>
      </p:sp>
      <p:sp>
        <p:nvSpPr>
          <p:cNvPr id="23" name="TextBox 22"/>
          <p:cNvSpPr txBox="1"/>
          <p:nvPr/>
        </p:nvSpPr>
        <p:spPr>
          <a:xfrm>
            <a:off x="2632210" y="2285440"/>
            <a:ext cx="3850640" cy="369332"/>
          </a:xfrm>
          <a:prstGeom prst="rect">
            <a:avLst/>
          </a:prstGeom>
          <a:noFill/>
        </p:spPr>
        <p:txBody>
          <a:bodyPr wrap="square" rtlCol="0">
            <a:spAutoFit/>
          </a:bodyPr>
          <a:lstStyle/>
          <a:p>
            <a:pPr algn="ctr"/>
            <a:r>
              <a:rPr lang="en-US" b="0" dirty="0">
                <a:solidFill>
                  <a:schemeClr val="bg1"/>
                </a:solidFill>
                <a:latin typeface="Century Gothic" panose="020B0502020202020204" pitchFamily="34" charset="0"/>
              </a:rPr>
              <a:t>WORKFORCE DEVELOPMENT</a:t>
            </a:r>
          </a:p>
        </p:txBody>
      </p:sp>
      <p:sp>
        <p:nvSpPr>
          <p:cNvPr id="24" name="TextBox 23"/>
          <p:cNvSpPr txBox="1"/>
          <p:nvPr/>
        </p:nvSpPr>
        <p:spPr>
          <a:xfrm>
            <a:off x="2518390" y="6045474"/>
            <a:ext cx="4078280" cy="369332"/>
          </a:xfrm>
          <a:prstGeom prst="rect">
            <a:avLst/>
          </a:prstGeom>
          <a:noFill/>
        </p:spPr>
        <p:txBody>
          <a:bodyPr wrap="square" rtlCol="0">
            <a:spAutoFit/>
          </a:bodyPr>
          <a:lstStyle/>
          <a:p>
            <a:pPr algn="ctr"/>
            <a:r>
              <a:rPr lang="en-US" b="0" dirty="0">
                <a:solidFill>
                  <a:schemeClr val="bg1"/>
                </a:solidFill>
                <a:latin typeface="Century Gothic" panose="020B0502020202020204" pitchFamily="34" charset="0"/>
              </a:rPr>
              <a:t>BUILD, DEVELOP, AND IMPACT</a:t>
            </a:r>
          </a:p>
        </p:txBody>
      </p:sp>
      <p:pic>
        <p:nvPicPr>
          <p:cNvPr id="25" name="Picture 24"/>
          <p:cNvPicPr>
            <a:picLocks noChangeAspect="1"/>
          </p:cNvPicPr>
          <p:nvPr/>
        </p:nvPicPr>
        <p:blipFill>
          <a:blip r:embed="rId7"/>
          <a:stretch>
            <a:fillRect/>
          </a:stretch>
        </p:blipFill>
        <p:spPr>
          <a:xfrm>
            <a:off x="358815" y="8212"/>
            <a:ext cx="1273074" cy="1352641"/>
          </a:xfrm>
          <a:prstGeom prst="rect">
            <a:avLst/>
          </a:prstGeom>
        </p:spPr>
      </p:pic>
    </p:spTree>
    <p:extLst>
      <p:ext uri="{BB962C8B-B14F-4D97-AF65-F5344CB8AC3E}">
        <p14:creationId xmlns:p14="http://schemas.microsoft.com/office/powerpoint/2010/main" val="178582218"/>
      </p:ext>
    </p:extLst>
  </p:cSld>
  <p:clrMapOvr>
    <a:masterClrMapping/>
  </p:clrMapOvr>
</p:sld>
</file>

<file path=ppt/theme/theme1.xml><?xml version="1.0" encoding="utf-8"?>
<a:theme xmlns:a="http://schemas.openxmlformats.org/drawingml/2006/main" name="AR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10A9EB48A33E4E8D1CA66EA83CA4D8" ma:contentTypeVersion="1" ma:contentTypeDescription="Create a new document." ma:contentTypeScope="" ma:versionID="af369507a949d44b9dfbad382d49072c">
  <xsd:schema xmlns:xsd="http://www.w3.org/2001/XMLSchema" xmlns:xs="http://www.w3.org/2001/XMLSchema" xmlns:p="http://schemas.microsoft.com/office/2006/metadata/properties" xmlns:ns2="8b9f81f9-c63b-40d4-ae0e-c08678e85ca4" targetNamespace="http://schemas.microsoft.com/office/2006/metadata/properties" ma:root="true" ma:fieldsID="2a11fa0ed9a1914737970076c43da916" ns2:_="">
    <xsd:import namespace="8b9f81f9-c63b-40d4-ae0e-c08678e85ca4"/>
    <xsd:element name="properties">
      <xsd:complexType>
        <xsd:sequence>
          <xsd:element name="documentManagement">
            <xsd:complexType>
              <xsd:all>
                <xsd:element ref="ns2:Briefing_x0020_Organiz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9f81f9-c63b-40d4-ae0e-c08678e85ca4" elementFormDefault="qualified">
    <xsd:import namespace="http://schemas.microsoft.com/office/2006/documentManagement/types"/>
    <xsd:import namespace="http://schemas.microsoft.com/office/infopath/2007/PartnerControls"/>
    <xsd:element name="Briefing_x0020_Organization" ma:index="8" nillable="true" ma:displayName="Briefing Organization" ma:default="Staffing Office" ma:format="Dropdown" ma:internalName="Briefing_x0020_Organization">
      <xsd:simpleType>
        <xsd:restriction base="dms:Choice">
          <xsd:enumeration value="Counsel's Office"/>
          <xsd:enumeration value="EEO Office"/>
          <xsd:enumeration value="EMAS Office"/>
          <xsd:enumeration value="Safety Office"/>
          <xsd:enumeration value="Security Office"/>
          <xsd:enumeration value="Staffing Office"/>
          <xsd:enumeration value="WFD Offic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Briefing_x0020_Organization xmlns="8b9f81f9-c63b-40d4-ae0e-c08678e85ca4">Staffing Office</Briefing_x0020_Organization>
  </documentManagement>
</p:properties>
</file>

<file path=customXml/itemProps1.xml><?xml version="1.0" encoding="utf-8"?>
<ds:datastoreItem xmlns:ds="http://schemas.openxmlformats.org/officeDocument/2006/customXml" ds:itemID="{AEF6AC4F-2987-4A73-AC91-475F3E729D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f81f9-c63b-40d4-ae0e-c08678e85c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C4FC9F0-2670-40DC-9233-34A84DC16E2A}">
  <ds:schemaRefs>
    <ds:schemaRef ds:uri="http://schemas.microsoft.com/sharepoint/v3/contenttype/forms"/>
  </ds:schemaRefs>
</ds:datastoreItem>
</file>

<file path=customXml/itemProps3.xml><?xml version="1.0" encoding="utf-8"?>
<ds:datastoreItem xmlns:ds="http://schemas.openxmlformats.org/officeDocument/2006/customXml" ds:itemID="{DE496C54-D147-4C60-9E01-13BB5ECC97F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b9f81f9-c63b-40d4-ae0e-c08678e85ca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23318</TotalTime>
  <Words>403</Words>
  <Application>Microsoft Office PowerPoint</Application>
  <PresentationFormat>On-screen Show (4:3)</PresentationFormat>
  <Paragraphs>164</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 Gothic</vt:lpstr>
      <vt:lpstr>Wingdings</vt:lpstr>
      <vt:lpstr>AR Template</vt:lpstr>
      <vt:lpstr>PowerPoint Presentation</vt:lpstr>
      <vt:lpstr>Organization Development</vt:lpstr>
      <vt:lpstr>What is OD?</vt:lpstr>
      <vt:lpstr>What We Do</vt:lpstr>
      <vt:lpstr>Contact Us</vt:lpstr>
      <vt:lpstr>Workforce Development</vt:lpstr>
      <vt:lpstr>PowerPoint Presentation</vt:lpstr>
      <vt:lpstr>Workforce Development</vt:lpstr>
      <vt:lpstr>PowerPoint Presentation</vt:lpstr>
      <vt:lpstr>PowerPoint Presentation</vt:lpstr>
      <vt:lpstr>PowerPoint Presentation</vt:lpstr>
      <vt:lpstr>PowerPoint Presentation</vt:lpstr>
      <vt:lpstr>PowerPoint Presentation</vt:lpstr>
      <vt:lpstr>PowerPoint Presentation</vt:lpstr>
    </vt:vector>
  </TitlesOfParts>
  <Company>SAIC - NSSSG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EOD WFD Brief</dc:title>
  <dc:creator>Hannah Civ Christine</dc:creator>
  <cp:lastModifiedBy>Lessane CIV Lavonda D</cp:lastModifiedBy>
  <cp:revision>745</cp:revision>
  <cp:lastPrinted>2020-03-30T13:37:00Z</cp:lastPrinted>
  <dcterms:created xsi:type="dcterms:W3CDTF">2003-08-22T14:02:45Z</dcterms:created>
  <dcterms:modified xsi:type="dcterms:W3CDTF">2020-05-27T11:44:25Z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0x010100E610A9EB48A33E4E8D1CA66EA83CA4D8</vt:lpwstr>
  </property>
</Properties>
</file>