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handoutMasterIdLst>
    <p:handoutMasterId r:id="rId16"/>
  </p:handoutMasterIdLst>
  <p:sldIdLst>
    <p:sldId id="286" r:id="rId5"/>
    <p:sldId id="288" r:id="rId6"/>
    <p:sldId id="287" r:id="rId7"/>
    <p:sldId id="257" r:id="rId8"/>
    <p:sldId id="269" r:id="rId9"/>
    <p:sldId id="272" r:id="rId10"/>
    <p:sldId id="276" r:id="rId11"/>
    <p:sldId id="275" r:id="rId12"/>
    <p:sldId id="289" r:id="rId13"/>
    <p:sldId id="285" r:id="rId14"/>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19" autoAdjust="0"/>
    <p:restoredTop sz="92434" autoAdjust="0"/>
  </p:normalViewPr>
  <p:slideViewPr>
    <p:cSldViewPr>
      <p:cViewPr varScale="1">
        <p:scale>
          <a:sx n="63" d="100"/>
          <a:sy n="63" d="100"/>
        </p:scale>
        <p:origin x="738"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012" y="-12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1" y="0"/>
            <a:ext cx="3043238" cy="465138"/>
          </a:xfrm>
          <a:prstGeom prst="rect">
            <a:avLst/>
          </a:prstGeom>
          <a:noFill/>
          <a:ln w="9525">
            <a:noFill/>
            <a:miter lim="800000"/>
            <a:headEnd/>
            <a:tailEnd/>
          </a:ln>
          <a:effectLst/>
        </p:spPr>
        <p:txBody>
          <a:bodyPr vert="horz" wrap="square" lIns="91520" tIns="45762" rIns="91520" bIns="45762" numCol="1" anchor="t" anchorCtr="0" compatLnSpc="1">
            <a:prstTxWarp prst="textNoShape">
              <a:avLst/>
            </a:prstTxWarp>
          </a:bodyPr>
          <a:lstStyle>
            <a:lvl1pPr defTabSz="915882">
              <a:defRPr sz="1200">
                <a:latin typeface="Arial" charset="0"/>
                <a:cs typeface="Arial" charset="0"/>
              </a:defRPr>
            </a:lvl1pPr>
          </a:lstStyle>
          <a:p>
            <a:pPr>
              <a:defRPr/>
            </a:pPr>
            <a:endParaRPr lang="en-US"/>
          </a:p>
        </p:txBody>
      </p:sp>
      <p:sp>
        <p:nvSpPr>
          <p:cNvPr id="112643"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a:effectLst/>
        </p:spPr>
        <p:txBody>
          <a:bodyPr vert="horz" wrap="square" lIns="91520" tIns="45762" rIns="91520" bIns="45762" numCol="1" anchor="t" anchorCtr="0" compatLnSpc="1">
            <a:prstTxWarp prst="textNoShape">
              <a:avLst/>
            </a:prstTxWarp>
          </a:bodyPr>
          <a:lstStyle>
            <a:lvl1pPr algn="r" defTabSz="915882">
              <a:defRPr sz="1200">
                <a:latin typeface="Arial" charset="0"/>
                <a:cs typeface="Arial" charset="0"/>
              </a:defRPr>
            </a:lvl1pPr>
          </a:lstStyle>
          <a:p>
            <a:pPr>
              <a:defRPr/>
            </a:pPr>
            <a:fld id="{29EF4EF0-9314-4C13-85A3-1621C9715AB2}" type="datetime1">
              <a:rPr lang="en-US"/>
              <a:pPr>
                <a:defRPr/>
              </a:pPr>
              <a:t>3/26/2020</a:t>
            </a:fld>
            <a:endParaRPr lang="en-US" dirty="0"/>
          </a:p>
        </p:txBody>
      </p:sp>
      <p:sp>
        <p:nvSpPr>
          <p:cNvPr id="112644" name="Rectangle 4"/>
          <p:cNvSpPr>
            <a:spLocks noGrp="1" noChangeArrowheads="1"/>
          </p:cNvSpPr>
          <p:nvPr>
            <p:ph type="ftr" sz="quarter" idx="2"/>
          </p:nvPr>
        </p:nvSpPr>
        <p:spPr bwMode="auto">
          <a:xfrm>
            <a:off x="1" y="8842376"/>
            <a:ext cx="3043238" cy="465138"/>
          </a:xfrm>
          <a:prstGeom prst="rect">
            <a:avLst/>
          </a:prstGeom>
          <a:noFill/>
          <a:ln w="9525">
            <a:noFill/>
            <a:miter lim="800000"/>
            <a:headEnd/>
            <a:tailEnd/>
          </a:ln>
          <a:effectLst/>
        </p:spPr>
        <p:txBody>
          <a:bodyPr vert="horz" wrap="square" lIns="91520" tIns="45762" rIns="91520" bIns="45762" numCol="1" anchor="b" anchorCtr="0" compatLnSpc="1">
            <a:prstTxWarp prst="textNoShape">
              <a:avLst/>
            </a:prstTxWarp>
          </a:bodyPr>
          <a:lstStyle>
            <a:lvl1pPr defTabSz="915882">
              <a:defRPr sz="1200">
                <a:latin typeface="Arial" charset="0"/>
                <a:cs typeface="Arial" charset="0"/>
              </a:defRPr>
            </a:lvl1pPr>
          </a:lstStyle>
          <a:p>
            <a:pPr>
              <a:defRPr/>
            </a:pPr>
            <a:endParaRPr lang="en-US"/>
          </a:p>
        </p:txBody>
      </p:sp>
      <p:sp>
        <p:nvSpPr>
          <p:cNvPr id="112645" name="Rectangle 5"/>
          <p:cNvSpPr>
            <a:spLocks noGrp="1" noChangeArrowheads="1"/>
          </p:cNvSpPr>
          <p:nvPr>
            <p:ph type="sldNum" sz="quarter" idx="3"/>
          </p:nvPr>
        </p:nvSpPr>
        <p:spPr bwMode="auto">
          <a:xfrm>
            <a:off x="3978275" y="8842376"/>
            <a:ext cx="3043238" cy="465138"/>
          </a:xfrm>
          <a:prstGeom prst="rect">
            <a:avLst/>
          </a:prstGeom>
          <a:noFill/>
          <a:ln w="9525">
            <a:noFill/>
            <a:miter lim="800000"/>
            <a:headEnd/>
            <a:tailEnd/>
          </a:ln>
          <a:effectLst/>
        </p:spPr>
        <p:txBody>
          <a:bodyPr vert="horz" wrap="square" lIns="91520" tIns="45762" rIns="91520" bIns="45762" numCol="1" anchor="b" anchorCtr="0" compatLnSpc="1">
            <a:prstTxWarp prst="textNoShape">
              <a:avLst/>
            </a:prstTxWarp>
          </a:bodyPr>
          <a:lstStyle>
            <a:lvl1pPr algn="r" defTabSz="915882">
              <a:defRPr sz="1200">
                <a:latin typeface="Arial" charset="0"/>
                <a:cs typeface="Arial" charset="0"/>
              </a:defRPr>
            </a:lvl1pPr>
          </a:lstStyle>
          <a:p>
            <a:pPr>
              <a:defRPr/>
            </a:pPr>
            <a:fld id="{D2888C4D-7DBB-4784-BA2D-742389BC2818}" type="slidenum">
              <a:rPr lang="en-US"/>
              <a:pPr>
                <a:defRPr/>
              </a:pPr>
              <a:t>‹#›</a:t>
            </a:fld>
            <a:endParaRPr lang="en-US" dirty="0"/>
          </a:p>
        </p:txBody>
      </p:sp>
    </p:spTree>
    <p:extLst>
      <p:ext uri="{BB962C8B-B14F-4D97-AF65-F5344CB8AC3E}">
        <p14:creationId xmlns:p14="http://schemas.microsoft.com/office/powerpoint/2010/main" val="55324931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3043238" cy="465138"/>
          </a:xfrm>
          <a:prstGeom prst="rect">
            <a:avLst/>
          </a:prstGeom>
          <a:noFill/>
          <a:ln w="9525">
            <a:noFill/>
            <a:miter lim="800000"/>
            <a:headEnd/>
            <a:tailEnd/>
          </a:ln>
          <a:effectLst/>
        </p:spPr>
        <p:txBody>
          <a:bodyPr vert="horz" wrap="square" lIns="93259" tIns="46629" rIns="93259" bIns="46629" numCol="1" anchor="t" anchorCtr="0" compatLnSpc="1">
            <a:prstTxWarp prst="textNoShape">
              <a:avLst/>
            </a:prstTxWarp>
          </a:bodyPr>
          <a:lstStyle>
            <a:lvl1pPr defTabSz="933342">
              <a:defRPr sz="1200">
                <a:latin typeface="Arial" charset="0"/>
                <a:cs typeface="Arial" charset="0"/>
              </a:defRPr>
            </a:lvl1pPr>
          </a:lstStyle>
          <a:p>
            <a:pPr>
              <a:defRPr/>
            </a:pPr>
            <a:endParaRPr lang="en-US"/>
          </a:p>
        </p:txBody>
      </p:sp>
      <p:sp>
        <p:nvSpPr>
          <p:cNvPr id="5123" name="Rectangle 3"/>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259" tIns="46629" rIns="93259" bIns="46629" numCol="1" anchor="t" anchorCtr="0" compatLnSpc="1">
            <a:prstTxWarp prst="textNoShape">
              <a:avLst/>
            </a:prstTxWarp>
          </a:bodyPr>
          <a:lstStyle>
            <a:lvl1pPr algn="r" defTabSz="933342">
              <a:defRPr sz="1200">
                <a:latin typeface="Arial" charset="0"/>
                <a:cs typeface="Arial" charset="0"/>
              </a:defRPr>
            </a:lvl1pPr>
          </a:lstStyle>
          <a:p>
            <a:pPr>
              <a:defRPr/>
            </a:pPr>
            <a:fld id="{9C3D16FC-3CB9-4E61-B908-0B94E823164D}" type="datetime1">
              <a:rPr lang="en-US"/>
              <a:pPr>
                <a:defRPr/>
              </a:pPr>
              <a:t>3/26/2020</a:t>
            </a:fld>
            <a:endParaRPr lang="en-US" dirty="0"/>
          </a:p>
        </p:txBody>
      </p:sp>
      <p:sp>
        <p:nvSpPr>
          <p:cNvPr id="9220" name="Rectangle 4"/>
          <p:cNvSpPr>
            <a:spLocks noGrp="1" noRot="1" noChangeAspect="1" noChangeArrowheads="1" noTextEdit="1"/>
          </p:cNvSpPr>
          <p:nvPr>
            <p:ph type="sldImg" idx="2"/>
          </p:nvPr>
        </p:nvSpPr>
        <p:spPr bwMode="auto">
          <a:xfrm>
            <a:off x="1182688" y="696913"/>
            <a:ext cx="4657725" cy="34925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703265" y="4422776"/>
            <a:ext cx="5616574" cy="4187825"/>
          </a:xfrm>
          <a:prstGeom prst="rect">
            <a:avLst/>
          </a:prstGeom>
          <a:noFill/>
          <a:ln w="9525">
            <a:noFill/>
            <a:miter lim="800000"/>
            <a:headEnd/>
            <a:tailEnd/>
          </a:ln>
          <a:effectLst/>
        </p:spPr>
        <p:txBody>
          <a:bodyPr vert="horz" wrap="square" lIns="93259" tIns="46629" rIns="93259" bIns="4662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1" y="8842376"/>
            <a:ext cx="3043238" cy="465138"/>
          </a:xfrm>
          <a:prstGeom prst="rect">
            <a:avLst/>
          </a:prstGeom>
          <a:noFill/>
          <a:ln w="9525">
            <a:noFill/>
            <a:miter lim="800000"/>
            <a:headEnd/>
            <a:tailEnd/>
          </a:ln>
          <a:effectLst/>
        </p:spPr>
        <p:txBody>
          <a:bodyPr vert="horz" wrap="square" lIns="93259" tIns="46629" rIns="93259" bIns="46629" numCol="1" anchor="b" anchorCtr="0" compatLnSpc="1">
            <a:prstTxWarp prst="textNoShape">
              <a:avLst/>
            </a:prstTxWarp>
          </a:bodyPr>
          <a:lstStyle>
            <a:lvl1pPr defTabSz="933342">
              <a:defRPr sz="1200">
                <a:latin typeface="Arial" charset="0"/>
                <a:cs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3978275" y="8842376"/>
            <a:ext cx="3043238" cy="465138"/>
          </a:xfrm>
          <a:prstGeom prst="rect">
            <a:avLst/>
          </a:prstGeom>
          <a:noFill/>
          <a:ln w="9525">
            <a:noFill/>
            <a:miter lim="800000"/>
            <a:headEnd/>
            <a:tailEnd/>
          </a:ln>
          <a:effectLst/>
        </p:spPr>
        <p:txBody>
          <a:bodyPr vert="horz" wrap="square" lIns="93259" tIns="46629" rIns="93259" bIns="46629" numCol="1" anchor="b" anchorCtr="0" compatLnSpc="1">
            <a:prstTxWarp prst="textNoShape">
              <a:avLst/>
            </a:prstTxWarp>
          </a:bodyPr>
          <a:lstStyle>
            <a:lvl1pPr algn="r" defTabSz="933342">
              <a:defRPr sz="1200">
                <a:latin typeface="Arial" charset="0"/>
                <a:cs typeface="Arial" charset="0"/>
              </a:defRPr>
            </a:lvl1pPr>
          </a:lstStyle>
          <a:p>
            <a:pPr>
              <a:defRPr/>
            </a:pPr>
            <a:fld id="{5BD70C25-B763-4D4B-AC1B-DEE066BE9454}" type="slidenum">
              <a:rPr lang="en-US"/>
              <a:pPr>
                <a:defRPr/>
              </a:pPr>
              <a:t>‹#›</a:t>
            </a:fld>
            <a:endParaRPr lang="en-US" dirty="0"/>
          </a:p>
        </p:txBody>
      </p:sp>
    </p:spTree>
    <p:extLst>
      <p:ext uri="{BB962C8B-B14F-4D97-AF65-F5344CB8AC3E}">
        <p14:creationId xmlns:p14="http://schemas.microsoft.com/office/powerpoint/2010/main" val="1392880147"/>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s</a:t>
            </a:r>
            <a:r>
              <a:rPr lang="en-US" baseline="0" dirty="0" smtClean="0"/>
              <a:t>ection assists local Marine Corps commands with Organizational Development and Strategic Workforce Planning initiatives. But today we’re going to focus on Civilian Workforce Development…specifically training and development resources available to you, the on-site training classes we offer, and our leadership development program.</a:t>
            </a:r>
            <a:endParaRPr lang="en-US" dirty="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2</a:t>
            </a:fld>
            <a:endParaRPr lang="en-US"/>
          </a:p>
        </p:txBody>
      </p:sp>
    </p:spTree>
    <p:extLst>
      <p:ext uri="{BB962C8B-B14F-4D97-AF65-F5344CB8AC3E}">
        <p14:creationId xmlns:p14="http://schemas.microsoft.com/office/powerpoint/2010/main" val="2249993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0088"/>
            <a:fld id="{61D721C0-472B-41AA-BB87-079225F41822}" type="slidenum">
              <a:rPr lang="en-US" smtClean="0"/>
              <a:pPr defTabSz="930088"/>
              <a:t>4</a:t>
            </a:fld>
            <a:endParaRPr lang="en-US" dirty="0"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en-US" dirty="0" smtClean="0"/>
          </a:p>
        </p:txBody>
      </p:sp>
      <p:sp>
        <p:nvSpPr>
          <p:cNvPr id="11269" name="Date Placeholder 4"/>
          <p:cNvSpPr>
            <a:spLocks noGrp="1"/>
          </p:cNvSpPr>
          <p:nvPr>
            <p:ph type="dt" sz="quarter" idx="1"/>
          </p:nvPr>
        </p:nvSpPr>
        <p:spPr>
          <a:noFill/>
        </p:spPr>
        <p:txBody>
          <a:bodyPr/>
          <a:lstStyle/>
          <a:p>
            <a:pPr defTabSz="930088"/>
            <a:fld id="{9153423A-8982-47FB-B68F-0AC4B619542A}" type="datetime1">
              <a:rPr lang="en-US" smtClean="0"/>
              <a:pPr defTabSz="930088"/>
              <a:t>3/26/2020</a:t>
            </a:fld>
            <a:endParaRPr lang="en-US" dirty="0" smtClean="0"/>
          </a:p>
        </p:txBody>
      </p:sp>
    </p:spTree>
    <p:extLst>
      <p:ext uri="{BB962C8B-B14F-4D97-AF65-F5344CB8AC3E}">
        <p14:creationId xmlns:p14="http://schemas.microsoft.com/office/powerpoint/2010/main" val="1704553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pPr defTabSz="930088"/>
            <a:fld id="{C33FB4B2-F011-40C9-895B-A716C8632556}" type="slidenum">
              <a:rPr lang="en-US" smtClean="0"/>
              <a:pPr defTabSz="930088"/>
              <a:t>5</a:t>
            </a:fld>
            <a:endParaRPr lang="en-US" dirty="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dirty="0" smtClean="0"/>
          </a:p>
        </p:txBody>
      </p:sp>
      <p:sp>
        <p:nvSpPr>
          <p:cNvPr id="12293" name="Date Placeholder 4"/>
          <p:cNvSpPr>
            <a:spLocks noGrp="1"/>
          </p:cNvSpPr>
          <p:nvPr>
            <p:ph type="dt" sz="quarter" idx="1"/>
          </p:nvPr>
        </p:nvSpPr>
        <p:spPr>
          <a:noFill/>
        </p:spPr>
        <p:txBody>
          <a:bodyPr/>
          <a:lstStyle/>
          <a:p>
            <a:pPr defTabSz="930088"/>
            <a:fld id="{91AE03DC-BCA1-4379-BC47-52E10AF2214F}" type="datetime1">
              <a:rPr lang="en-US" smtClean="0"/>
              <a:pPr defTabSz="930088"/>
              <a:t>3/26/2020</a:t>
            </a:fld>
            <a:endParaRPr lang="en-US" dirty="0" smtClean="0"/>
          </a:p>
        </p:txBody>
      </p:sp>
    </p:spTree>
    <p:extLst>
      <p:ext uri="{BB962C8B-B14F-4D97-AF65-F5344CB8AC3E}">
        <p14:creationId xmlns:p14="http://schemas.microsoft.com/office/powerpoint/2010/main" val="1691621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9C3D16FC-3CB9-4E61-B908-0B94E823164D}" type="datetime1">
              <a:rPr lang="en-US" smtClean="0"/>
              <a:pPr>
                <a:defRPr/>
              </a:pPr>
              <a:t>3/26/2020</a:t>
            </a:fld>
            <a:endParaRPr lang="en-US" dirty="0"/>
          </a:p>
        </p:txBody>
      </p:sp>
      <p:sp>
        <p:nvSpPr>
          <p:cNvPr id="5" name="Slide Number Placeholder 4"/>
          <p:cNvSpPr>
            <a:spLocks noGrp="1"/>
          </p:cNvSpPr>
          <p:nvPr>
            <p:ph type="sldNum" sz="quarter" idx="11"/>
          </p:nvPr>
        </p:nvSpPr>
        <p:spPr/>
        <p:txBody>
          <a:bodyPr/>
          <a:lstStyle/>
          <a:p>
            <a:pPr>
              <a:defRPr/>
            </a:pPr>
            <a:fld id="{5BD70C25-B763-4D4B-AC1B-DEE066BE9454}" type="slidenum">
              <a:rPr lang="en-US" smtClean="0"/>
              <a:pPr>
                <a:defRPr/>
              </a:pPr>
              <a:t>6</a:t>
            </a:fld>
            <a:endParaRPr lang="en-US" dirty="0"/>
          </a:p>
        </p:txBody>
      </p:sp>
    </p:spTree>
    <p:extLst>
      <p:ext uri="{BB962C8B-B14F-4D97-AF65-F5344CB8AC3E}">
        <p14:creationId xmlns:p14="http://schemas.microsoft.com/office/powerpoint/2010/main" val="3275797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9C3D16FC-3CB9-4E61-B908-0B94E823164D}" type="datetime1">
              <a:rPr lang="en-US" smtClean="0"/>
              <a:pPr>
                <a:defRPr/>
              </a:pPr>
              <a:t>3/26/2020</a:t>
            </a:fld>
            <a:endParaRPr lang="en-US" dirty="0"/>
          </a:p>
        </p:txBody>
      </p:sp>
      <p:sp>
        <p:nvSpPr>
          <p:cNvPr id="5" name="Slide Number Placeholder 4"/>
          <p:cNvSpPr>
            <a:spLocks noGrp="1"/>
          </p:cNvSpPr>
          <p:nvPr>
            <p:ph type="sldNum" sz="quarter" idx="11"/>
          </p:nvPr>
        </p:nvSpPr>
        <p:spPr/>
        <p:txBody>
          <a:bodyPr/>
          <a:lstStyle/>
          <a:p>
            <a:pPr>
              <a:defRPr/>
            </a:pPr>
            <a:fld id="{5BD70C25-B763-4D4B-AC1B-DEE066BE9454}" type="slidenum">
              <a:rPr lang="en-US" smtClean="0"/>
              <a:pPr>
                <a:defRPr/>
              </a:pPr>
              <a:t>7</a:t>
            </a:fld>
            <a:endParaRPr lang="en-US" dirty="0"/>
          </a:p>
        </p:txBody>
      </p:sp>
    </p:spTree>
    <p:extLst>
      <p:ext uri="{BB962C8B-B14F-4D97-AF65-F5344CB8AC3E}">
        <p14:creationId xmlns:p14="http://schemas.microsoft.com/office/powerpoint/2010/main" val="3275797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9C3D16FC-3CB9-4E61-B908-0B94E823164D}" type="datetime1">
              <a:rPr lang="en-US" smtClean="0"/>
              <a:pPr>
                <a:defRPr/>
              </a:pPr>
              <a:t>3/26/2020</a:t>
            </a:fld>
            <a:endParaRPr lang="en-US" dirty="0"/>
          </a:p>
        </p:txBody>
      </p:sp>
      <p:sp>
        <p:nvSpPr>
          <p:cNvPr id="5" name="Slide Number Placeholder 4"/>
          <p:cNvSpPr>
            <a:spLocks noGrp="1"/>
          </p:cNvSpPr>
          <p:nvPr>
            <p:ph type="sldNum" sz="quarter" idx="11"/>
          </p:nvPr>
        </p:nvSpPr>
        <p:spPr/>
        <p:txBody>
          <a:bodyPr/>
          <a:lstStyle/>
          <a:p>
            <a:pPr>
              <a:defRPr/>
            </a:pPr>
            <a:fld id="{5BD70C25-B763-4D4B-AC1B-DEE066BE9454}" type="slidenum">
              <a:rPr lang="en-US" smtClean="0"/>
              <a:pPr>
                <a:defRPr/>
              </a:pPr>
              <a:t>8</a:t>
            </a:fld>
            <a:endParaRPr lang="en-US" dirty="0"/>
          </a:p>
        </p:txBody>
      </p:sp>
    </p:spTree>
    <p:extLst>
      <p:ext uri="{BB962C8B-B14F-4D97-AF65-F5344CB8AC3E}">
        <p14:creationId xmlns:p14="http://schemas.microsoft.com/office/powerpoint/2010/main" val="3275797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pPr eaLnBrk="1" hangingPunct="1"/>
            <a:r>
              <a:rPr lang="en-US" dirty="0" smtClean="0"/>
              <a:t>Feel free to contact us!</a:t>
            </a:r>
          </a:p>
        </p:txBody>
      </p:sp>
    </p:spTree>
    <p:extLst>
      <p:ext uri="{BB962C8B-B14F-4D97-AF65-F5344CB8AC3E}">
        <p14:creationId xmlns:p14="http://schemas.microsoft.com/office/powerpoint/2010/main" val="2416803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9C3D16FC-3CB9-4E61-B908-0B94E823164D}" type="datetime1">
              <a:rPr lang="en-US" smtClean="0"/>
              <a:pPr>
                <a:defRPr/>
              </a:pPr>
              <a:t>3/26/2020</a:t>
            </a:fld>
            <a:endParaRPr lang="en-US" dirty="0"/>
          </a:p>
        </p:txBody>
      </p:sp>
      <p:sp>
        <p:nvSpPr>
          <p:cNvPr id="5" name="Slide Number Placeholder 4"/>
          <p:cNvSpPr>
            <a:spLocks noGrp="1"/>
          </p:cNvSpPr>
          <p:nvPr>
            <p:ph type="sldNum" sz="quarter" idx="11"/>
          </p:nvPr>
        </p:nvSpPr>
        <p:spPr/>
        <p:txBody>
          <a:bodyPr/>
          <a:lstStyle/>
          <a:p>
            <a:pPr>
              <a:defRPr/>
            </a:pPr>
            <a:fld id="{5BD70C25-B763-4D4B-AC1B-DEE066BE9454}" type="slidenum">
              <a:rPr lang="en-US" smtClean="0"/>
              <a:pPr>
                <a:defRPr/>
              </a:pPr>
              <a:t>10</a:t>
            </a:fld>
            <a:endParaRPr lang="en-US" dirty="0"/>
          </a:p>
        </p:txBody>
      </p:sp>
    </p:spTree>
    <p:extLst>
      <p:ext uri="{BB962C8B-B14F-4D97-AF65-F5344CB8AC3E}">
        <p14:creationId xmlns:p14="http://schemas.microsoft.com/office/powerpoint/2010/main" val="3275797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3501C2C-817C-4F72-8DD4-6CE08BF9BF3B}" type="datetime1">
              <a:rPr lang="en-US"/>
              <a:pPr>
                <a:defRPr/>
              </a:pPr>
              <a:t>3/26/2020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C8AA24-3D93-4F5E-93F5-771122154D3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13AA93-7B43-4E19-8ED2-702B708A75C8}" type="datetime1">
              <a:rPr lang="en-US"/>
              <a:pPr>
                <a:defRPr/>
              </a:pPr>
              <a:t>3/26/2020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E14D6D-71D5-4F12-BAF1-23B6D529721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0431AF-5A55-4E9A-BBCF-1C8C61AAD930}" type="datetime1">
              <a:rPr lang="en-US"/>
              <a:pPr>
                <a:defRPr/>
              </a:pPr>
              <a:t>3/26/2020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0AE7F4-1A32-4F92-AC2F-6A68636F184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B32D12-3A8E-48B3-8A16-220DF9E9F285}" type="datetime1">
              <a:rPr lang="en-US"/>
              <a:pPr>
                <a:defRPr/>
              </a:pPr>
              <a:t>3/26/2020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21E814-B2EB-4811-8E27-160B7BED06D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2C24B40-CF97-44C2-82D4-B2EE5E673C36}" type="datetime1">
              <a:rPr lang="en-US"/>
              <a:pPr>
                <a:defRPr/>
              </a:pPr>
              <a:t>3/26/2020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C6C749-E252-44F2-923B-5DAABD41690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EF30D40-F34F-450D-B2F0-0B91A615CF98}" type="datetime1">
              <a:rPr lang="en-US"/>
              <a:pPr>
                <a:defRPr/>
              </a:pPr>
              <a:t>3/26/2020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AF9CB8D-E57E-4E04-BA55-1E9FD7126DA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301479B-6AF1-4EC0-A7AD-E591BC8BB870}" type="datetime1">
              <a:rPr lang="en-US"/>
              <a:pPr>
                <a:defRPr/>
              </a:pPr>
              <a:t>3/26/2020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1814ED7-BE2B-455F-997A-11684ADF173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FB40012-518F-485C-9BCB-F7DE0BF0ABF8}" type="datetime1">
              <a:rPr lang="en-US"/>
              <a:pPr>
                <a:defRPr/>
              </a:pPr>
              <a:t>3/26/2020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3DF803D-7AE8-46FF-ADA8-208A793394D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3C356B-9416-4296-BED7-464E3B56E635}" type="datetime1">
              <a:rPr lang="en-US"/>
              <a:pPr>
                <a:defRPr/>
              </a:pPr>
              <a:t>3/26/2020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E5A50D4-1716-4A0D-88A4-151E92CA9A9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115561D-3340-44CD-8AFC-16EAF5781AA8}" type="datetime1">
              <a:rPr lang="en-US"/>
              <a:pPr>
                <a:defRPr/>
              </a:pPr>
              <a:t>3/26/2020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3D69E9-717B-4984-923F-0C5F2BCF5CE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948BC91-E345-4FBC-9670-066E81ED42FB}" type="datetime1">
              <a:rPr lang="en-US"/>
              <a:pPr>
                <a:defRPr/>
              </a:pPr>
              <a:t>3/26/2020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C54B400-AE1D-4C44-9C1C-87C9A16C4D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fld id="{4529013D-57E3-4853-84EC-9FEC2176102D}" type="datetime1">
              <a:rPr lang="en-US"/>
              <a:pPr>
                <a:defRPr/>
              </a:pPr>
              <a:t>3/26/2020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a:defRPr/>
            </a:pPr>
            <a:fld id="{C22E8A80-80D3-4D4B-B50E-5CE6EFF5C923}" type="slidenum">
              <a:rPr lang="en-US"/>
              <a:pPr>
                <a:defRPr/>
              </a:pPr>
              <a:t>‹#›</a:t>
            </a:fld>
            <a:endParaRPr lang="en-US" dirty="0"/>
          </a:p>
        </p:txBody>
      </p:sp>
      <p:pic>
        <p:nvPicPr>
          <p:cNvPr id="2055" name="Picture 9" descr="OfficerSeal"/>
          <p:cNvPicPr>
            <a:picLocks noChangeAspect="1" noChangeArrowheads="1"/>
          </p:cNvPicPr>
          <p:nvPr userDrawn="1"/>
        </p:nvPicPr>
        <p:blipFill>
          <a:blip r:embed="rId13" cstate="print"/>
          <a:srcRect/>
          <a:stretch>
            <a:fillRect/>
          </a:stretch>
        </p:blipFill>
        <p:spPr bwMode="auto">
          <a:xfrm>
            <a:off x="403225" y="98425"/>
            <a:ext cx="968375" cy="1196975"/>
          </a:xfrm>
          <a:prstGeom prst="rect">
            <a:avLst/>
          </a:prstGeom>
          <a:noFill/>
          <a:ln w="9525">
            <a:noFill/>
            <a:miter lim="800000"/>
            <a:headEnd/>
            <a:tailEnd/>
          </a:ln>
        </p:spPr>
      </p:pic>
      <p:sp>
        <p:nvSpPr>
          <p:cNvPr id="1034" name="Line 12"/>
          <p:cNvSpPr>
            <a:spLocks noChangeShapeType="1"/>
          </p:cNvSpPr>
          <p:nvPr userDrawn="1"/>
        </p:nvSpPr>
        <p:spPr bwMode="auto">
          <a:xfrm>
            <a:off x="1600200" y="1447800"/>
            <a:ext cx="6781800" cy="0"/>
          </a:xfrm>
          <a:prstGeom prst="line">
            <a:avLst/>
          </a:prstGeom>
          <a:noFill/>
          <a:ln w="50800">
            <a:solidFill>
              <a:srgbClr val="FF0000"/>
            </a:solidFill>
            <a:round/>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SMBHQMCARHEEO@usmc.mil"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pitchFamily="34" charset="0"/>
                <a:cs typeface="Arial" pitchFamily="34" charset="0"/>
              </a:rPr>
              <a:t>Equal Employment </a:t>
            </a:r>
            <a:r>
              <a:rPr lang="en-US" dirty="0" smtClean="0">
                <a:latin typeface="Arial" pitchFamily="34" charset="0"/>
                <a:cs typeface="Arial" pitchFamily="34" charset="0"/>
              </a:rPr>
              <a:t>Opportunity (EEO)</a:t>
            </a:r>
            <a:endParaRPr lang="en-US" dirty="0"/>
          </a:p>
        </p:txBody>
      </p:sp>
      <p:sp>
        <p:nvSpPr>
          <p:cNvPr id="4" name="Subtitle 3"/>
          <p:cNvSpPr>
            <a:spLocks noGrp="1"/>
          </p:cNvSpPr>
          <p:nvPr>
            <p:ph type="subTitle" idx="1"/>
          </p:nvPr>
        </p:nvSpPr>
        <p:spPr/>
        <p:txBody>
          <a:bodyPr/>
          <a:lstStyle/>
          <a:p>
            <a:endParaRPr lang="en-US"/>
          </a:p>
        </p:txBody>
      </p:sp>
      <p:sp>
        <p:nvSpPr>
          <p:cNvPr id="5" name="Rectangle 4"/>
          <p:cNvSpPr/>
          <p:nvPr/>
        </p:nvSpPr>
        <p:spPr>
          <a:xfrm>
            <a:off x="1258784" y="993062"/>
            <a:ext cx="7386452" cy="369332"/>
          </a:xfrm>
          <a:prstGeom prst="rect">
            <a:avLst/>
          </a:prstGeom>
        </p:spPr>
        <p:txBody>
          <a:bodyPr wrap="square">
            <a:spAutoFit/>
          </a:bodyPr>
          <a:lstStyle/>
          <a:p>
            <a:r>
              <a:rPr lang="en-US" b="1" dirty="0"/>
              <a:t>Human Resources &amp; Organizational Management Branch (HROM)</a:t>
            </a:r>
          </a:p>
        </p:txBody>
      </p:sp>
    </p:spTree>
    <p:extLst>
      <p:ext uri="{BB962C8B-B14F-4D97-AF65-F5344CB8AC3E}">
        <p14:creationId xmlns:p14="http://schemas.microsoft.com/office/powerpoint/2010/main" val="2157253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lstStyle/>
          <a:p>
            <a:pPr marL="0" indent="0" eaLnBrk="1" fontAlgn="auto" hangingPunct="1">
              <a:lnSpc>
                <a:spcPct val="80000"/>
              </a:lnSpc>
              <a:spcAft>
                <a:spcPts val="0"/>
              </a:spcAft>
              <a:buNone/>
              <a:defRPr/>
            </a:pPr>
            <a:endParaRPr lang="en-US" sz="1400" b="1" dirty="0">
              <a:solidFill>
                <a:srgbClr val="002060"/>
              </a:solidFill>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endParaRPr lang="en-US" sz="1400" b="1" dirty="0" smtClean="0">
              <a:solidFill>
                <a:srgbClr val="002060"/>
              </a:solidFill>
              <a:ea typeface="Arial Unicode MS" pitchFamily="34" charset="-128"/>
              <a:cs typeface="Arial Unicode MS" pitchFamily="34" charset="-128"/>
            </a:endParaRPr>
          </a:p>
          <a:p>
            <a:endParaRPr lang="en-US" sz="2200" dirty="0"/>
          </a:p>
        </p:txBody>
      </p:sp>
      <p:sp>
        <p:nvSpPr>
          <p:cNvPr id="5" name="Slide Number Placeholder 4"/>
          <p:cNvSpPr>
            <a:spLocks noGrp="1"/>
          </p:cNvSpPr>
          <p:nvPr>
            <p:ph type="sldNum" sz="quarter" idx="12"/>
          </p:nvPr>
        </p:nvSpPr>
        <p:spPr>
          <a:xfrm>
            <a:off x="6553200" y="6324600"/>
            <a:ext cx="2133600" cy="365125"/>
          </a:xfrm>
        </p:spPr>
        <p:txBody>
          <a:bodyPr/>
          <a:lstStyle/>
          <a:p>
            <a:pPr>
              <a:defRPr/>
            </a:pPr>
            <a:fld id="{CF21E814-B2EB-4811-8E27-160B7BED06DB}" type="slidenum">
              <a:rPr lang="en-US" smtClean="0"/>
              <a:pPr>
                <a:defRPr/>
              </a:pPr>
              <a:t>10</a:t>
            </a:fld>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0928" y="1600200"/>
            <a:ext cx="5810250" cy="4648200"/>
          </a:xfrm>
          <a:prstGeom prst="rect">
            <a:avLst/>
          </a:prstGeom>
        </p:spPr>
      </p:pic>
      <p:sp>
        <p:nvSpPr>
          <p:cNvPr id="6" name="Title 5"/>
          <p:cNvSpPr>
            <a:spLocks noGrp="1"/>
          </p:cNvSpPr>
          <p:nvPr>
            <p:ph type="title"/>
          </p:nvPr>
        </p:nvSpPr>
        <p:spPr/>
        <p:txBody>
          <a:bodyPr/>
          <a:lstStyle/>
          <a:p>
            <a:r>
              <a:rPr lang="en-US" dirty="0">
                <a:latin typeface="Arial" pitchFamily="34" charset="0"/>
                <a:cs typeface="Times New Roman" pitchFamily="18" charset="0"/>
              </a:rPr>
              <a:t>Questions</a:t>
            </a:r>
            <a:endParaRPr lang="en-US" dirty="0"/>
          </a:p>
        </p:txBody>
      </p:sp>
    </p:spTree>
    <p:extLst>
      <p:ext uri="{BB962C8B-B14F-4D97-AF65-F5344CB8AC3E}">
        <p14:creationId xmlns:p14="http://schemas.microsoft.com/office/powerpoint/2010/main" val="225908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457200" y="1600200"/>
            <a:ext cx="8229600" cy="3864935"/>
          </a:xfrm>
          <a:noFill/>
        </p:spPr>
        <p:txBody>
          <a:bodyPr/>
          <a:lstStyle/>
          <a:p>
            <a:pPr eaLnBrk="1" hangingPunct="1">
              <a:spcBef>
                <a:spcPct val="50000"/>
              </a:spcBef>
              <a:buFontTx/>
              <a:buChar char="•"/>
            </a:pPr>
            <a:r>
              <a:rPr lang="en-US" sz="2400" dirty="0" smtClean="0">
                <a:latin typeface="Arial" panose="020B0604020202020204" pitchFamily="34" charset="0"/>
                <a:cs typeface="Arial" panose="020B0604020202020204" pitchFamily="34" charset="0"/>
              </a:rPr>
              <a:t>Alternative </a:t>
            </a:r>
            <a:r>
              <a:rPr lang="en-US" sz="2400" dirty="0">
                <a:latin typeface="Arial" panose="020B0604020202020204" pitchFamily="34" charset="0"/>
                <a:cs typeface="Arial" panose="020B0604020202020204" pitchFamily="34" charset="0"/>
              </a:rPr>
              <a:t>Dispute Resolution Services (ADR)</a:t>
            </a:r>
          </a:p>
          <a:p>
            <a:pPr eaLnBrk="1" hangingPunct="1">
              <a:spcBef>
                <a:spcPct val="50000"/>
              </a:spcBef>
              <a:buFontTx/>
              <a:buChar char="•"/>
            </a:pPr>
            <a:r>
              <a:rPr lang="en-US" sz="2400" dirty="0">
                <a:latin typeface="Arial" panose="020B0604020202020204" pitchFamily="34" charset="0"/>
                <a:cs typeface="Arial" panose="020B0604020202020204" pitchFamily="34" charset="0"/>
              </a:rPr>
              <a:t>Reasonable Accommodation Request (RA)</a:t>
            </a:r>
          </a:p>
          <a:p>
            <a:pPr eaLnBrk="1" hangingPunct="1">
              <a:spcBef>
                <a:spcPct val="50000"/>
              </a:spcBef>
              <a:buFontTx/>
              <a:buChar char="•"/>
            </a:pPr>
            <a:r>
              <a:rPr lang="en-US" sz="2400" dirty="0">
                <a:latin typeface="Arial" panose="020B0604020202020204" pitchFamily="34" charset="0"/>
                <a:cs typeface="Arial" panose="020B0604020202020204" pitchFamily="34" charset="0"/>
              </a:rPr>
              <a:t>Training on EEO &amp; Prevention of Sexual Harassment</a:t>
            </a:r>
          </a:p>
          <a:p>
            <a:pPr eaLnBrk="1" hangingPunct="1">
              <a:spcBef>
                <a:spcPct val="50000"/>
              </a:spcBef>
              <a:buFontTx/>
              <a:buChar char="•"/>
            </a:pPr>
            <a:r>
              <a:rPr lang="en-US" sz="2400" dirty="0">
                <a:latin typeface="Arial" panose="020B0604020202020204" pitchFamily="34" charset="0"/>
                <a:cs typeface="Arial" panose="020B0604020202020204" pitchFamily="34" charset="0"/>
              </a:rPr>
              <a:t>Counseling for Title VII issues</a:t>
            </a:r>
          </a:p>
          <a:p>
            <a:pPr eaLnBrk="1" hangingPunct="1">
              <a:spcBef>
                <a:spcPct val="50000"/>
              </a:spcBef>
              <a:buFontTx/>
              <a:buChar char="•"/>
            </a:pPr>
            <a:r>
              <a:rPr lang="en-US" sz="2400" dirty="0">
                <a:latin typeface="Arial" panose="020B0604020202020204" pitchFamily="34" charset="0"/>
                <a:cs typeface="Arial" panose="020B0604020202020204" pitchFamily="34" charset="0"/>
              </a:rPr>
              <a:t>Monitor Compliance of Title VII requirements</a:t>
            </a:r>
          </a:p>
          <a:p>
            <a:pPr eaLnBrk="1" hangingPunct="1">
              <a:spcBef>
                <a:spcPct val="50000"/>
              </a:spcBef>
              <a:buFontTx/>
              <a:buChar char="•"/>
            </a:pPr>
            <a:r>
              <a:rPr lang="en-US" sz="2400" dirty="0">
                <a:latin typeface="Arial" panose="020B0604020202020204" pitchFamily="34" charset="0"/>
                <a:cs typeface="Arial" panose="020B0604020202020204" pitchFamily="34" charset="0"/>
              </a:rPr>
              <a:t>Special Emphasis Programs to include Recognition of Ethnic Events</a:t>
            </a:r>
          </a:p>
          <a:p>
            <a:pPr>
              <a:defRPr/>
            </a:pPr>
            <a:endParaRPr lang="en-US" sz="2400" dirty="0" smtClean="0"/>
          </a:p>
          <a:p>
            <a:pPr marL="0" indent="0">
              <a:buNone/>
              <a:defRPr/>
            </a:pPr>
            <a:endParaRPr lang="en-US" sz="2400" dirty="0"/>
          </a:p>
        </p:txBody>
      </p:sp>
      <p:sp>
        <p:nvSpPr>
          <p:cNvPr id="5" name="Rectangle 2"/>
          <p:cNvSpPr>
            <a:spLocks noGrp="1" noChangeArrowheads="1"/>
          </p:cNvSpPr>
          <p:nvPr>
            <p:ph type="title"/>
          </p:nvPr>
        </p:nvSpPr>
        <p:spPr/>
        <p:txBody>
          <a:bodyPr/>
          <a:lstStyle/>
          <a:p>
            <a:pPr eaLnBrk="1" hangingPunct="1"/>
            <a:r>
              <a:rPr lang="en-US" dirty="0" smtClean="0"/>
              <a:t>What we do ….</a:t>
            </a:r>
            <a:endParaRPr lang="en-US" sz="2800" dirty="0" smtClean="0">
              <a:solidFill>
                <a:srgbClr val="FF0000"/>
              </a:solidFill>
            </a:endParaRPr>
          </a:p>
        </p:txBody>
      </p:sp>
    </p:spTree>
    <p:extLst>
      <p:ext uri="{BB962C8B-B14F-4D97-AF65-F5344CB8AC3E}">
        <p14:creationId xmlns:p14="http://schemas.microsoft.com/office/powerpoint/2010/main" val="769380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     Objectives of the EEO Program</a:t>
            </a:r>
          </a:p>
        </p:txBody>
      </p:sp>
      <p:sp>
        <p:nvSpPr>
          <p:cNvPr id="3075" name="Content Placeholder 2"/>
          <p:cNvSpPr>
            <a:spLocks noGrp="1"/>
          </p:cNvSpPr>
          <p:nvPr>
            <p:ph idx="1"/>
          </p:nvPr>
        </p:nvSpPr>
        <p:spPr/>
        <p:txBody>
          <a:bodyPr/>
          <a:lstStyle/>
          <a:p>
            <a:r>
              <a:rPr lang="en-US" altLang="en-US" dirty="0" smtClean="0"/>
              <a:t>A full and fair opportunity for all employees, regardless of race, age, gender, color, national origin, religion or disability, genetic information or reprisal, to the extent of their abilities, to pursue a career. </a:t>
            </a:r>
          </a:p>
          <a:p>
            <a:r>
              <a:rPr lang="en-US" altLang="en-US" dirty="0" smtClean="0"/>
              <a:t>This program provides for the nondiscriminatory treatment of all employees in carrying out their duties.</a:t>
            </a:r>
          </a:p>
        </p:txBody>
      </p:sp>
    </p:spTree>
    <p:extLst>
      <p:ext uri="{BB962C8B-B14F-4D97-AF65-F5344CB8AC3E}">
        <p14:creationId xmlns:p14="http://schemas.microsoft.com/office/powerpoint/2010/main" val="757684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7"/>
          <p:cNvSpPr>
            <a:spLocks noGrp="1" noChangeArrowheads="1"/>
          </p:cNvSpPr>
          <p:nvPr>
            <p:ph idx="1"/>
          </p:nvPr>
        </p:nvSpPr>
        <p:spPr>
          <a:xfrm>
            <a:off x="609600" y="1447800"/>
            <a:ext cx="7772400" cy="5257800"/>
          </a:xfrm>
        </p:spPr>
        <p:txBody>
          <a:bodyPr rtlCol="0">
            <a:noAutofit/>
          </a:bodyPr>
          <a:lstStyle/>
          <a:p>
            <a:pPr marL="0" indent="0" eaLnBrk="1" fontAlgn="auto" hangingPunct="1">
              <a:lnSpc>
                <a:spcPct val="80000"/>
              </a:lnSpc>
              <a:spcAft>
                <a:spcPts val="0"/>
              </a:spcAft>
              <a:buNone/>
              <a:defRPr/>
            </a:pPr>
            <a:endParaRPr lang="en-US" sz="3600" b="1" dirty="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r>
              <a:rPr lang="en-US" dirty="0" smtClean="0">
                <a:ea typeface="Arial Unicode MS" pitchFamily="34" charset="-128"/>
                <a:cs typeface="Arial Unicode MS" pitchFamily="34" charset="-128"/>
              </a:rPr>
              <a:t>Provide counseling and rights and responsibilities to current and former employees, </a:t>
            </a:r>
            <a:r>
              <a:rPr lang="en-US" dirty="0">
                <a:ea typeface="Arial Unicode MS" pitchFamily="34" charset="-128"/>
                <a:cs typeface="Arial Unicode MS" pitchFamily="34" charset="-128"/>
              </a:rPr>
              <a:t>and applicants for </a:t>
            </a:r>
            <a:r>
              <a:rPr lang="en-US" dirty="0" smtClean="0">
                <a:ea typeface="Arial Unicode MS" pitchFamily="34" charset="-128"/>
                <a:cs typeface="Arial Unicode MS" pitchFamily="34" charset="-128"/>
              </a:rPr>
              <a:t>employment. </a:t>
            </a:r>
          </a:p>
          <a:p>
            <a:pPr marL="233363" indent="-233363" eaLnBrk="1" fontAlgn="auto" hangingPunct="1">
              <a:lnSpc>
                <a:spcPct val="80000"/>
              </a:lnSpc>
              <a:spcAft>
                <a:spcPts val="0"/>
              </a:spcAft>
              <a:buFont typeface="Arial" pitchFamily="34" charset="0"/>
              <a:buChar char="•"/>
              <a:defRPr/>
            </a:pPr>
            <a:endParaRPr lang="en-US" dirty="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r>
              <a:rPr lang="en-US" dirty="0" smtClean="0">
                <a:ea typeface="Arial Unicode MS" pitchFamily="34" charset="-128"/>
                <a:cs typeface="Arial Unicode MS" pitchFamily="34" charset="-128"/>
              </a:rPr>
              <a:t>Process </a:t>
            </a:r>
            <a:r>
              <a:rPr lang="en-US" dirty="0">
                <a:ea typeface="Arial Unicode MS" pitchFamily="34" charset="-128"/>
                <a:cs typeface="Arial Unicode MS" pitchFamily="34" charset="-128"/>
              </a:rPr>
              <a:t>discrimination </a:t>
            </a:r>
            <a:r>
              <a:rPr lang="en-US" dirty="0" smtClean="0">
                <a:ea typeface="Arial Unicode MS" pitchFamily="34" charset="-128"/>
                <a:cs typeface="Arial Unicode MS" pitchFamily="34" charset="-128"/>
              </a:rPr>
              <a:t>complaints utilizing </a:t>
            </a:r>
            <a:r>
              <a:rPr lang="en-US" dirty="0">
                <a:ea typeface="Arial Unicode MS" pitchFamily="34" charset="-128"/>
                <a:cs typeface="Arial Unicode MS" pitchFamily="34" charset="-128"/>
              </a:rPr>
              <a:t>the informal and formal </a:t>
            </a:r>
            <a:r>
              <a:rPr lang="en-US" dirty="0" smtClean="0">
                <a:ea typeface="Arial Unicode MS" pitchFamily="34" charset="-128"/>
                <a:cs typeface="Arial Unicode MS" pitchFamily="34" charset="-128"/>
              </a:rPr>
              <a:t>processes.</a:t>
            </a:r>
            <a:br>
              <a:rPr lang="en-US" dirty="0" smtClean="0">
                <a:ea typeface="Arial Unicode MS" pitchFamily="34" charset="-128"/>
                <a:cs typeface="Arial Unicode MS" pitchFamily="34" charset="-128"/>
              </a:rPr>
            </a:br>
            <a:endParaRPr lang="en-US" dirty="0" smtClean="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r>
              <a:rPr lang="en-US" dirty="0" smtClean="0">
                <a:ea typeface="Arial Unicode MS" pitchFamily="34" charset="-128"/>
                <a:cs typeface="Arial Unicode MS" pitchFamily="34" charset="-128"/>
              </a:rPr>
              <a:t>Employee has </a:t>
            </a:r>
            <a:r>
              <a:rPr lang="en-US" b="1" i="1" u="sng" dirty="0" smtClean="0">
                <a:ea typeface="Arial Unicode MS" pitchFamily="34" charset="-128"/>
                <a:cs typeface="Arial Unicode MS" pitchFamily="34" charset="-128"/>
              </a:rPr>
              <a:t>45 calendar days</a:t>
            </a:r>
            <a:r>
              <a:rPr lang="en-US" b="1" i="1" dirty="0" smtClean="0">
                <a:ea typeface="Arial Unicode MS" pitchFamily="34" charset="-128"/>
                <a:cs typeface="Arial Unicode MS" pitchFamily="34" charset="-128"/>
              </a:rPr>
              <a:t> </a:t>
            </a:r>
            <a:r>
              <a:rPr lang="en-US" smtClean="0">
                <a:ea typeface="Arial Unicode MS" pitchFamily="34" charset="-128"/>
                <a:cs typeface="Arial Unicode MS" pitchFamily="34" charset="-128"/>
              </a:rPr>
              <a:t>from the incident </a:t>
            </a:r>
            <a:r>
              <a:rPr lang="en-US" dirty="0" smtClean="0">
                <a:ea typeface="Arial Unicode MS" pitchFamily="34" charset="-128"/>
                <a:cs typeface="Arial Unicode MS" pitchFamily="34" charset="-128"/>
              </a:rPr>
              <a:t>to contact the EEO Office and initiate the EEO complaint process.  </a:t>
            </a:r>
          </a:p>
          <a:p>
            <a:pPr marL="0" indent="0" eaLnBrk="1" fontAlgn="auto" hangingPunct="1">
              <a:lnSpc>
                <a:spcPct val="80000"/>
              </a:lnSpc>
              <a:spcAft>
                <a:spcPts val="0"/>
              </a:spcAft>
              <a:buNone/>
              <a:defRPr/>
            </a:pPr>
            <a:r>
              <a:rPr lang="en-US" sz="3600" dirty="0" smtClean="0">
                <a:ea typeface="Arial Unicode MS" pitchFamily="34" charset="-128"/>
                <a:cs typeface="Arial Unicode MS" pitchFamily="34" charset="-128"/>
              </a:rPr>
              <a:t> </a:t>
            </a:r>
            <a:endParaRPr lang="en-US" sz="3600" dirty="0">
              <a:ea typeface="Arial Unicode MS" pitchFamily="34" charset="-128"/>
              <a:cs typeface="Arial Unicode MS" pitchFamily="34" charset="-128"/>
            </a:endParaRPr>
          </a:p>
        </p:txBody>
      </p:sp>
      <p:sp>
        <p:nvSpPr>
          <p:cNvPr id="8" name="Slide Number Placeholder 7"/>
          <p:cNvSpPr>
            <a:spLocks noGrp="1"/>
          </p:cNvSpPr>
          <p:nvPr>
            <p:ph type="sldNum" sz="quarter" idx="12"/>
          </p:nvPr>
        </p:nvSpPr>
        <p:spPr/>
        <p:txBody>
          <a:bodyPr/>
          <a:lstStyle/>
          <a:p>
            <a:pPr>
              <a:defRPr/>
            </a:pPr>
            <a:fld id="{3128E453-9583-4713-A807-30B8D1BE66C3}" type="slidenum">
              <a:rPr lang="en-US"/>
              <a:pPr>
                <a:defRPr/>
              </a:pPr>
              <a:t>4</a:t>
            </a:fld>
            <a:endParaRPr lang="en-US" dirty="0"/>
          </a:p>
        </p:txBody>
      </p:sp>
      <p:sp>
        <p:nvSpPr>
          <p:cNvPr id="6" name="Title 1"/>
          <p:cNvSpPr>
            <a:spLocks noGrp="1"/>
          </p:cNvSpPr>
          <p:nvPr>
            <p:ph type="title"/>
          </p:nvPr>
        </p:nvSpPr>
        <p:spPr>
          <a:xfrm>
            <a:off x="457200" y="304800"/>
            <a:ext cx="8229600" cy="1143000"/>
          </a:xfrm>
        </p:spPr>
        <p:txBody>
          <a:bodyPr/>
          <a:lstStyle/>
          <a:p>
            <a:r>
              <a:rPr lang="en-US" dirty="0">
                <a:latin typeface="Arial" pitchFamily="34" charset="0"/>
                <a:cs typeface="Times New Roman" pitchFamily="18" charset="0"/>
              </a:rPr>
              <a:t>EEO Complaints </a:t>
            </a:r>
            <a:br>
              <a:rPr lang="en-US" dirty="0">
                <a:latin typeface="Arial" pitchFamily="34" charset="0"/>
                <a:cs typeface="Times New Roman" pitchFamily="18" charset="0"/>
              </a:rPr>
            </a:br>
            <a:r>
              <a:rPr lang="en-US" dirty="0">
                <a:latin typeface="Arial" pitchFamily="34" charset="0"/>
                <a:cs typeface="Times New Roman" pitchFamily="18" charset="0"/>
              </a:rPr>
              <a:t>Processing - Responsibility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7"/>
          <p:cNvSpPr>
            <a:spLocks noGrp="1" noChangeArrowheads="1"/>
          </p:cNvSpPr>
          <p:nvPr>
            <p:ph idx="1"/>
          </p:nvPr>
        </p:nvSpPr>
        <p:spPr>
          <a:xfrm>
            <a:off x="609600" y="1600200"/>
            <a:ext cx="7772400" cy="4876800"/>
          </a:xfrm>
        </p:spPr>
        <p:txBody>
          <a:bodyPr rtlCol="0">
            <a:noAutofit/>
          </a:bodyPr>
          <a:lstStyle/>
          <a:p>
            <a:pPr marL="233363" indent="-233363" eaLnBrk="1" fontAlgn="auto" hangingPunct="1">
              <a:lnSpc>
                <a:spcPct val="80000"/>
              </a:lnSpc>
              <a:spcAft>
                <a:spcPts val="0"/>
              </a:spcAft>
              <a:buFont typeface="Arial" pitchFamily="34" charset="0"/>
              <a:buChar char="•"/>
              <a:defRPr/>
            </a:pPr>
            <a:endParaRPr lang="en-US" sz="1600" b="1" dirty="0" smtClean="0">
              <a:solidFill>
                <a:srgbClr val="002060"/>
              </a:solidFill>
              <a:ea typeface="Arial Unicode MS" pitchFamily="34" charset="-128"/>
              <a:cs typeface="Arial Unicode MS" pitchFamily="34" charset="-128"/>
            </a:endParaRPr>
          </a:p>
          <a:p>
            <a:pPr marL="0" indent="0" eaLnBrk="1" fontAlgn="auto" hangingPunct="1">
              <a:lnSpc>
                <a:spcPct val="80000"/>
              </a:lnSpc>
              <a:spcAft>
                <a:spcPts val="0"/>
              </a:spcAft>
              <a:buNone/>
              <a:defRPr/>
            </a:pPr>
            <a:r>
              <a:rPr lang="en-US" sz="3600" dirty="0" smtClean="0">
                <a:ea typeface="Arial Unicode MS" pitchFamily="34" charset="-128"/>
                <a:cs typeface="Arial Unicode MS" pitchFamily="34" charset="-128"/>
              </a:rPr>
              <a:t>MD-715 </a:t>
            </a:r>
            <a:r>
              <a:rPr lang="en-US" sz="3600" dirty="0">
                <a:ea typeface="Arial Unicode MS" pitchFamily="34" charset="-128"/>
                <a:cs typeface="Arial Unicode MS" pitchFamily="34" charset="-128"/>
              </a:rPr>
              <a:t>Model EEO </a:t>
            </a:r>
            <a:r>
              <a:rPr lang="en-US" sz="3600" dirty="0" smtClean="0">
                <a:ea typeface="Arial Unicode MS" pitchFamily="34" charset="-128"/>
                <a:cs typeface="Arial Unicode MS" pitchFamily="34" charset="-128"/>
              </a:rPr>
              <a:t>Program</a:t>
            </a:r>
          </a:p>
          <a:p>
            <a:pPr marL="0" indent="0" eaLnBrk="1" fontAlgn="auto" hangingPunct="1">
              <a:lnSpc>
                <a:spcPct val="80000"/>
              </a:lnSpc>
              <a:spcAft>
                <a:spcPts val="0"/>
              </a:spcAft>
              <a:buNone/>
              <a:defRPr/>
            </a:pPr>
            <a:endParaRPr lang="en-US" dirty="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r>
              <a:rPr lang="en-US" dirty="0" smtClean="0">
                <a:ea typeface="Arial Unicode MS" pitchFamily="34" charset="-128"/>
                <a:cs typeface="Arial Unicode MS" pitchFamily="34" charset="-128"/>
              </a:rPr>
              <a:t>Prepare an </a:t>
            </a:r>
            <a:r>
              <a:rPr lang="en-US" dirty="0">
                <a:ea typeface="Arial Unicode MS" pitchFamily="34" charset="-128"/>
                <a:cs typeface="Arial Unicode MS" pitchFamily="34" charset="-128"/>
              </a:rPr>
              <a:t>Annual </a:t>
            </a:r>
            <a:r>
              <a:rPr lang="en-US" dirty="0" smtClean="0">
                <a:ea typeface="Arial Unicode MS" pitchFamily="34" charset="-128"/>
                <a:cs typeface="Arial Unicode MS" pitchFamily="34" charset="-128"/>
              </a:rPr>
              <a:t>Report reviewing hiring procedures </a:t>
            </a:r>
            <a:r>
              <a:rPr lang="en-US" dirty="0">
                <a:ea typeface="Arial Unicode MS" pitchFamily="34" charset="-128"/>
                <a:cs typeface="Arial Unicode MS" pitchFamily="34" charset="-128"/>
              </a:rPr>
              <a:t>and </a:t>
            </a:r>
            <a:r>
              <a:rPr lang="en-US" dirty="0" smtClean="0">
                <a:ea typeface="Arial Unicode MS" pitchFamily="34" charset="-128"/>
                <a:cs typeface="Arial Unicode MS" pitchFamily="34" charset="-128"/>
              </a:rPr>
              <a:t>practices highlighting </a:t>
            </a:r>
            <a:r>
              <a:rPr lang="en-US" dirty="0">
                <a:ea typeface="Arial Unicode MS" pitchFamily="34" charset="-128"/>
                <a:cs typeface="Arial Unicode MS" pitchFamily="34" charset="-128"/>
              </a:rPr>
              <a:t>the 6 Essential Elements of a Model EEO </a:t>
            </a:r>
            <a:r>
              <a:rPr lang="en-US" dirty="0" smtClean="0">
                <a:ea typeface="Arial Unicode MS" pitchFamily="34" charset="-128"/>
                <a:cs typeface="Arial Unicode MS" pitchFamily="34" charset="-128"/>
              </a:rPr>
              <a:t>Program.</a:t>
            </a:r>
          </a:p>
          <a:p>
            <a:pPr marL="233363" indent="-233363" eaLnBrk="1" fontAlgn="auto" hangingPunct="1">
              <a:lnSpc>
                <a:spcPct val="80000"/>
              </a:lnSpc>
              <a:spcAft>
                <a:spcPts val="0"/>
              </a:spcAft>
              <a:buFont typeface="Arial" pitchFamily="34" charset="0"/>
              <a:buChar char="•"/>
              <a:defRPr/>
            </a:pPr>
            <a:endParaRPr lang="en-US" dirty="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r>
              <a:rPr lang="en-US" dirty="0" err="1" smtClean="0">
                <a:ea typeface="Arial Unicode MS" pitchFamily="34" charset="-128"/>
                <a:cs typeface="Arial Unicode MS" pitchFamily="34" charset="-128"/>
              </a:rPr>
              <a:t>DoN’s</a:t>
            </a:r>
            <a:r>
              <a:rPr lang="en-US" dirty="0" smtClean="0">
                <a:ea typeface="Arial Unicode MS" pitchFamily="34" charset="-128"/>
                <a:cs typeface="Arial Unicode MS" pitchFamily="34" charset="-128"/>
              </a:rPr>
              <a:t> goal is to have </a:t>
            </a:r>
            <a:r>
              <a:rPr lang="en-US" dirty="0">
                <a:ea typeface="Arial Unicode MS" pitchFamily="34" charset="-128"/>
                <a:cs typeface="Arial Unicode MS" pitchFamily="34" charset="-128"/>
              </a:rPr>
              <a:t>at least 2% of the workforce members with ‘targeted disabilities’.</a:t>
            </a:r>
          </a:p>
          <a:p>
            <a:pPr marL="233363" indent="-233363" eaLnBrk="1" fontAlgn="auto" hangingPunct="1">
              <a:lnSpc>
                <a:spcPct val="80000"/>
              </a:lnSpc>
              <a:spcAft>
                <a:spcPts val="0"/>
              </a:spcAft>
              <a:buFont typeface="Arial" pitchFamily="34" charset="0"/>
              <a:buChar char="•"/>
              <a:defRPr/>
            </a:pPr>
            <a:endParaRPr lang="en-US" b="1" dirty="0" smtClean="0">
              <a:solidFill>
                <a:srgbClr val="002060"/>
              </a:solidFill>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endParaRPr lang="en-US" b="1" dirty="0">
              <a:solidFill>
                <a:srgbClr val="002060"/>
              </a:solidFill>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endParaRPr lang="en-US" b="1" dirty="0" smtClean="0">
              <a:solidFill>
                <a:srgbClr val="002060"/>
              </a:solidFill>
              <a:ea typeface="Arial Unicode MS" pitchFamily="34" charset="-128"/>
              <a:cs typeface="Arial Unicode MS" pitchFamily="34" charset="-128"/>
            </a:endParaRPr>
          </a:p>
        </p:txBody>
      </p:sp>
      <p:sp>
        <p:nvSpPr>
          <p:cNvPr id="8" name="Slide Number Placeholder 7"/>
          <p:cNvSpPr>
            <a:spLocks noGrp="1"/>
          </p:cNvSpPr>
          <p:nvPr>
            <p:ph type="sldNum" sz="quarter" idx="12"/>
          </p:nvPr>
        </p:nvSpPr>
        <p:spPr/>
        <p:txBody>
          <a:bodyPr/>
          <a:lstStyle/>
          <a:p>
            <a:pPr>
              <a:defRPr/>
            </a:pPr>
            <a:fld id="{E459E126-117D-4070-8BD3-AA186917097D}" type="slidenum">
              <a:rPr lang="en-US" smtClean="0"/>
              <a:pPr>
                <a:defRPr/>
              </a:pPr>
              <a:t>5</a:t>
            </a:fld>
            <a:endParaRPr lang="en-US" dirty="0"/>
          </a:p>
        </p:txBody>
      </p:sp>
      <p:sp>
        <p:nvSpPr>
          <p:cNvPr id="2" name="Title 1"/>
          <p:cNvSpPr>
            <a:spLocks noGrp="1"/>
          </p:cNvSpPr>
          <p:nvPr>
            <p:ph type="title"/>
          </p:nvPr>
        </p:nvSpPr>
        <p:spPr/>
        <p:txBody>
          <a:bodyPr/>
          <a:lstStyle/>
          <a:p>
            <a:r>
              <a:rPr lang="en-US" dirty="0">
                <a:latin typeface="Arial" pitchFamily="34" charset="0"/>
                <a:cs typeface="Times New Roman" pitchFamily="18" charset="0"/>
              </a:rPr>
              <a:t>Management Directive 715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lstStyle/>
          <a:p>
            <a:pPr marL="0" indent="0" eaLnBrk="1" fontAlgn="auto" hangingPunct="1">
              <a:lnSpc>
                <a:spcPct val="80000"/>
              </a:lnSpc>
              <a:spcAft>
                <a:spcPts val="0"/>
              </a:spcAft>
              <a:buNone/>
              <a:defRPr/>
            </a:pPr>
            <a:endParaRPr lang="en-US" sz="1800" b="1" dirty="0">
              <a:solidFill>
                <a:srgbClr val="002060"/>
              </a:solidFill>
              <a:ea typeface="Arial Unicode MS" pitchFamily="34" charset="-128"/>
              <a:cs typeface="Arial Unicode MS" pitchFamily="34" charset="-128"/>
            </a:endParaRPr>
          </a:p>
          <a:p>
            <a:pPr marL="0" indent="0" eaLnBrk="1" fontAlgn="auto" hangingPunct="1">
              <a:lnSpc>
                <a:spcPct val="80000"/>
              </a:lnSpc>
              <a:spcAft>
                <a:spcPts val="0"/>
              </a:spcAft>
              <a:buNone/>
              <a:defRPr/>
            </a:pPr>
            <a:r>
              <a:rPr lang="en-US" dirty="0" smtClean="0">
                <a:ea typeface="Arial Unicode MS" pitchFamily="34" charset="-128"/>
                <a:cs typeface="Arial Unicode MS" pitchFamily="34" charset="-128"/>
              </a:rPr>
              <a:t>Alternative </a:t>
            </a:r>
            <a:r>
              <a:rPr lang="en-US" dirty="0">
                <a:ea typeface="Arial Unicode MS" pitchFamily="34" charset="-128"/>
                <a:cs typeface="Arial Unicode MS" pitchFamily="34" charset="-128"/>
              </a:rPr>
              <a:t>Dispute </a:t>
            </a:r>
            <a:r>
              <a:rPr lang="en-US" dirty="0" smtClean="0">
                <a:ea typeface="Arial Unicode MS" pitchFamily="34" charset="-128"/>
                <a:cs typeface="Arial Unicode MS" pitchFamily="34" charset="-128"/>
              </a:rPr>
              <a:t>Resolution (ADR) </a:t>
            </a:r>
            <a:r>
              <a:rPr lang="en-US" dirty="0">
                <a:ea typeface="Arial Unicode MS" pitchFamily="34" charset="-128"/>
                <a:cs typeface="Arial Unicode MS" pitchFamily="34" charset="-128"/>
              </a:rPr>
              <a:t>is a viable resource to consider for </a:t>
            </a:r>
            <a:r>
              <a:rPr lang="en-US" dirty="0" smtClean="0">
                <a:ea typeface="Arial Unicode MS" pitchFamily="34" charset="-128"/>
                <a:cs typeface="Arial Unicode MS" pitchFamily="34" charset="-128"/>
              </a:rPr>
              <a:t>resolving </a:t>
            </a:r>
            <a:r>
              <a:rPr lang="en-US" dirty="0">
                <a:ea typeface="Arial Unicode MS" pitchFamily="34" charset="-128"/>
                <a:cs typeface="Arial Unicode MS" pitchFamily="34" charset="-128"/>
              </a:rPr>
              <a:t>issues in the </a:t>
            </a:r>
            <a:r>
              <a:rPr lang="en-US" dirty="0" smtClean="0">
                <a:ea typeface="Arial Unicode MS" pitchFamily="34" charset="-128"/>
                <a:cs typeface="Arial Unicode MS" pitchFamily="34" charset="-128"/>
              </a:rPr>
              <a:t>workplace by a certified mediator.</a:t>
            </a:r>
            <a:endParaRPr lang="en-US" dirty="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endParaRPr lang="en-US" dirty="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r>
              <a:rPr lang="en-US" dirty="0">
                <a:ea typeface="Arial Unicode MS" pitchFamily="34" charset="-128"/>
                <a:cs typeface="Arial Unicode MS" pitchFamily="34" charset="-128"/>
              </a:rPr>
              <a:t>D</a:t>
            </a:r>
            <a:r>
              <a:rPr lang="en-US" dirty="0" smtClean="0">
                <a:ea typeface="Arial Unicode MS" pitchFamily="34" charset="-128"/>
                <a:cs typeface="Arial Unicode MS" pitchFamily="34" charset="-128"/>
              </a:rPr>
              <a:t>isputes </a:t>
            </a:r>
            <a:r>
              <a:rPr lang="en-US" dirty="0">
                <a:ea typeface="Arial Unicode MS" pitchFamily="34" charset="-128"/>
                <a:cs typeface="Arial Unicode MS" pitchFamily="34" charset="-128"/>
              </a:rPr>
              <a:t>and conflicts are resolved at the lowest possible </a:t>
            </a:r>
            <a:r>
              <a:rPr lang="en-US" dirty="0" smtClean="0">
                <a:ea typeface="Arial Unicode MS" pitchFamily="34" charset="-128"/>
                <a:cs typeface="Arial Unicode MS" pitchFamily="34" charset="-128"/>
              </a:rPr>
              <a:t>level and </a:t>
            </a:r>
            <a:r>
              <a:rPr lang="en-US" dirty="0">
                <a:ea typeface="Arial Unicode MS" pitchFamily="34" charset="-128"/>
                <a:cs typeface="Arial Unicode MS" pitchFamily="34" charset="-128"/>
              </a:rPr>
              <a:t>in the fastest and least expensive method </a:t>
            </a:r>
            <a:r>
              <a:rPr lang="en-US" dirty="0" smtClean="0">
                <a:ea typeface="Arial Unicode MS" pitchFamily="34" charset="-128"/>
                <a:cs typeface="Arial Unicode MS" pitchFamily="34" charset="-128"/>
              </a:rPr>
              <a:t>possible. </a:t>
            </a:r>
          </a:p>
          <a:p>
            <a:pPr marL="0" indent="0" eaLnBrk="1" fontAlgn="auto" hangingPunct="1">
              <a:lnSpc>
                <a:spcPct val="80000"/>
              </a:lnSpc>
              <a:spcAft>
                <a:spcPts val="0"/>
              </a:spcAft>
              <a:buNone/>
              <a:defRPr/>
            </a:pPr>
            <a:endParaRPr lang="en-US" dirty="0" smtClean="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r>
              <a:rPr lang="en-US" dirty="0" smtClean="0">
                <a:ea typeface="Arial Unicode MS" pitchFamily="34" charset="-128"/>
                <a:cs typeface="Arial Unicode MS" pitchFamily="34" charset="-128"/>
              </a:rPr>
              <a:t>Not all disputes are EEO related.</a:t>
            </a:r>
            <a:r>
              <a:rPr lang="en-US" sz="3600" dirty="0" smtClean="0">
                <a:ea typeface="Arial Unicode MS" pitchFamily="34" charset="-128"/>
                <a:cs typeface="Arial Unicode MS" pitchFamily="34" charset="-128"/>
              </a:rPr>
              <a:t> </a:t>
            </a:r>
          </a:p>
          <a:p>
            <a:pPr marL="0" indent="0" eaLnBrk="1" fontAlgn="auto" hangingPunct="1">
              <a:lnSpc>
                <a:spcPct val="80000"/>
              </a:lnSpc>
              <a:spcAft>
                <a:spcPts val="0"/>
              </a:spcAft>
              <a:buNone/>
              <a:defRPr/>
            </a:pPr>
            <a:r>
              <a:rPr lang="en-US" sz="2800" dirty="0" smtClean="0">
                <a:ea typeface="Arial Unicode MS" pitchFamily="34" charset="-128"/>
                <a:cs typeface="Arial Unicode MS" pitchFamily="34" charset="-128"/>
              </a:rPr>
              <a:t> </a:t>
            </a:r>
            <a:endParaRPr lang="en-US" sz="2800" dirty="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endParaRPr lang="en-US" sz="1800" dirty="0" smtClean="0">
              <a:ea typeface="Arial Unicode MS" pitchFamily="34" charset="-128"/>
              <a:cs typeface="Arial Unicode MS" pitchFamily="34" charset="-128"/>
            </a:endParaRPr>
          </a:p>
          <a:p>
            <a:pPr marL="0" indent="0" eaLnBrk="1" fontAlgn="auto" hangingPunct="1">
              <a:lnSpc>
                <a:spcPct val="80000"/>
              </a:lnSpc>
              <a:spcAft>
                <a:spcPts val="0"/>
              </a:spcAft>
              <a:buNone/>
              <a:defRPr/>
            </a:pPr>
            <a:endParaRPr lang="en-US" sz="1800" b="1" dirty="0">
              <a:solidFill>
                <a:srgbClr val="002060"/>
              </a:solidFill>
              <a:ea typeface="Arial Unicode MS" pitchFamily="34" charset="-128"/>
              <a:cs typeface="Arial Unicode MS" pitchFamily="34" charset="-128"/>
            </a:endParaRPr>
          </a:p>
        </p:txBody>
      </p:sp>
      <p:sp>
        <p:nvSpPr>
          <p:cNvPr id="5" name="Slide Number Placeholder 4"/>
          <p:cNvSpPr>
            <a:spLocks noGrp="1"/>
          </p:cNvSpPr>
          <p:nvPr>
            <p:ph type="sldNum" sz="quarter" idx="12"/>
          </p:nvPr>
        </p:nvSpPr>
        <p:spPr/>
        <p:txBody>
          <a:bodyPr/>
          <a:lstStyle/>
          <a:p>
            <a:pPr>
              <a:defRPr/>
            </a:pPr>
            <a:fld id="{CF21E814-B2EB-4811-8E27-160B7BED06DB}" type="slidenum">
              <a:rPr lang="en-US" smtClean="0"/>
              <a:pPr>
                <a:defRPr/>
              </a:pPr>
              <a:t>6</a:t>
            </a:fld>
            <a:endParaRPr lang="en-US" dirty="0"/>
          </a:p>
        </p:txBody>
      </p:sp>
      <p:sp>
        <p:nvSpPr>
          <p:cNvPr id="4" name="Title 3"/>
          <p:cNvSpPr>
            <a:spLocks noGrp="1"/>
          </p:cNvSpPr>
          <p:nvPr>
            <p:ph type="title"/>
          </p:nvPr>
        </p:nvSpPr>
        <p:spPr/>
        <p:txBody>
          <a:bodyPr/>
          <a:lstStyle/>
          <a:p>
            <a:r>
              <a:rPr lang="en-US" dirty="0">
                <a:latin typeface="Arial" pitchFamily="34" charset="0"/>
                <a:cs typeface="Times New Roman" pitchFamily="18" charset="0"/>
              </a:rPr>
              <a:t>Alternative Dispute</a:t>
            </a:r>
            <a:br>
              <a:rPr lang="en-US" dirty="0">
                <a:latin typeface="Arial" pitchFamily="34" charset="0"/>
                <a:cs typeface="Times New Roman" pitchFamily="18" charset="0"/>
              </a:rPr>
            </a:br>
            <a:r>
              <a:rPr lang="en-US" dirty="0">
                <a:latin typeface="Arial" pitchFamily="34" charset="0"/>
                <a:cs typeface="Times New Roman" pitchFamily="18" charset="0"/>
              </a:rPr>
              <a:t>Resolution/Responsibility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lstStyle/>
          <a:p>
            <a:pPr marL="233363" indent="-233363" eaLnBrk="1" fontAlgn="auto" hangingPunct="1">
              <a:lnSpc>
                <a:spcPct val="80000"/>
              </a:lnSpc>
              <a:spcAft>
                <a:spcPts val="0"/>
              </a:spcAft>
              <a:buFont typeface="Arial" pitchFamily="34" charset="0"/>
              <a:buChar char="•"/>
              <a:defRPr/>
            </a:pPr>
            <a:endParaRPr lang="en-US" sz="2400" b="1" dirty="0" smtClean="0">
              <a:solidFill>
                <a:srgbClr val="002060"/>
              </a:solidFill>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r>
              <a:rPr lang="en-US" dirty="0">
                <a:ea typeface="Arial Unicode MS" pitchFamily="34" charset="-128"/>
                <a:cs typeface="Arial Unicode MS" pitchFamily="34" charset="-128"/>
              </a:rPr>
              <a:t>Coordinate </a:t>
            </a:r>
            <a:r>
              <a:rPr lang="en-US" dirty="0" smtClean="0">
                <a:ea typeface="Arial Unicode MS" pitchFamily="34" charset="-128"/>
                <a:cs typeface="Arial Unicode MS" pitchFamily="34" charset="-128"/>
              </a:rPr>
              <a:t>special emphasis programs </a:t>
            </a:r>
            <a:r>
              <a:rPr lang="en-US" dirty="0">
                <a:ea typeface="Arial Unicode MS" pitchFamily="34" charset="-128"/>
                <a:cs typeface="Arial Unicode MS" pitchFamily="34" charset="-128"/>
              </a:rPr>
              <a:t>and disseminate information relative to the </a:t>
            </a:r>
            <a:r>
              <a:rPr lang="en-US" dirty="0" smtClean="0">
                <a:ea typeface="Arial Unicode MS" pitchFamily="34" charset="-128"/>
                <a:cs typeface="Arial Unicode MS" pitchFamily="34" charset="-128"/>
              </a:rPr>
              <a:t>programs through observances.</a:t>
            </a:r>
          </a:p>
          <a:p>
            <a:pPr marL="233363" indent="-233363" eaLnBrk="1" fontAlgn="auto" hangingPunct="1">
              <a:lnSpc>
                <a:spcPct val="80000"/>
              </a:lnSpc>
              <a:spcAft>
                <a:spcPts val="0"/>
              </a:spcAft>
              <a:buFont typeface="Arial" pitchFamily="34" charset="0"/>
              <a:buChar char="•"/>
              <a:defRPr/>
            </a:pPr>
            <a:endParaRPr lang="en-US" dirty="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r>
              <a:rPr lang="en-US" dirty="0" smtClean="0">
                <a:ea typeface="Arial Unicode MS" pitchFamily="34" charset="-128"/>
                <a:cs typeface="Arial Unicode MS" pitchFamily="34" charset="-128"/>
              </a:rPr>
              <a:t>Assist </a:t>
            </a:r>
            <a:r>
              <a:rPr lang="en-US" dirty="0">
                <a:ea typeface="Arial Unicode MS" pitchFamily="34" charset="-128"/>
                <a:cs typeface="Arial Unicode MS" pitchFamily="34" charset="-128"/>
              </a:rPr>
              <a:t>in </a:t>
            </a:r>
            <a:r>
              <a:rPr lang="en-US">
                <a:ea typeface="Arial Unicode MS" pitchFamily="34" charset="-128"/>
                <a:cs typeface="Arial Unicode MS" pitchFamily="34" charset="-128"/>
              </a:rPr>
              <a:t>eliminating </a:t>
            </a:r>
            <a:r>
              <a:rPr lang="en-US" smtClean="0">
                <a:ea typeface="Arial Unicode MS" pitchFamily="34" charset="-128"/>
                <a:cs typeface="Arial Unicode MS" pitchFamily="34" charset="-128"/>
              </a:rPr>
              <a:t>demographic </a:t>
            </a:r>
            <a:r>
              <a:rPr lang="en-US" dirty="0">
                <a:ea typeface="Arial Unicode MS" pitchFamily="34" charset="-128"/>
                <a:cs typeface="Arial Unicode MS" pitchFamily="34" charset="-128"/>
              </a:rPr>
              <a:t>group imbalances in various occupations, and </a:t>
            </a:r>
            <a:r>
              <a:rPr lang="en-US" dirty="0" smtClean="0">
                <a:ea typeface="Arial Unicode MS" pitchFamily="34" charset="-128"/>
                <a:cs typeface="Arial Unicode MS" pitchFamily="34" charset="-128"/>
              </a:rPr>
              <a:t> </a:t>
            </a:r>
            <a:r>
              <a:rPr lang="en-US" dirty="0">
                <a:ea typeface="Arial Unicode MS" pitchFamily="34" charset="-128"/>
                <a:cs typeface="Arial Unicode MS" pitchFamily="34" charset="-128"/>
              </a:rPr>
              <a:t>enhance the achievement of workforce diversity. </a:t>
            </a:r>
            <a:endParaRPr lang="en-US" sz="2400" dirty="0">
              <a:ea typeface="Arial Unicode MS" pitchFamily="34" charset="-128"/>
              <a:cs typeface="Arial Unicode MS" pitchFamily="34" charset="-128"/>
            </a:endParaRPr>
          </a:p>
          <a:p>
            <a:pPr marL="0" indent="0" eaLnBrk="1" fontAlgn="auto" hangingPunct="1">
              <a:lnSpc>
                <a:spcPct val="80000"/>
              </a:lnSpc>
              <a:spcAft>
                <a:spcPts val="0"/>
              </a:spcAft>
              <a:buNone/>
              <a:defRPr/>
            </a:pPr>
            <a:endParaRPr lang="en-US" sz="2400" b="1" dirty="0" smtClean="0">
              <a:solidFill>
                <a:srgbClr val="002060"/>
              </a:solidFill>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endParaRPr lang="en-US" sz="2200" dirty="0"/>
          </a:p>
        </p:txBody>
      </p:sp>
      <p:sp>
        <p:nvSpPr>
          <p:cNvPr id="5" name="Slide Number Placeholder 4"/>
          <p:cNvSpPr>
            <a:spLocks noGrp="1"/>
          </p:cNvSpPr>
          <p:nvPr>
            <p:ph type="sldNum" sz="quarter" idx="12"/>
          </p:nvPr>
        </p:nvSpPr>
        <p:spPr/>
        <p:txBody>
          <a:bodyPr/>
          <a:lstStyle/>
          <a:p>
            <a:pPr>
              <a:defRPr/>
            </a:pPr>
            <a:fld id="{CF21E814-B2EB-4811-8E27-160B7BED06DB}" type="slidenum">
              <a:rPr lang="en-US" smtClean="0"/>
              <a:pPr>
                <a:defRPr/>
              </a:pPr>
              <a:t>7</a:t>
            </a:fld>
            <a:endParaRPr lang="en-US" dirty="0"/>
          </a:p>
        </p:txBody>
      </p:sp>
      <p:sp>
        <p:nvSpPr>
          <p:cNvPr id="4" name="Title 3"/>
          <p:cNvSpPr>
            <a:spLocks noGrp="1"/>
          </p:cNvSpPr>
          <p:nvPr>
            <p:ph type="title"/>
          </p:nvPr>
        </p:nvSpPr>
        <p:spPr/>
        <p:txBody>
          <a:bodyPr/>
          <a:lstStyle/>
          <a:p>
            <a:r>
              <a:rPr lang="en-US" dirty="0">
                <a:latin typeface="Arial" pitchFamily="34" charset="0"/>
                <a:cs typeface="Times New Roman" pitchFamily="18" charset="0"/>
              </a:rPr>
              <a:t>Special Emphasis Program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lstStyle/>
          <a:p>
            <a:pPr marL="233363" indent="-233363" eaLnBrk="1" fontAlgn="auto" hangingPunct="1">
              <a:lnSpc>
                <a:spcPct val="80000"/>
              </a:lnSpc>
              <a:spcAft>
                <a:spcPts val="0"/>
              </a:spcAft>
              <a:buFont typeface="Arial" pitchFamily="34" charset="0"/>
              <a:buChar char="•"/>
              <a:defRPr/>
            </a:pPr>
            <a:r>
              <a:rPr lang="en-US" dirty="0" smtClean="0">
                <a:ea typeface="Arial Unicode MS" pitchFamily="34" charset="-128"/>
                <a:cs typeface="Arial Unicode MS" pitchFamily="34" charset="-128"/>
              </a:rPr>
              <a:t>Provide assistance to employees requesting an </a:t>
            </a:r>
            <a:r>
              <a:rPr lang="en-US" dirty="0">
                <a:ea typeface="Arial Unicode MS" pitchFamily="34" charset="-128"/>
                <a:cs typeface="Arial Unicode MS" pitchFamily="34" charset="-128"/>
              </a:rPr>
              <a:t>adjustment or change at </a:t>
            </a:r>
            <a:r>
              <a:rPr lang="en-US" dirty="0" smtClean="0">
                <a:ea typeface="Arial Unicode MS" pitchFamily="34" charset="-128"/>
                <a:cs typeface="Arial Unicode MS" pitchFamily="34" charset="-128"/>
              </a:rPr>
              <a:t>work relating </a:t>
            </a:r>
            <a:r>
              <a:rPr lang="en-US" dirty="0">
                <a:ea typeface="Arial Unicode MS" pitchFamily="34" charset="-128"/>
                <a:cs typeface="Arial Unicode MS" pitchFamily="34" charset="-128"/>
              </a:rPr>
              <a:t>to a medical </a:t>
            </a:r>
            <a:r>
              <a:rPr lang="en-US" dirty="0" smtClean="0">
                <a:ea typeface="Arial Unicode MS" pitchFamily="34" charset="-128"/>
                <a:cs typeface="Arial Unicode MS" pitchFamily="34" charset="-128"/>
              </a:rPr>
              <a:t>condition.  </a:t>
            </a:r>
          </a:p>
          <a:p>
            <a:pPr marL="0" indent="0" eaLnBrk="1" fontAlgn="auto" hangingPunct="1">
              <a:lnSpc>
                <a:spcPct val="80000"/>
              </a:lnSpc>
              <a:spcAft>
                <a:spcPts val="0"/>
              </a:spcAft>
              <a:buNone/>
              <a:defRPr/>
            </a:pPr>
            <a:endParaRPr lang="en-US" dirty="0" smtClean="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r>
              <a:rPr lang="en-US" dirty="0" smtClean="0">
                <a:ea typeface="Arial Unicode MS" pitchFamily="34" charset="-128"/>
                <a:cs typeface="Arial Unicode MS" pitchFamily="34" charset="-128"/>
              </a:rPr>
              <a:t>Make adjustments </a:t>
            </a:r>
            <a:r>
              <a:rPr lang="en-US" dirty="0">
                <a:ea typeface="Arial Unicode MS" pitchFamily="34" charset="-128"/>
                <a:cs typeface="Arial Unicode MS" pitchFamily="34" charset="-128"/>
              </a:rPr>
              <a:t>to the job, the way the job is </a:t>
            </a:r>
            <a:r>
              <a:rPr lang="en-US" dirty="0" smtClean="0">
                <a:ea typeface="Arial Unicode MS" pitchFamily="34" charset="-128"/>
                <a:cs typeface="Arial Unicode MS" pitchFamily="34" charset="-128"/>
              </a:rPr>
              <a:t>accomplished </a:t>
            </a:r>
            <a:r>
              <a:rPr lang="en-US" dirty="0">
                <a:ea typeface="Arial Unicode MS" pitchFamily="34" charset="-128"/>
                <a:cs typeface="Arial Unicode MS" pitchFamily="34" charset="-128"/>
              </a:rPr>
              <a:t>or to the </a:t>
            </a:r>
            <a:r>
              <a:rPr lang="en-US" dirty="0" smtClean="0">
                <a:ea typeface="Arial Unicode MS" pitchFamily="34" charset="-128"/>
                <a:cs typeface="Arial Unicode MS" pitchFamily="34" charset="-128"/>
              </a:rPr>
              <a:t>worksite</a:t>
            </a:r>
            <a:r>
              <a:rPr lang="en-US" dirty="0">
                <a:ea typeface="Arial Unicode MS" pitchFamily="34" charset="-128"/>
                <a:cs typeface="Arial Unicode MS" pitchFamily="34" charset="-128"/>
              </a:rPr>
              <a:t> </a:t>
            </a:r>
            <a:r>
              <a:rPr lang="en-US" dirty="0" smtClean="0">
                <a:ea typeface="Arial Unicode MS" pitchFamily="34" charset="-128"/>
                <a:cs typeface="Arial Unicode MS" pitchFamily="34" charset="-128"/>
              </a:rPr>
              <a:t>by allowing </a:t>
            </a:r>
            <a:r>
              <a:rPr lang="en-US" dirty="0">
                <a:ea typeface="Arial Unicode MS" pitchFamily="34" charset="-128"/>
                <a:cs typeface="Arial Unicode MS" pitchFamily="34" charset="-128"/>
              </a:rPr>
              <a:t>a qualified individual with a disability to perform the essential functions of his/her </a:t>
            </a:r>
            <a:r>
              <a:rPr lang="en-US" dirty="0" smtClean="0">
                <a:ea typeface="Arial Unicode MS" pitchFamily="34" charset="-128"/>
                <a:cs typeface="Arial Unicode MS" pitchFamily="34" charset="-128"/>
              </a:rPr>
              <a:t>position, but not removing any of </a:t>
            </a:r>
            <a:r>
              <a:rPr lang="en-US" dirty="0">
                <a:ea typeface="Arial Unicode MS" pitchFamily="34" charset="-128"/>
                <a:cs typeface="Arial Unicode MS" pitchFamily="34" charset="-128"/>
              </a:rPr>
              <a:t>the essential functions of the position.</a:t>
            </a:r>
            <a:endParaRPr lang="en-US" dirty="0" smtClean="0">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endParaRPr lang="en-US" sz="1400" b="1" dirty="0">
              <a:solidFill>
                <a:srgbClr val="002060"/>
              </a:solidFill>
              <a:ea typeface="Arial Unicode MS" pitchFamily="34" charset="-128"/>
              <a:cs typeface="Arial Unicode MS" pitchFamily="34" charset="-128"/>
            </a:endParaRPr>
          </a:p>
          <a:p>
            <a:pPr marL="233363" indent="-233363" eaLnBrk="1" fontAlgn="auto" hangingPunct="1">
              <a:lnSpc>
                <a:spcPct val="80000"/>
              </a:lnSpc>
              <a:spcAft>
                <a:spcPts val="0"/>
              </a:spcAft>
              <a:buFont typeface="Arial" pitchFamily="34" charset="0"/>
              <a:buChar char="•"/>
              <a:defRPr/>
            </a:pPr>
            <a:endParaRPr lang="en-US" sz="1400" b="1" dirty="0" smtClean="0">
              <a:solidFill>
                <a:srgbClr val="002060"/>
              </a:solidFill>
              <a:ea typeface="Arial Unicode MS" pitchFamily="34" charset="-128"/>
              <a:cs typeface="Arial Unicode MS" pitchFamily="34" charset="-128"/>
            </a:endParaRPr>
          </a:p>
          <a:p>
            <a:endParaRPr lang="en-US" sz="2200" dirty="0"/>
          </a:p>
        </p:txBody>
      </p:sp>
      <p:sp>
        <p:nvSpPr>
          <p:cNvPr id="5" name="Slide Number Placeholder 4"/>
          <p:cNvSpPr>
            <a:spLocks noGrp="1"/>
          </p:cNvSpPr>
          <p:nvPr>
            <p:ph type="sldNum" sz="quarter" idx="12"/>
          </p:nvPr>
        </p:nvSpPr>
        <p:spPr>
          <a:xfrm>
            <a:off x="6553200" y="6324600"/>
            <a:ext cx="2133600" cy="365125"/>
          </a:xfrm>
        </p:spPr>
        <p:txBody>
          <a:bodyPr/>
          <a:lstStyle/>
          <a:p>
            <a:pPr>
              <a:defRPr/>
            </a:pPr>
            <a:fld id="{CF21E814-B2EB-4811-8E27-160B7BED06DB}" type="slidenum">
              <a:rPr lang="en-US" smtClean="0"/>
              <a:pPr>
                <a:defRPr/>
              </a:pPr>
              <a:t>8</a:t>
            </a:fld>
            <a:endParaRPr lang="en-US" dirty="0"/>
          </a:p>
        </p:txBody>
      </p:sp>
      <p:sp>
        <p:nvSpPr>
          <p:cNvPr id="4" name="Title 3"/>
          <p:cNvSpPr>
            <a:spLocks noGrp="1"/>
          </p:cNvSpPr>
          <p:nvPr>
            <p:ph type="title"/>
          </p:nvPr>
        </p:nvSpPr>
        <p:spPr/>
        <p:txBody>
          <a:bodyPr/>
          <a:lstStyle/>
          <a:p>
            <a:r>
              <a:rPr lang="en-US" dirty="0">
                <a:latin typeface="Arial" pitchFamily="34" charset="0"/>
                <a:cs typeface="Times New Roman" pitchFamily="18" charset="0"/>
              </a:rPr>
              <a:t>Reasonable Accommodation/Responsibility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smtClean="0"/>
              <a:t>Contact Information</a:t>
            </a:r>
          </a:p>
        </p:txBody>
      </p:sp>
      <p:sp>
        <p:nvSpPr>
          <p:cNvPr id="6" name="TextBox 5"/>
          <p:cNvSpPr txBox="1"/>
          <p:nvPr/>
        </p:nvSpPr>
        <p:spPr>
          <a:xfrm>
            <a:off x="876300" y="1616112"/>
            <a:ext cx="7391400" cy="3877985"/>
          </a:xfrm>
          <a:prstGeom prst="rect">
            <a:avLst/>
          </a:prstGeom>
          <a:noFill/>
        </p:spPr>
        <p:txBody>
          <a:bodyPr>
            <a:spAutoFit/>
          </a:bodyPr>
          <a:lstStyle/>
          <a:p>
            <a:pPr>
              <a:defRPr/>
            </a:pPr>
            <a:r>
              <a:rPr lang="en-US" sz="2200" dirty="0" smtClean="0">
                <a:latin typeface="+mn-lt"/>
              </a:rPr>
              <a:t>Equal </a:t>
            </a:r>
            <a:r>
              <a:rPr lang="en-US" sz="2200" dirty="0">
                <a:latin typeface="+mn-lt"/>
              </a:rPr>
              <a:t>Employment Opportunity Section </a:t>
            </a:r>
            <a:r>
              <a:rPr lang="en-US" sz="2200" dirty="0" smtClean="0">
                <a:latin typeface="+mn-lt"/>
              </a:rPr>
              <a:t>(Pentagon)</a:t>
            </a:r>
            <a:endParaRPr lang="en-US" sz="2200" dirty="0">
              <a:latin typeface="+mn-lt"/>
            </a:endParaRPr>
          </a:p>
          <a:p>
            <a:r>
              <a:rPr lang="en-US" sz="2200" dirty="0" smtClean="0">
                <a:latin typeface="+mn-lt"/>
              </a:rPr>
              <a:t>Room 2A270</a:t>
            </a:r>
            <a:br>
              <a:rPr lang="en-US" sz="2200" dirty="0" smtClean="0">
                <a:latin typeface="+mn-lt"/>
              </a:rPr>
            </a:br>
            <a:r>
              <a:rPr lang="en-US" sz="2200" dirty="0" smtClean="0">
                <a:latin typeface="+mn-lt"/>
              </a:rPr>
              <a:t>Email</a:t>
            </a:r>
            <a:r>
              <a:rPr lang="en-US" sz="2200" dirty="0">
                <a:latin typeface="+mn-lt"/>
              </a:rPr>
              <a:t>: </a:t>
            </a:r>
            <a:r>
              <a:rPr lang="en-US" sz="2200" u="sng" dirty="0">
                <a:latin typeface="+mn-lt"/>
                <a:hlinkClick r:id="rId3"/>
              </a:rPr>
              <a:t>SMBHQMCARHEEO@usmc.mil</a:t>
            </a:r>
            <a:endParaRPr lang="en-US" sz="2200" dirty="0">
              <a:latin typeface="+mn-lt"/>
            </a:endParaRPr>
          </a:p>
          <a:p>
            <a:pPr>
              <a:buFont typeface="Wingdings" pitchFamily="2" charset="2"/>
              <a:buNone/>
              <a:defRPr/>
            </a:pPr>
            <a:r>
              <a:rPr lang="en-US" sz="2200" dirty="0" smtClean="0">
                <a:latin typeface="+mn-lt"/>
              </a:rPr>
              <a:t>Phone</a:t>
            </a:r>
            <a:r>
              <a:rPr lang="en-US" sz="2200" dirty="0">
                <a:latin typeface="+mn-lt"/>
              </a:rPr>
              <a:t>: </a:t>
            </a:r>
            <a:r>
              <a:rPr lang="en-US" sz="2200" dirty="0" smtClean="0">
                <a:latin typeface="+mn-lt"/>
              </a:rPr>
              <a:t>(571) 256-8301/8302/8304</a:t>
            </a:r>
            <a:endParaRPr lang="en-US" sz="2200" dirty="0">
              <a:latin typeface="+mn-lt"/>
            </a:endParaRPr>
          </a:p>
          <a:p>
            <a:pPr>
              <a:buFont typeface="Wingdings" pitchFamily="2" charset="2"/>
              <a:buNone/>
              <a:defRPr/>
            </a:pPr>
            <a:endParaRPr lang="en-US" sz="2200" b="0" dirty="0">
              <a:latin typeface="+mn-lt"/>
            </a:endParaRPr>
          </a:p>
          <a:p>
            <a:pPr>
              <a:defRPr/>
            </a:pPr>
            <a:r>
              <a:rPr lang="en-US" sz="2200" dirty="0" smtClean="0">
                <a:latin typeface="+mn-lt"/>
              </a:rPr>
              <a:t>Equal </a:t>
            </a:r>
            <a:r>
              <a:rPr lang="en-US" sz="2200" dirty="0">
                <a:latin typeface="+mn-lt"/>
              </a:rPr>
              <a:t>Employment Opportunity Section </a:t>
            </a:r>
            <a:r>
              <a:rPr lang="en-US" sz="2200" dirty="0" smtClean="0">
                <a:latin typeface="+mn-lt"/>
              </a:rPr>
              <a:t>(Quantico)</a:t>
            </a:r>
            <a:endParaRPr lang="en-US" sz="2200" dirty="0">
              <a:latin typeface="+mn-lt"/>
            </a:endParaRPr>
          </a:p>
          <a:p>
            <a:pPr>
              <a:defRPr/>
            </a:pPr>
            <a:r>
              <a:rPr lang="en-US" sz="2200" dirty="0" smtClean="0">
                <a:latin typeface="+mn-lt"/>
              </a:rPr>
              <a:t>Building 2004, Room 123</a:t>
            </a:r>
            <a:br>
              <a:rPr lang="en-US" sz="2200" dirty="0" smtClean="0">
                <a:latin typeface="+mn-lt"/>
              </a:rPr>
            </a:br>
            <a:r>
              <a:rPr lang="en-US" sz="2200" dirty="0" smtClean="0">
                <a:latin typeface="+mn-lt"/>
              </a:rPr>
              <a:t>Email</a:t>
            </a:r>
            <a:r>
              <a:rPr lang="en-US" sz="2200" dirty="0">
                <a:latin typeface="+mn-lt"/>
              </a:rPr>
              <a:t>: </a:t>
            </a:r>
            <a:r>
              <a:rPr lang="en-US" sz="2200" u="sng" dirty="0">
                <a:latin typeface="+mn-lt"/>
                <a:hlinkClick r:id="rId3"/>
              </a:rPr>
              <a:t>SMBHQMCARHEEO@usmc.mil</a:t>
            </a:r>
            <a:endParaRPr lang="en-US" sz="2200" dirty="0">
              <a:latin typeface="+mn-lt"/>
            </a:endParaRPr>
          </a:p>
          <a:p>
            <a:pPr>
              <a:buFont typeface="Wingdings" pitchFamily="2" charset="2"/>
              <a:buNone/>
              <a:defRPr/>
            </a:pPr>
            <a:r>
              <a:rPr lang="en-US" sz="2200" dirty="0" smtClean="0">
                <a:latin typeface="+mn-lt"/>
              </a:rPr>
              <a:t>Phone</a:t>
            </a:r>
            <a:r>
              <a:rPr lang="en-US" sz="2200" dirty="0">
                <a:latin typeface="+mn-lt"/>
              </a:rPr>
              <a:t>: </a:t>
            </a:r>
            <a:r>
              <a:rPr lang="en-US" sz="2200" dirty="0" smtClean="0">
                <a:latin typeface="+mn-lt"/>
              </a:rPr>
              <a:t>(703) 784-2281/2368/2946</a:t>
            </a:r>
            <a:endParaRPr lang="en-US" sz="2200" dirty="0">
              <a:latin typeface="+mn-lt"/>
            </a:endParaRPr>
          </a:p>
          <a:p>
            <a:pPr>
              <a:buFont typeface="Wingdings" pitchFamily="2" charset="2"/>
              <a:buNone/>
              <a:defRPr/>
            </a:pPr>
            <a:r>
              <a:rPr lang="fr-FR" sz="2400" b="0" dirty="0">
                <a:latin typeface="+mn-lt"/>
              </a:rPr>
              <a:t/>
            </a:r>
            <a:br>
              <a:rPr lang="fr-FR" sz="2400" b="0" dirty="0">
                <a:latin typeface="+mn-lt"/>
              </a:rPr>
            </a:br>
            <a:endParaRPr lang="en-US" sz="2400" b="0" dirty="0">
              <a:solidFill>
                <a:srgbClr val="0070C0"/>
              </a:solidFill>
              <a:latin typeface="+mn-lt"/>
            </a:endParaRPr>
          </a:p>
        </p:txBody>
      </p:sp>
    </p:spTree>
    <p:extLst>
      <p:ext uri="{BB962C8B-B14F-4D97-AF65-F5344CB8AC3E}">
        <p14:creationId xmlns:p14="http://schemas.microsoft.com/office/powerpoint/2010/main" val="3893490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10A9EB48A33E4E8D1CA66EA83CA4D8" ma:contentTypeVersion="1" ma:contentTypeDescription="Create a new document." ma:contentTypeScope="" ma:versionID="af369507a949d44b9dfbad382d49072c">
  <xsd:schema xmlns:xsd="http://www.w3.org/2001/XMLSchema" xmlns:xs="http://www.w3.org/2001/XMLSchema" xmlns:p="http://schemas.microsoft.com/office/2006/metadata/properties" xmlns:ns2="8b9f81f9-c63b-40d4-ae0e-c08678e85ca4" targetNamespace="http://schemas.microsoft.com/office/2006/metadata/properties" ma:root="true" ma:fieldsID="2a11fa0ed9a1914737970076c43da916" ns2:_="">
    <xsd:import namespace="8b9f81f9-c63b-40d4-ae0e-c08678e85ca4"/>
    <xsd:element name="properties">
      <xsd:complexType>
        <xsd:sequence>
          <xsd:element name="documentManagement">
            <xsd:complexType>
              <xsd:all>
                <xsd:element ref="ns2:Briefing_x0020_Organiz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9f81f9-c63b-40d4-ae0e-c08678e85ca4" elementFormDefault="qualified">
    <xsd:import namespace="http://schemas.microsoft.com/office/2006/documentManagement/types"/>
    <xsd:import namespace="http://schemas.microsoft.com/office/infopath/2007/PartnerControls"/>
    <xsd:element name="Briefing_x0020_Organization" ma:index="8" nillable="true" ma:displayName="Briefing Organization" ma:default="Staffing Office" ma:format="Dropdown" ma:internalName="Briefing_x0020_Organization">
      <xsd:simpleType>
        <xsd:restriction base="dms:Choice">
          <xsd:enumeration value="Counsel's Office"/>
          <xsd:enumeration value="EEO Office"/>
          <xsd:enumeration value="EMAS Office"/>
          <xsd:enumeration value="Safety Office"/>
          <xsd:enumeration value="Security Office"/>
          <xsd:enumeration value="Staffing Office"/>
          <xsd:enumeration value="WFD Offic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Briefing_x0020_Organization xmlns="8b9f81f9-c63b-40d4-ae0e-c08678e85ca4">EEO Office</Briefing_x0020_Organiz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1FC31C-78C5-41B4-B9B7-7B29202A05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f81f9-c63b-40d4-ae0e-c08678e85c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750E67-FD91-4551-8CF5-70681C47772D}">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8b9f81f9-c63b-40d4-ae0e-c08678e85ca4"/>
    <ds:schemaRef ds:uri="http://www.w3.org/XML/1998/namespace"/>
  </ds:schemaRefs>
</ds:datastoreItem>
</file>

<file path=customXml/itemProps3.xml><?xml version="1.0" encoding="utf-8"?>
<ds:datastoreItem xmlns:ds="http://schemas.openxmlformats.org/officeDocument/2006/customXml" ds:itemID="{662B6B07-6014-4A2F-ABB1-F704EEEEC3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13670</TotalTime>
  <Words>435</Words>
  <Application>Microsoft Office PowerPoint</Application>
  <PresentationFormat>On-screen Show (4:3)</PresentationFormat>
  <Paragraphs>77</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 Unicode MS</vt:lpstr>
      <vt:lpstr>Arial</vt:lpstr>
      <vt:lpstr>Calibri</vt:lpstr>
      <vt:lpstr>Times New Roman</vt:lpstr>
      <vt:lpstr>Wingdings</vt:lpstr>
      <vt:lpstr>Office Theme</vt:lpstr>
      <vt:lpstr>Equal Employment Opportunity (EEO)</vt:lpstr>
      <vt:lpstr>What we do ….</vt:lpstr>
      <vt:lpstr>     Objectives of the EEO Program</vt:lpstr>
      <vt:lpstr>EEO Complaints  Processing - Responsibility</vt:lpstr>
      <vt:lpstr>Management Directive 715</vt:lpstr>
      <vt:lpstr>Alternative Dispute Resolution/Responsibility</vt:lpstr>
      <vt:lpstr>Special Emphasis Program</vt:lpstr>
      <vt:lpstr>Reasonable Accommodation/Responsibility</vt:lpstr>
      <vt:lpstr>Contact Information</vt:lpstr>
      <vt:lpstr>Questions</vt:lpstr>
    </vt:vector>
  </TitlesOfParts>
  <Company>NMCI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EEO EOD Brief</dc:title>
  <dc:creator>walter.cone</dc:creator>
  <cp:lastModifiedBy>Sansone CIV Margaretina</cp:lastModifiedBy>
  <cp:revision>811</cp:revision>
  <cp:lastPrinted>2015-11-09T22:01:44Z</cp:lastPrinted>
  <dcterms:created xsi:type="dcterms:W3CDTF">2007-12-26T18:13:39Z</dcterms:created>
  <dcterms:modified xsi:type="dcterms:W3CDTF">2020-03-26T18:38:12Z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0x010100E610A9EB48A33E4E8D1CA66EA83CA4D8</vt:lpwstr>
  </property>
</Properties>
</file>